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4C4EE3D-B3ED-4E52-EC10-D6BC98824F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00D2B78D-C163-8363-EFDC-59DF09E3E0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BCCDB4E-1BDD-DCED-F7C5-E16309DCE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59F8-861D-4DEE-811D-0D65C8E11F60}" type="datetimeFigureOut">
              <a:rPr lang="es-UY" smtClean="0"/>
              <a:pPr/>
              <a:t>27/10/2023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1A67D3C-2901-0640-1C6B-8977A44F3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8072470-4710-B23A-3E3D-DF8FFD837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AF53B-D07D-42B2-8348-832A374CD73A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xmlns="" val="798149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3D897AA-1BB5-EBF3-58AD-36F29D0D2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EF5F1738-72DC-02D2-DEBD-5AB1B50419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9FFAADC-788D-2645-B8C8-D20EC6C99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59F8-861D-4DEE-811D-0D65C8E11F60}" type="datetimeFigureOut">
              <a:rPr lang="es-UY" smtClean="0"/>
              <a:pPr/>
              <a:t>27/10/2023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7C047AF-3BF1-D872-122F-DF665355B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60DCB6C-78AF-50D5-F161-79C2764C7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AF53B-D07D-42B2-8348-832A374CD73A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xmlns="" val="3862408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E9421440-CC06-36B3-E699-7CD91FB956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CBA5EA40-7FEB-CF0A-C594-3E19042B61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9E0A8E4-3B94-BC01-D999-FABB2D9C3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59F8-861D-4DEE-811D-0D65C8E11F60}" type="datetimeFigureOut">
              <a:rPr lang="es-UY" smtClean="0"/>
              <a:pPr/>
              <a:t>27/10/2023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4A4AA6A-87D8-2B46-2F07-5FB779216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6C251306-47EF-8C9B-2EDD-CDBDE09DB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AF53B-D07D-42B2-8348-832A374CD73A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xmlns="" val="246685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5823F7E-7001-34C5-6BDE-81526DFC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667A199-8472-6B8C-138E-1A623CD59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C8CD532-E311-690D-BCF3-B96CFCD0A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59F8-861D-4DEE-811D-0D65C8E11F60}" type="datetimeFigureOut">
              <a:rPr lang="es-UY" smtClean="0"/>
              <a:pPr/>
              <a:t>27/10/2023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F26EB1DF-8450-31A0-4358-D158256F2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7A950A5-546D-2797-B3F8-D423EC8DC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AF53B-D07D-42B2-8348-832A374CD73A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xmlns="" val="1994633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54E9F71-9497-C5EA-3D7A-438EAE31D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A997A5F3-720F-68BF-7612-C3EC890DF3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A3AD231-ECD4-AB1C-B26C-EDD42852F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59F8-861D-4DEE-811D-0D65C8E11F60}" type="datetimeFigureOut">
              <a:rPr lang="es-UY" smtClean="0"/>
              <a:pPr/>
              <a:t>27/10/2023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A49AC1E-C9FE-AC27-826D-083457942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5481AA97-C368-C151-B279-58700CDB4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AF53B-D07D-42B2-8348-832A374CD73A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xmlns="" val="74883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F39EA66-A116-02A2-B6CF-80F3AB5B6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D57ACE5-80D4-D44F-D218-0D5128D28B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16770ACA-ECFE-6D89-2427-BA01A6F964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4C9B1259-14C7-1BEB-253D-DB67152EF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59F8-861D-4DEE-811D-0D65C8E11F60}" type="datetimeFigureOut">
              <a:rPr lang="es-UY" smtClean="0"/>
              <a:pPr/>
              <a:t>27/10/2023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45447EDD-7181-F772-3BBA-2E743179B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FA1129BC-83DC-722E-FD48-510DEB78D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AF53B-D07D-42B2-8348-832A374CD73A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xmlns="" val="1426734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8914FDE-680B-B865-B658-7E3000D12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73A071AD-7A5D-A432-D998-B34011ACE7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F609F3E6-E944-60C6-E6C1-85B1E18F84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88052005-0079-AC1F-B04D-47314925DA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0697A5CC-EC16-EE41-FC87-CF0868947B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EABC434E-9118-0434-79DF-45954FE1F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59F8-861D-4DEE-811D-0D65C8E11F60}" type="datetimeFigureOut">
              <a:rPr lang="es-UY" smtClean="0"/>
              <a:pPr/>
              <a:t>27/10/2023</a:t>
            </a:fld>
            <a:endParaRPr lang="es-UY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D07E5B50-564C-4A43-D987-52474F596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6132D99A-EAD6-4283-18DD-3C5DD11F0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AF53B-D07D-42B2-8348-832A374CD73A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xmlns="" val="3342889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621AB25-14F9-57FE-A4E0-7B67B0101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1151C508-80AC-2BFF-C5C6-B1F194C39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59F8-861D-4DEE-811D-0D65C8E11F60}" type="datetimeFigureOut">
              <a:rPr lang="es-UY" smtClean="0"/>
              <a:pPr/>
              <a:t>27/10/2023</a:t>
            </a:fld>
            <a:endParaRPr lang="es-UY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B20A08A4-A338-02D4-29D8-2EFAF6B64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8744D65C-68CD-0D28-5799-5D2125FFF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AF53B-D07D-42B2-8348-832A374CD73A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xmlns="" val="2892216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69E10E09-F110-CFE0-38D5-1B0D7CF60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59F8-861D-4DEE-811D-0D65C8E11F60}" type="datetimeFigureOut">
              <a:rPr lang="es-UY" smtClean="0"/>
              <a:pPr/>
              <a:t>27/10/2023</a:t>
            </a:fld>
            <a:endParaRPr lang="es-UY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DB5D89E6-A0E8-EF9C-785F-44E3E007C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57D55079-DD51-1AFD-26FF-DFE4F46FE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AF53B-D07D-42B2-8348-832A374CD73A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xmlns="" val="31206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D66DFFF-1237-4FCE-CE6B-C081CA4D7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0097E66-3FB2-AB72-AAD0-2CC3AF6D4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5882954A-4E12-FF2E-372F-1036F9AF0D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B28F1C15-6FBD-799C-0F4C-97871A4ED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59F8-861D-4DEE-811D-0D65C8E11F60}" type="datetimeFigureOut">
              <a:rPr lang="es-UY" smtClean="0"/>
              <a:pPr/>
              <a:t>27/10/2023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630869A0-3C70-DF93-ECEB-4B355D445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7E149B88-36CA-4401-927C-837E11DA5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AF53B-D07D-42B2-8348-832A374CD73A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xmlns="" val="3642571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E83154E-8C74-2BC8-AFCB-B42755667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CDC66064-1655-41F2-14DF-95C874F734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46CDB37C-7B58-4B40-6B4A-1C28C3C7CB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079379FC-7022-7B92-B2A7-57104AC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59F8-861D-4DEE-811D-0D65C8E11F60}" type="datetimeFigureOut">
              <a:rPr lang="es-UY" smtClean="0"/>
              <a:pPr/>
              <a:t>27/10/2023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9BD15867-251C-4C8F-F5BD-1A26D937A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C2671F5B-091D-76F2-79AB-3C1A85AB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AF53B-D07D-42B2-8348-832A374CD73A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xmlns="" val="233162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9796981F-8A4A-5A5A-514E-B0A8103C5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02922D4E-BFA8-3764-B6EC-734344E532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E32B35D-D97C-CE44-2460-4D430C1972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559F8-861D-4DEE-811D-0D65C8E11F60}" type="datetimeFigureOut">
              <a:rPr lang="es-UY" smtClean="0"/>
              <a:pPr/>
              <a:t>27/10/2023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207DB6F4-CC94-5743-3F1B-93EC33836A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7A2BDC34-3DB8-9835-2E98-E44380CE9D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AF53B-D07D-42B2-8348-832A374CD73A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xmlns="" val="2067420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4CE1BAE-B260-ACF9-2020-6051F17EBE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UY" dirty="0"/>
              <a:t>El crédito en Uruguay – los costos de una mala regulación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19B9F81C-F233-F6E0-8D95-F1740386B2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UY" dirty="0"/>
              <a:t>Julio de Brun</a:t>
            </a:r>
          </a:p>
          <a:p>
            <a:r>
              <a:rPr lang="es-UY" dirty="0"/>
              <a:t>Academia Nacional de Economía</a:t>
            </a:r>
          </a:p>
          <a:p>
            <a:r>
              <a:rPr lang="es-UY" dirty="0"/>
              <a:t>Octubre de 2023</a:t>
            </a:r>
          </a:p>
        </p:txBody>
      </p:sp>
    </p:spTree>
    <p:extLst>
      <p:ext uri="{BB962C8B-B14F-4D97-AF65-F5344CB8AC3E}">
        <p14:creationId xmlns:p14="http://schemas.microsoft.com/office/powerpoint/2010/main" xmlns="" val="636433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66AF458-9CED-6E2D-01A8-C994F37BD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err="1"/>
              <a:t>Déjà</a:t>
            </a:r>
            <a:r>
              <a:rPr lang="es-UY" dirty="0"/>
              <a:t> </a:t>
            </a:r>
            <a:r>
              <a:rPr lang="es-UY" dirty="0" err="1"/>
              <a:t>vu</a:t>
            </a:r>
            <a:endParaRPr lang="es-UY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1A3DB37-4883-27D0-E3DA-66BB34989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/>
              <a:t>Legislación en proceso sobre deudores hipotecarios y propuesta de reforma constitucional sobre topes a las tasas de interés reeditan viejas discusiones sobre intervención en el mercado de crédito en Uruguay</a:t>
            </a:r>
          </a:p>
          <a:p>
            <a:r>
              <a:rPr lang="es-UY" dirty="0"/>
              <a:t>La experiencia uruguaya y la evidencia disponible a nivel internacional muestra que estas intervenciones suelen tener efectos colaterales no deseados, no sólo para los potenciales prestatarios sino también en términos de fragilidad financiera sistémica.</a:t>
            </a:r>
          </a:p>
        </p:txBody>
      </p:sp>
    </p:spTree>
    <p:extLst>
      <p:ext uri="{BB962C8B-B14F-4D97-AF65-F5344CB8AC3E}">
        <p14:creationId xmlns:p14="http://schemas.microsoft.com/office/powerpoint/2010/main" xmlns="" val="453045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3D86E2B-721A-767B-F7F3-3F9FD6AB1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La evidencia sobre intervenciones negativas en el mercado de crédito es abrumadora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E3C4317-4040-C08C-9251-FC52E59C0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/>
              <a:t>Sobre topes a la tasa de interés (Ferrari, </a:t>
            </a:r>
            <a:r>
              <a:rPr lang="es-UY" dirty="0" err="1"/>
              <a:t>Masetti</a:t>
            </a:r>
            <a:r>
              <a:rPr lang="es-UY" dirty="0"/>
              <a:t>, Ren, 2018)</a:t>
            </a:r>
          </a:p>
          <a:p>
            <a:r>
              <a:rPr lang="es-UY" dirty="0"/>
              <a:t>Sobre restricciones a los mecanismos de recolección de créditos (Michael </a:t>
            </a:r>
            <a:r>
              <a:rPr lang="es-UY" dirty="0" err="1"/>
              <a:t>Staten</a:t>
            </a:r>
            <a:r>
              <a:rPr lang="es-UY" dirty="0"/>
              <a:t>, 2008; Todd </a:t>
            </a:r>
            <a:r>
              <a:rPr lang="es-UY" dirty="0" err="1"/>
              <a:t>Zwicki</a:t>
            </a:r>
            <a:r>
              <a:rPr lang="es-UY" dirty="0"/>
              <a:t>, 2015; </a:t>
            </a:r>
            <a:r>
              <a:rPr lang="es-UY" dirty="0" err="1"/>
              <a:t>Fedaseyeu</a:t>
            </a:r>
            <a:r>
              <a:rPr lang="es-UY" dirty="0"/>
              <a:t> y Hunt, 2015)</a:t>
            </a:r>
          </a:p>
          <a:p>
            <a:pPr lvl="1"/>
            <a:r>
              <a:rPr lang="es-UY" dirty="0"/>
              <a:t>Problemas de riesgo moral ante prácticas “blandas” de recolección de créditos</a:t>
            </a:r>
          </a:p>
          <a:p>
            <a:pPr lvl="1"/>
            <a:r>
              <a:rPr lang="es-UY" dirty="0"/>
              <a:t>Efecto de aumento de costo del crédito y ambiguo sobre el volumen de crédito (depende del efecto sobre una demanda incentivada por restricciones a prácticas de recolección “duras”)</a:t>
            </a:r>
          </a:p>
          <a:p>
            <a:pPr lvl="1"/>
            <a:r>
              <a:rPr lang="es-UY" dirty="0"/>
              <a:t>En entornos competitivos el equilibrio cooperativo (ausencia de prácticas abusivas de recolección, bajos costos de recolección, negociación de deudor y acreedor) puede aflorar si la intervención favorece la negociación.</a:t>
            </a:r>
          </a:p>
        </p:txBody>
      </p:sp>
    </p:spTree>
    <p:extLst>
      <p:ext uri="{BB962C8B-B14F-4D97-AF65-F5344CB8AC3E}">
        <p14:creationId xmlns:p14="http://schemas.microsoft.com/office/powerpoint/2010/main" xmlns="" val="3589110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AD0C81D-1FED-63DE-1614-A4F57DCAF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10512424" cy="1600200"/>
          </a:xfrm>
        </p:spPr>
        <p:txBody>
          <a:bodyPr/>
          <a:lstStyle/>
          <a:p>
            <a:r>
              <a:rPr lang="es-UY" dirty="0"/>
              <a:t>Una historia de dos crisis: Uruguay 1982 y 2002</a:t>
            </a:r>
          </a:p>
        </p:txBody>
      </p:sp>
      <p:pic>
        <p:nvPicPr>
          <p:cNvPr id="6" name="Marcador de contenido 5" descr="Imagen que contiene Texto&#10;&#10;Descripción generada automáticamente">
            <a:extLst>
              <a:ext uri="{FF2B5EF4-FFF2-40B4-BE49-F238E27FC236}">
                <a16:creationId xmlns:a16="http://schemas.microsoft.com/office/drawing/2014/main" xmlns="" id="{06C87BE0-BBF7-1298-A0CC-E1658A8D70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5213" y="5327667"/>
            <a:ext cx="6172200" cy="1010613"/>
          </a:xfrm>
        </p:spPr>
      </p:pic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0D63A34B-4377-F23B-8217-EF643414BFC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s-UY" b="1" dirty="0"/>
              <a:t>Uruguay 1982</a:t>
            </a:r>
            <a:r>
              <a:rPr lang="es-UY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UY" dirty="0"/>
              <a:t>Sucesivas normas de refinanciación y suspensión de ejecuciones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UY" dirty="0"/>
              <a:t>Circulares BCU 1110, 1125 y concordantes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UY" dirty="0"/>
              <a:t>Ley 15.786 de 4/12/1985 y modificativas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UY" dirty="0"/>
              <a:t>Ley 16.243 de 5/3/1992</a:t>
            </a:r>
          </a:p>
          <a:p>
            <a:r>
              <a:rPr lang="es-UY" b="1" dirty="0"/>
              <a:t>Uruguay 2002: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UY" dirty="0"/>
              <a:t>Norma particular 3.8 (operaciones de crédito problemáticas reestructuradas)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UY" dirty="0"/>
              <a:t>En general se evitaron las leyes de suspensión de ejecuciones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B0709264-0D1A-A8CE-ED73-E65D6BB26F5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0" y="2264169"/>
            <a:ext cx="4582668" cy="2753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189642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282</Words>
  <Application>Microsoft Office PowerPoint</Application>
  <PresentationFormat>Personalizado</PresentationFormat>
  <Paragraphs>22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El crédito en Uruguay – los costos de una mala regulación</vt:lpstr>
      <vt:lpstr>Déjà vu</vt:lpstr>
      <vt:lpstr>La evidencia sobre intervenciones negativas en el mercado de crédito es abrumadora</vt:lpstr>
      <vt:lpstr>Una historia de dos crisis: Uruguay 1982 y 2002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crédito en Uruguay – los costos de una mala regulación</dc:title>
  <dc:creator>Julio de Brun</dc:creator>
  <cp:lastModifiedBy>Usuario</cp:lastModifiedBy>
  <cp:revision>1</cp:revision>
  <dcterms:created xsi:type="dcterms:W3CDTF">2023-10-24T03:50:29Z</dcterms:created>
  <dcterms:modified xsi:type="dcterms:W3CDTF">2023-10-27T19:18:24Z</dcterms:modified>
</cp:coreProperties>
</file>