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256" r:id="rId2"/>
    <p:sldId id="303" r:id="rId3"/>
    <p:sldId id="257" r:id="rId4"/>
    <p:sldId id="291" r:id="rId5"/>
    <p:sldId id="262" r:id="rId6"/>
    <p:sldId id="263" r:id="rId7"/>
    <p:sldId id="266" r:id="rId8"/>
    <p:sldId id="264" r:id="rId9"/>
    <p:sldId id="274" r:id="rId10"/>
    <p:sldId id="261" r:id="rId11"/>
    <p:sldId id="265" r:id="rId12"/>
    <p:sldId id="258" r:id="rId13"/>
    <p:sldId id="304" r:id="rId14"/>
    <p:sldId id="267" r:id="rId15"/>
    <p:sldId id="268" r:id="rId16"/>
    <p:sldId id="269" r:id="rId17"/>
    <p:sldId id="259" r:id="rId18"/>
    <p:sldId id="270" r:id="rId19"/>
    <p:sldId id="305" r:id="rId20"/>
    <p:sldId id="260" r:id="rId21"/>
    <p:sldId id="271" r:id="rId22"/>
    <p:sldId id="272" r:id="rId23"/>
    <p:sldId id="276" r:id="rId24"/>
    <p:sldId id="275" r:id="rId25"/>
    <p:sldId id="290" r:id="rId26"/>
    <p:sldId id="289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300" r:id="rId48"/>
    <p:sldId id="302" r:id="rId49"/>
    <p:sldId id="301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piller, Pablo" initials="SP" lastIdx="1" clrIdx="0">
    <p:extLst>
      <p:ext uri="{19B8F6BF-5375-455C-9EA6-DF929625EA0E}">
        <p15:presenceInfo xmlns:p15="http://schemas.microsoft.com/office/powerpoint/2012/main" userId="S::pspiller@compasslexecon.com::1d6a9258-0ee8-4250-ae84-5fdbc343c5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3" d="100"/>
          <a:sy n="123" d="100"/>
        </p:scale>
        <p:origin x="244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ED86BE-BF6C-4EE5-83F0-80666565D0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8AC16D-A8FF-4CB6-9C46-EEC0A86C49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4230B-5400-4868-AC3B-78BCAFDEF1B6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5776E0-8B4C-4C3B-9E30-73528CD7F5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CA7D87-A760-4808-87CE-6C4A29C837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82485-F813-4EA5-A862-38C19C83E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4A378-C3CE-41BB-813A-842811A27F52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872C0-3D37-4AC3-B493-F0C733AE4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70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872C0-3D37-4AC3-B493-F0C733AE4C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4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23,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Contracting Research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5182-4601-4A4C-B4EC-57310D40137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CBDBFE8-A1CD-402D-9FA7-DE8B074341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450" y="5372100"/>
            <a:ext cx="3333750" cy="1485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23,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Contracting Research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5182-4601-4A4C-B4EC-57310D4013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23,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Contracting Research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5182-4601-4A4C-B4EC-57310D4013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23,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4775182-4601-4A4C-B4EC-57310D4013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3581400" y="0"/>
            <a:ext cx="396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i="1" dirty="0"/>
              <a:t>Public Contracting Research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0FFAD7D-3D05-42C5-835E-830619A8CF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2" y="6488648"/>
            <a:ext cx="828675" cy="36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23,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Contracting Research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5182-4601-4A4C-B4EC-57310D40137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B673388A-4529-4A08-9BEF-FAEC6572E9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2" y="6488648"/>
            <a:ext cx="828675" cy="36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23,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en-US" dirty="0"/>
              <a:t>Public Contracting Research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5182-4601-4A4C-B4EC-57310D40137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E1A717A-6133-47C7-8847-108140C1AE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2" y="6488648"/>
            <a:ext cx="828675" cy="36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23,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en-US" dirty="0"/>
              <a:t>Public Contracting Research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5182-4601-4A4C-B4EC-57310D40137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23,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i="1" dirty="0"/>
              <a:t>Public Contracting Research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5182-4601-4A4C-B4EC-57310D4013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23,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Contracting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5182-4601-4A4C-B4EC-57310D4013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23,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en-US" dirty="0"/>
              <a:t>Public Contracting Research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5182-4601-4A4C-B4EC-57310D4013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23,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Contracting Research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5182-4601-4A4C-B4EC-57310D4013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November 23,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Public Contracting Research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4775182-4601-4A4C-B4EC-57310D4013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Advances in public contracting research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Pablo T. Spiller</a:t>
            </a:r>
          </a:p>
          <a:p>
            <a:r>
              <a:rPr lang="en-US" dirty="0"/>
              <a:t>University of California, Berkeley</a:t>
            </a:r>
          </a:p>
          <a:p>
            <a:r>
              <a:rPr lang="en-US" dirty="0"/>
              <a:t>NBER</a:t>
            </a:r>
          </a:p>
          <a:p>
            <a:r>
              <a:rPr lang="en-US" dirty="0"/>
              <a:t>November 23, 2020</a:t>
            </a:r>
          </a:p>
          <a:p>
            <a:r>
              <a:rPr lang="en-US" sz="1700" dirty="0"/>
              <a:t>pablo_spiller@berkeley.edu</a:t>
            </a:r>
          </a:p>
        </p:txBody>
      </p:sp>
    </p:spTree>
    <p:extLst>
      <p:ext uri="{BB962C8B-B14F-4D97-AF65-F5344CB8AC3E}">
        <p14:creationId xmlns:p14="http://schemas.microsoft.com/office/powerpoint/2010/main" val="4229657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Public Contract Rigidity and Third-Party Opportunism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FC35FDB-0508-4C7E-9F21-94929E6CF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0" y="1752600"/>
            <a:ext cx="5791200" cy="4724400"/>
          </a:xfrm>
        </p:spPr>
        <p:txBody>
          <a:bodyPr>
            <a:normAutofit/>
          </a:bodyPr>
          <a:lstStyle/>
          <a:p>
            <a:r>
              <a:rPr lang="en-US" sz="2000" i="1" dirty="0"/>
              <a:t>“A fundamental difference between private and public contracts is that </a:t>
            </a:r>
            <a:r>
              <a:rPr lang="en-US" sz="2000" b="1" i="1" dirty="0"/>
              <a:t>public contracts are in the public sphere, </a:t>
            </a:r>
            <a:r>
              <a:rPr lang="en-US" sz="2000" i="1" dirty="0"/>
              <a:t>and thus, although politics is normally not necessary to understand private contracting, it becomes fundamental to understanding public contracting” (</a:t>
            </a:r>
            <a:r>
              <a:rPr lang="en-US" sz="2000" dirty="0"/>
              <a:t>Spiller 2008, “An Institutional Theory of Public Contracts,” NBER Working Paper 14152, p. 3</a:t>
            </a:r>
            <a:r>
              <a:rPr lang="en-US" sz="2000" i="1" dirty="0"/>
              <a:t>)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November 23,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4775182-4601-4A4C-B4EC-57310D40137B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5299F6-D0FE-4543-9A96-F62047298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923"/>
            <a:ext cx="2362200" cy="2666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610D95-F2DB-4D7C-83D7-5C6D0564D095}"/>
              </a:ext>
            </a:extLst>
          </p:cNvPr>
          <p:cNvSpPr txBox="1"/>
          <p:nvPr/>
        </p:nvSpPr>
        <p:spPr>
          <a:xfrm>
            <a:off x="457200" y="51054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Third-party opportunism prevents the use of relational contracts for public-private transactions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Political contestability is an issue for public agents</a:t>
            </a:r>
          </a:p>
        </p:txBody>
      </p:sp>
    </p:spTree>
    <p:extLst>
      <p:ext uri="{BB962C8B-B14F-4D97-AF65-F5344CB8AC3E}">
        <p14:creationId xmlns:p14="http://schemas.microsoft.com/office/powerpoint/2010/main" val="4154372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EA88F-8AC9-40C4-9033-C4E18CBCE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00ACC-9B53-4A01-AFD6-ACA13D7D21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F2C3B1-2DEF-4B24-BDD6-E00DCB05B7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35FE67-66E8-47A9-8520-F2A63E8B0D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E70154-86A1-4922-B33F-BC4619686AC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6481B3-288C-41F8-8216-4D2CCED69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23, 2020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0198A6-688D-45F2-9533-4BA17663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5182-4601-4A4C-B4EC-57310D40137B}" type="slidenum">
              <a:rPr lang="en-US" smtClean="0"/>
              <a:t>11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4743E7-6DEE-4F67-99E8-531296EE3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1519"/>
            <a:ext cx="9144000" cy="695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82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 for the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Theoretical framework</a:t>
            </a:r>
          </a:p>
          <a:p>
            <a:r>
              <a:rPr lang="en-US" dirty="0"/>
              <a:t>Some empirical evidence</a:t>
            </a:r>
          </a:p>
          <a:p>
            <a:r>
              <a:rPr lang="en-US" dirty="0"/>
              <a:t>Some applications and policy implications</a:t>
            </a:r>
          </a:p>
          <a:p>
            <a:r>
              <a:rPr lang="en-US" dirty="0"/>
              <a:t>Some “war stories”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5182-4601-4A4C-B4EC-57310D40137B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23, 2020</a:t>
            </a:r>
          </a:p>
        </p:txBody>
      </p:sp>
    </p:spTree>
    <p:extLst>
      <p:ext uri="{BB962C8B-B14F-4D97-AF65-F5344CB8AC3E}">
        <p14:creationId xmlns:p14="http://schemas.microsoft.com/office/powerpoint/2010/main" val="3868485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9D63B-9FCB-4F0F-A1C1-34D6F8E5B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Third Party Opportunism (JPET 2019)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F2B834-4DFA-4AD5-9001-EFF6826C2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23,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31959-A22F-4661-BA75-2645ED39C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5182-4601-4A4C-B4EC-57310D40137B}" type="slidenum">
              <a:rPr lang="en-US" smtClean="0"/>
              <a:t>13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571B8F-E829-4F47-B228-E04925606E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849"/>
          <a:stretch/>
        </p:blipFill>
        <p:spPr>
          <a:xfrm>
            <a:off x="304800" y="1846125"/>
            <a:ext cx="8673489" cy="104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38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9D63B-9FCB-4F0F-A1C1-34D6F8E5B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Third Party Opportunism (JPET 2019)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F2B834-4DFA-4AD5-9001-EFF6826C2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23,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31959-A22F-4661-BA75-2645ED39C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5182-4601-4A4C-B4EC-57310D40137B}" type="slidenum">
              <a:rPr lang="en-US" smtClean="0"/>
              <a:t>14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571B8F-E829-4F47-B228-E04925606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46125"/>
            <a:ext cx="8673489" cy="316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84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A607E-8D05-4774-B81E-4F40CE10D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Third Party Opportunism (JPET 2019)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D5F5A-4214-43A3-9EE1-AF92036C4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23,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552FD-BC57-41A1-AA08-D9B0F5566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5182-4601-4A4C-B4EC-57310D40137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487AB0-EE25-4C37-81DC-0A6399922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99" y="1720796"/>
            <a:ext cx="8640001" cy="501662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ED3FC6-55E3-48A4-860E-22B564BFC026}"/>
              </a:ext>
            </a:extLst>
          </p:cNvPr>
          <p:cNvCxnSpPr>
            <a:cxnSpLocks/>
          </p:cNvCxnSpPr>
          <p:nvPr/>
        </p:nvCxnSpPr>
        <p:spPr>
          <a:xfrm>
            <a:off x="251999" y="1749864"/>
            <a:ext cx="0" cy="10148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732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18849-F54C-44C0-BE83-649A37D75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Third Party Opportunism (JPET 2019)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2E6C5-A7BB-4B61-A690-8FE9757AD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23,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0CAB68-FD14-4CB6-91E6-390A7B825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5182-4601-4A4C-B4EC-57310D40137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D6E47A-25B5-4507-8D39-CC14D2DF5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99" y="1728364"/>
            <a:ext cx="8640001" cy="505012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1D68AF7-0F5C-4336-8529-8184556B41E3}"/>
              </a:ext>
            </a:extLst>
          </p:cNvPr>
          <p:cNvCxnSpPr>
            <a:cxnSpLocks/>
          </p:cNvCxnSpPr>
          <p:nvPr/>
        </p:nvCxnSpPr>
        <p:spPr>
          <a:xfrm>
            <a:off x="251999" y="1728364"/>
            <a:ext cx="0" cy="10148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7F3E38-875F-4D3F-8064-1B86B7040C80}"/>
              </a:ext>
            </a:extLst>
          </p:cNvPr>
          <p:cNvCxnSpPr>
            <a:cxnSpLocks/>
          </p:cNvCxnSpPr>
          <p:nvPr/>
        </p:nvCxnSpPr>
        <p:spPr>
          <a:xfrm flipH="1">
            <a:off x="2590800" y="1728364"/>
            <a:ext cx="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123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Political Hazards into Rigidity—Agents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Preliminaries:</a:t>
            </a:r>
          </a:p>
          <a:p>
            <a:r>
              <a:rPr lang="en-US" dirty="0"/>
              <a:t>Public agent’s perspective</a:t>
            </a:r>
          </a:p>
          <a:p>
            <a:r>
              <a:rPr lang="en-US" dirty="0"/>
              <a:t>Simple short-term contract for standard good/service</a:t>
            </a:r>
          </a:p>
          <a:p>
            <a:r>
              <a:rPr lang="en-US" dirty="0"/>
              <a:t>Ignore sunk costs to abstract from governmental opportunism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Four agents explicitly and implicitly involved in public contracting:</a:t>
            </a:r>
          </a:p>
          <a:p>
            <a:r>
              <a:rPr lang="en-US" dirty="0"/>
              <a:t>Incumbent public agent</a:t>
            </a:r>
          </a:p>
          <a:p>
            <a:r>
              <a:rPr lang="en-US" dirty="0"/>
              <a:t>Private contractor</a:t>
            </a:r>
          </a:p>
          <a:p>
            <a:r>
              <a:rPr lang="en-US" dirty="0"/>
              <a:t>Third-party challengers, i.e., political opponents to the incumbent public agent, excluded bidders, and interest groups  (“anti-arbitrators”)</a:t>
            </a:r>
          </a:p>
          <a:p>
            <a:r>
              <a:rPr lang="en-US" dirty="0"/>
              <a:t>Public at large, i.e., voters and courts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5182-4601-4A4C-B4EC-57310D40137B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23, 2020</a:t>
            </a:r>
          </a:p>
        </p:txBody>
      </p:sp>
    </p:spTree>
    <p:extLst>
      <p:ext uri="{BB962C8B-B14F-4D97-AF65-F5344CB8AC3E}">
        <p14:creationId xmlns:p14="http://schemas.microsoft.com/office/powerpoint/2010/main" val="4176707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42171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Political Hazards into Rigidity—Timing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3914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Public agent:</a:t>
            </a:r>
          </a:p>
          <a:p>
            <a:r>
              <a:rPr lang="en-US" sz="1800" dirty="0"/>
              <a:t>Receives project features and budget </a:t>
            </a:r>
            <a:r>
              <a:rPr lang="en-US" sz="1800" i="1" dirty="0" err="1"/>
              <a:t>P</a:t>
            </a:r>
            <a:r>
              <a:rPr lang="en-US" sz="1800" i="1" baseline="30000" dirty="0" err="1"/>
              <a:t>bud</a:t>
            </a:r>
            <a:endParaRPr lang="en-US" sz="1800" dirty="0"/>
          </a:p>
          <a:p>
            <a:r>
              <a:rPr lang="en-US" sz="1800" dirty="0"/>
              <a:t>Perceives threat of potential TPO challenges</a:t>
            </a:r>
          </a:p>
          <a:p>
            <a:r>
              <a:rPr lang="en-US" sz="1800" dirty="0"/>
              <a:t>Minimizes political risks by contract rigidity </a:t>
            </a:r>
            <a:r>
              <a:rPr lang="en-US" sz="1800" i="1" dirty="0"/>
              <a:t>R*</a:t>
            </a:r>
            <a:endParaRPr lang="en-US" sz="1800" dirty="0"/>
          </a:p>
          <a:p>
            <a:endParaRPr lang="en-US" baseline="30000" dirty="0"/>
          </a:p>
          <a:p>
            <a:pPr marL="0" indent="0">
              <a:buNone/>
            </a:pPr>
            <a:r>
              <a:rPr lang="en-US" dirty="0"/>
              <a:t>Private contractor:</a:t>
            </a:r>
          </a:p>
          <a:p>
            <a:r>
              <a:rPr lang="en-US" sz="1800" dirty="0"/>
              <a:t>Observes contract rigidity </a:t>
            </a:r>
            <a:r>
              <a:rPr lang="en-US" sz="1800" i="1" dirty="0"/>
              <a:t>R*</a:t>
            </a:r>
            <a:endParaRPr lang="en-US" sz="1800" dirty="0"/>
          </a:p>
          <a:p>
            <a:r>
              <a:rPr lang="en-US" sz="1800" dirty="0"/>
              <a:t>Less adaptability implies higher contracting and implementation costs, and hence higher final price </a:t>
            </a:r>
            <a:r>
              <a:rPr lang="en-US" sz="1800" i="1" dirty="0" err="1"/>
              <a:t>P</a:t>
            </a:r>
            <a:r>
              <a:rPr lang="en-US" sz="1800" i="1" baseline="30000" dirty="0" err="1"/>
              <a:t>min</a:t>
            </a:r>
            <a:endParaRPr lang="en-US" sz="1800" i="1" baseline="30000" dirty="0"/>
          </a:p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r>
              <a:rPr lang="en-US" dirty="0"/>
              <a:t>Third Parties:</a:t>
            </a:r>
          </a:p>
          <a:p>
            <a:r>
              <a:rPr lang="en-US" sz="1800" dirty="0"/>
              <a:t>Privately perceive benefits and costs from potential challenge</a:t>
            </a:r>
          </a:p>
          <a:p>
            <a:r>
              <a:rPr lang="en-US" sz="1800" dirty="0"/>
              <a:t>Contract features </a:t>
            </a:r>
            <a:r>
              <a:rPr lang="en-US" sz="1800" i="1" dirty="0"/>
              <a:t>R* </a:t>
            </a:r>
            <a:r>
              <a:rPr lang="en-US" sz="1800" dirty="0"/>
              <a:t>affect their strategies, thereby affecting political outcomes</a:t>
            </a:r>
          </a:p>
          <a:p>
            <a:pPr marL="0" indent="0" algn="ctr">
              <a:buNone/>
            </a:pPr>
            <a:r>
              <a:rPr lang="en-US" i="1" dirty="0">
                <a:solidFill>
                  <a:srgbClr val="FF0000"/>
                </a:solidFill>
              </a:rPr>
              <a:t>Solved by backward induction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5182-4601-4A4C-B4EC-57310D40137B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23, 2020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36702939-A27A-45DC-B80F-9E9129504A1C}"/>
              </a:ext>
            </a:extLst>
          </p:cNvPr>
          <p:cNvSpPr/>
          <p:nvPr/>
        </p:nvSpPr>
        <p:spPr>
          <a:xfrm>
            <a:off x="7772400" y="3113704"/>
            <a:ext cx="152400" cy="133291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37855F-20D1-430B-A257-066CD5B1C88B}"/>
              </a:ext>
            </a:extLst>
          </p:cNvPr>
          <p:cNvSpPr txBox="1"/>
          <p:nvPr/>
        </p:nvSpPr>
        <p:spPr>
          <a:xfrm>
            <a:off x="8048254" y="3555554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  <a:r>
              <a:rPr lang="en-US" i="1" baseline="-25000" dirty="0"/>
              <a:t>1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73A99B0C-4F17-47E7-A057-900065AC628D}"/>
              </a:ext>
            </a:extLst>
          </p:cNvPr>
          <p:cNvSpPr/>
          <p:nvPr/>
        </p:nvSpPr>
        <p:spPr>
          <a:xfrm>
            <a:off x="7772400" y="4763086"/>
            <a:ext cx="152400" cy="133291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D1E78C-EA18-4111-9463-69B432ECA1B5}"/>
              </a:ext>
            </a:extLst>
          </p:cNvPr>
          <p:cNvSpPr txBox="1"/>
          <p:nvPr/>
        </p:nvSpPr>
        <p:spPr>
          <a:xfrm>
            <a:off x="8048254" y="5231954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  <a:r>
              <a:rPr lang="en-US" i="1" baseline="-25000" dirty="0"/>
              <a:t>2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7C95CF50-15C9-4FF2-A3AD-9622FF04573D}"/>
              </a:ext>
            </a:extLst>
          </p:cNvPr>
          <p:cNvSpPr/>
          <p:nvPr/>
        </p:nvSpPr>
        <p:spPr>
          <a:xfrm>
            <a:off x="7772400" y="1419057"/>
            <a:ext cx="152400" cy="12954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071BC4-3880-4C12-93A2-F28F629CFD88}"/>
              </a:ext>
            </a:extLst>
          </p:cNvPr>
          <p:cNvSpPr txBox="1"/>
          <p:nvPr/>
        </p:nvSpPr>
        <p:spPr>
          <a:xfrm>
            <a:off x="8077200" y="1876257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  <a:r>
              <a:rPr lang="en-US" i="1" baseline="-250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42267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822DC-8832-4522-9410-FD4A89D4A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Equilibrium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8FF59-6D3A-4B1B-BC04-D8DFBDF4E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of:</a:t>
            </a:r>
          </a:p>
          <a:p>
            <a:pPr lvl="1"/>
            <a:r>
              <a:rPr lang="en-US" dirty="0"/>
              <a:t>Rigidity level</a:t>
            </a:r>
          </a:p>
          <a:p>
            <a:pPr lvl="1"/>
            <a:r>
              <a:rPr lang="en-US" dirty="0"/>
              <a:t>Contract price</a:t>
            </a:r>
          </a:p>
          <a:p>
            <a:pPr lvl="1"/>
            <a:r>
              <a:rPr lang="en-US" dirty="0"/>
              <a:t>Probability of third-party challenge</a:t>
            </a:r>
          </a:p>
          <a:p>
            <a:pPr lvl="1"/>
            <a:r>
              <a:rPr lang="en-US" dirty="0"/>
              <a:t>Probability of success in third-party challenge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8EB83-1E89-46D2-8EC9-D7AE181CD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23,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8F050C-8394-4435-AFD3-17E1BA0CD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5182-4601-4A4C-B4EC-57310D40137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608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F0C90-40EA-48D3-9F04-047CC0C2F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Origins of This All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024D0-AE91-49ED-AC01-3E3E6B9E7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23,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9AD07-34E5-46C9-A664-7414C1BD0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5182-4601-4A4C-B4EC-57310D40137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054" name="Picture 6" descr="Oliver E. Williamson - Wikipedia">
            <a:extLst>
              <a:ext uri="{FF2B5EF4-FFF2-40B4-BE49-F238E27FC236}">
                <a16:creationId xmlns:a16="http://schemas.microsoft.com/office/drawing/2014/main" id="{DF4D827C-411D-4482-90EA-3DE9274BF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71527"/>
            <a:ext cx="910273" cy="1371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upload.wikimedia.org/wikipedia/en/c/c7/George_S...">
            <a:extLst>
              <a:ext uri="{FF2B5EF4-FFF2-40B4-BE49-F238E27FC236}">
                <a16:creationId xmlns:a16="http://schemas.microsoft.com/office/drawing/2014/main" id="{0231614D-2D10-426E-B993-0092FA318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09" y="2171527"/>
            <a:ext cx="1270981" cy="1371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77DB0D-2A8A-42F4-B4D9-570769B84906}"/>
              </a:ext>
            </a:extLst>
          </p:cNvPr>
          <p:cNvSpPr txBox="1"/>
          <p:nvPr/>
        </p:nvSpPr>
        <p:spPr>
          <a:xfrm>
            <a:off x="381000" y="1465031"/>
            <a:ext cx="23622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Regulation &amp; Political Economy @ </a:t>
            </a:r>
            <a:r>
              <a:rPr lang="en-US" dirty="0" err="1"/>
              <a:t>UofC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67ECE3-88F3-4172-B151-0E4007E041E0}"/>
              </a:ext>
            </a:extLst>
          </p:cNvPr>
          <p:cNvSpPr txBox="1"/>
          <p:nvPr/>
        </p:nvSpPr>
        <p:spPr>
          <a:xfrm>
            <a:off x="3429000" y="1465031"/>
            <a:ext cx="224747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Transaction Cost Economics @ Penn</a:t>
            </a:r>
          </a:p>
        </p:txBody>
      </p:sp>
      <p:sp>
        <p:nvSpPr>
          <p:cNvPr id="11" name="AutoShape 14" descr="World Bank Group logo">
            <a:extLst>
              <a:ext uri="{FF2B5EF4-FFF2-40B4-BE49-F238E27FC236}">
                <a16:creationId xmlns:a16="http://schemas.microsoft.com/office/drawing/2014/main" id="{97A3B03A-5BE0-48E3-BE3B-F1664FBF65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31375" y="209647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991959F-F9D7-4F6F-A9B4-CED2D67D07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57226" y="2294553"/>
            <a:ext cx="1125549" cy="112554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17DCE0B-1865-4A08-A353-425EDE113676}"/>
              </a:ext>
            </a:extLst>
          </p:cNvPr>
          <p:cNvSpPr txBox="1"/>
          <p:nvPr/>
        </p:nvSpPr>
        <p:spPr>
          <a:xfrm>
            <a:off x="6400800" y="1465031"/>
            <a:ext cx="2438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Regulatory &amp; Antitrust Consulting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1C92063-2F85-4A38-884F-1FEB4E74E2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5046828"/>
            <a:ext cx="932668" cy="1402794"/>
          </a:xfrm>
          <a:prstGeom prst="rect">
            <a:avLst/>
          </a:prstGeom>
        </p:spPr>
      </p:pic>
      <p:pic>
        <p:nvPicPr>
          <p:cNvPr id="2064" name="Picture 16" descr="Regulations, Institutions, and Commitment">
            <a:extLst>
              <a:ext uri="{FF2B5EF4-FFF2-40B4-BE49-F238E27FC236}">
                <a16:creationId xmlns:a16="http://schemas.microsoft.com/office/drawing/2014/main" id="{6777BD91-C178-47CF-A6D6-1C18C61A4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038130"/>
            <a:ext cx="932668" cy="139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EA0AD09-83FC-49B5-9338-BE6AEF95DB01}"/>
              </a:ext>
            </a:extLst>
          </p:cNvPr>
          <p:cNvSpPr txBox="1"/>
          <p:nvPr/>
        </p:nvSpPr>
        <p:spPr>
          <a:xfrm>
            <a:off x="381000" y="3733800"/>
            <a:ext cx="233308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Regulation as a Contract between Investors and Government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FA9366-0B06-4A7F-B736-12330C537636}"/>
              </a:ext>
            </a:extLst>
          </p:cNvPr>
          <p:cNvSpPr txBox="1"/>
          <p:nvPr/>
        </p:nvSpPr>
        <p:spPr>
          <a:xfrm>
            <a:off x="6429921" y="3733800"/>
            <a:ext cx="221032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Public Policy as a Political Contract</a:t>
            </a:r>
          </a:p>
        </p:txBody>
      </p:sp>
      <p:pic>
        <p:nvPicPr>
          <p:cNvPr id="37" name="Picture 18" descr="undefined">
            <a:extLst>
              <a:ext uri="{FF2B5EF4-FFF2-40B4-BE49-F238E27FC236}">
                <a16:creationId xmlns:a16="http://schemas.microsoft.com/office/drawing/2014/main" id="{EA4ADF78-E7CD-43E7-9AA4-2BD56D6F1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261" y="4495800"/>
            <a:ext cx="8763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0">
            <a:extLst>
              <a:ext uri="{FF2B5EF4-FFF2-40B4-BE49-F238E27FC236}">
                <a16:creationId xmlns:a16="http://schemas.microsoft.com/office/drawing/2014/main" id="{2772BBA8-2E19-4B8F-937C-64DCA0FFE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589" y="4509587"/>
            <a:ext cx="822587" cy="123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41FA686-CAF3-4932-B035-25940B234677}"/>
              </a:ext>
            </a:extLst>
          </p:cNvPr>
          <p:cNvGrpSpPr/>
          <p:nvPr/>
        </p:nvGrpSpPr>
        <p:grpSpPr>
          <a:xfrm>
            <a:off x="3397005" y="3907297"/>
            <a:ext cx="2394195" cy="1338335"/>
            <a:chOff x="3397005" y="3907297"/>
            <a:chExt cx="2394195" cy="133833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5A8FA5C-BF5F-4ED4-8858-BF7545B7D2C7}"/>
                </a:ext>
              </a:extLst>
            </p:cNvPr>
            <p:cNvSpPr txBox="1"/>
            <p:nvPr/>
          </p:nvSpPr>
          <p:spPr>
            <a:xfrm>
              <a:off x="3508720" y="4114800"/>
              <a:ext cx="217245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Public Contracting</a:t>
              </a:r>
            </a:p>
            <a:p>
              <a:pPr algn="ctr"/>
              <a:r>
                <a:rPr lang="en-US" dirty="0"/>
                <a:t>From a Transaction</a:t>
              </a:r>
            </a:p>
            <a:p>
              <a:pPr algn="ctr"/>
              <a:r>
                <a:rPr lang="en-US" dirty="0"/>
                <a:t>Costs Perspective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D74673A-D9DB-4693-8113-E42DEE809E80}"/>
                </a:ext>
              </a:extLst>
            </p:cNvPr>
            <p:cNvSpPr/>
            <p:nvPr/>
          </p:nvSpPr>
          <p:spPr>
            <a:xfrm>
              <a:off x="3397005" y="3907297"/>
              <a:ext cx="2394195" cy="133833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207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7" grpId="0" animBg="1"/>
      <p:bldP spid="19" grpId="0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en-US" sz="3700"/>
              <a:t>Optimal Contract Specificity and Rigidity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088163-6427-4B2E-B9E3-8145A40D2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00200"/>
            <a:ext cx="6752492" cy="4876800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November 23,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4775182-4601-4A4C-B4EC-57310D40137B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34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8AD4C-E7C2-42A3-AB5C-FF4DE11CB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en-US" sz="3700" dirty="0"/>
              <a:t>Optimal Contract Specificity and Rigidity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E338C0-E45A-4A29-B26A-A8CA54500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102" y="1479604"/>
            <a:ext cx="6317935" cy="4921196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98616-6F75-458D-88FC-EC10EA509C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November 23,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4459B-D8B2-4BBC-8A5C-24476CB5F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4775182-4601-4A4C-B4EC-57310D40137B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64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9B591-49EE-47D1-9620-DBDE78FBE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Moszoro &amp; Spiller (JPET 2019) -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8648A-8E5D-4655-ACCA-27EFB3272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</p:spPr>
        <p:txBody>
          <a:bodyPr>
            <a:normAutofit/>
          </a:bodyPr>
          <a:lstStyle/>
          <a:p>
            <a:r>
              <a:rPr lang="en-US" sz="2800" dirty="0"/>
              <a:t>Opportunistic challenges as </a:t>
            </a:r>
            <a:r>
              <a:rPr lang="en-US" sz="2800" b="1" dirty="0"/>
              <a:t>key hazard </a:t>
            </a:r>
            <a:r>
              <a:rPr lang="en-US" sz="2800" dirty="0"/>
              <a:t>of public transactions</a:t>
            </a:r>
          </a:p>
          <a:p>
            <a:r>
              <a:rPr lang="en-US" sz="2800" dirty="0"/>
              <a:t>Rigidity is a </a:t>
            </a:r>
            <a:r>
              <a:rPr lang="en-US" sz="2800" b="1" dirty="0"/>
              <a:t>political risk adaptation </a:t>
            </a:r>
            <a:r>
              <a:rPr lang="en-US" sz="2800" dirty="0"/>
              <a:t>by public agents</a:t>
            </a:r>
          </a:p>
          <a:p>
            <a:pPr lvl="1"/>
            <a:r>
              <a:rPr lang="en-US" sz="2200" dirty="0"/>
              <a:t>Public agents </a:t>
            </a:r>
            <a:r>
              <a:rPr lang="en-US" sz="2200" b="1" dirty="0"/>
              <a:t>limit </a:t>
            </a:r>
            <a:r>
              <a:rPr lang="en-US" sz="2200" dirty="0"/>
              <a:t>the risk of third parties’ challenges through formalities and rules</a:t>
            </a:r>
          </a:p>
          <a:p>
            <a:pPr lvl="1"/>
            <a:r>
              <a:rPr lang="en-US" sz="2200" dirty="0"/>
              <a:t>... </a:t>
            </a:r>
            <a:r>
              <a:rPr lang="en-US" sz="2200" b="1" dirty="0"/>
              <a:t>externalizing </a:t>
            </a:r>
            <a:r>
              <a:rPr lang="en-US" sz="2200" dirty="0"/>
              <a:t>the associated costs to the public at large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A0C1C-C246-4217-A0BD-980B0573A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23,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092222-CFB8-4D2B-9D60-FF44517C1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5182-4601-4A4C-B4EC-57310D40137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746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45839-558B-431E-8992-085CCB482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Moszoro &amp; Spiller (JPET 2019) -Testable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1E86F-71DA-497B-AC89-A9817CDBB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Contracts subject to public scrutiny show more rigidity clauses than purely private (i.e., relational) contracts</a:t>
            </a:r>
          </a:p>
          <a:p>
            <a:r>
              <a:rPr lang="en-US" sz="2600" dirty="0"/>
              <a:t>Among public contracts, rigidity increases with political contestability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51A64-CDA9-4E56-AA8F-FBB32E567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23,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6DDD39-4549-4C6E-A67F-1A2F7C6ED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5182-4601-4A4C-B4EC-57310D40137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998442-D5C4-4561-BA29-9E34D6A95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267200"/>
            <a:ext cx="8534400" cy="74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79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22625-596B-4B1B-A0CC-75DF70832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8B9EC-F885-4623-9DF8-4FF0C9943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Moszoro, Spiller &amp; </a:t>
            </a:r>
            <a:r>
              <a:rPr lang="en-US" dirty="0" err="1"/>
              <a:t>Stolorz</a:t>
            </a:r>
            <a:r>
              <a:rPr lang="en-US" dirty="0"/>
              <a:t>: “</a:t>
            </a:r>
            <a:r>
              <a:rPr lang="en-US" i="1" dirty="0"/>
              <a:t>Rigidity of Public Contracts</a:t>
            </a:r>
            <a:r>
              <a:rPr lang="en-US" dirty="0"/>
              <a:t>” (JELS 2016)</a:t>
            </a:r>
          </a:p>
          <a:p>
            <a:r>
              <a:rPr lang="it-IT" dirty="0"/>
              <a:t>Beuve, Moszoro &amp; Saussier: “</a:t>
            </a:r>
            <a:r>
              <a:rPr lang="it-IT" i="1" dirty="0"/>
              <a:t>Political Contestability </a:t>
            </a:r>
            <a:r>
              <a:rPr lang="en-US" i="1" dirty="0"/>
              <a:t>and Contract Rigidity: An Analysis of Procurement Contracts</a:t>
            </a:r>
            <a:r>
              <a:rPr lang="en-US" dirty="0"/>
              <a:t>” (JEMS 2019)</a:t>
            </a:r>
          </a:p>
          <a:p>
            <a:r>
              <a:rPr lang="en-US" dirty="0"/>
              <a:t>Moszoro &amp; Spiller: “</a:t>
            </a:r>
            <a:r>
              <a:rPr lang="en-US" i="1" dirty="0"/>
              <a:t>Political Hazards and the Choice of Contracting: The Case of Municipal Bonds (NBER 2015)</a:t>
            </a:r>
          </a:p>
          <a:p>
            <a:r>
              <a:rPr lang="en-US" dirty="0"/>
              <a:t>Beuve, Moszoro &amp; Spiller: “</a:t>
            </a:r>
            <a:r>
              <a:rPr lang="en-US" i="1" dirty="0"/>
              <a:t>Contractual Flexibility and Political Tolerance: Revisiting Public Contract Renegotiations (WP 2020)</a:t>
            </a:r>
            <a:r>
              <a:rPr lang="en-US" dirty="0"/>
              <a:t>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BB1A9-4A3F-42BD-9EF3-A352A6B4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23,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8A8AE8-4C8E-4D51-8B50-A4D43102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5182-4601-4A4C-B4EC-57310D40137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87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E72C6-2931-497D-9325-CC1DFC28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Rigidity of Public Contracts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1CF15-C7A2-4E16-9269-4B6AAA7E5B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7086600" cy="4718304"/>
          </a:xfrm>
        </p:spPr>
        <p:txBody>
          <a:bodyPr>
            <a:normAutofit/>
          </a:bodyPr>
          <a:lstStyle/>
          <a:p>
            <a:r>
              <a:rPr lang="en-US" dirty="0"/>
              <a:t>Are public contracts more rigid than private contracts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EC2144-5882-4ACA-A7D1-F2DBECB78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668" y="2514600"/>
            <a:ext cx="4648200" cy="3936944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37EBD-E13F-468C-8328-D911A975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November 23,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7F4780-1326-4F6C-AE0A-E776960BE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4775182-4601-4A4C-B4EC-57310D40137B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63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1FC21-1083-4B23-A145-478F56703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Rigidity of Public Contracts: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16246-C3BD-440C-8710-5D7D87B73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SEC’s EDGAR: Exhibits 10 (contracts) embedded in 10-K’s</a:t>
            </a:r>
          </a:p>
          <a:p>
            <a:r>
              <a:rPr lang="en-US" dirty="0"/>
              <a:t>Translated filings from PDF and HTML to readable text</a:t>
            </a:r>
          </a:p>
          <a:p>
            <a:r>
              <a:rPr lang="en-US" dirty="0"/>
              <a:t>Performed machine reading, data scraping, and word clustering</a:t>
            </a:r>
          </a:p>
          <a:p>
            <a:r>
              <a:rPr lang="en-US" dirty="0"/>
              <a:t>Identified companies by CIK and merged with SIC, location, and financial characteristics from </a:t>
            </a:r>
            <a:r>
              <a:rPr lang="en-US" dirty="0" err="1"/>
              <a:t>Compustat</a:t>
            </a:r>
            <a:endParaRPr lang="en-US" dirty="0"/>
          </a:p>
          <a:p>
            <a:r>
              <a:rPr lang="en-US" dirty="0"/>
              <a:t>Classified documents by keywords in first 100 lines</a:t>
            </a:r>
          </a:p>
          <a:p>
            <a:pPr marL="0" indent="0" algn="ctr">
              <a:buNone/>
            </a:pPr>
            <a:r>
              <a:rPr lang="en-US" dirty="0"/>
              <a:t> Novel dataset of ±207K contracts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7A32A-296E-4A3E-8BAE-7730A32A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23,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D385D-AB3C-448D-9AD7-F618ED013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5182-4601-4A4C-B4EC-57310D40137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2D33994-93F2-4C08-BCC5-431B9D89FD7E}"/>
              </a:ext>
            </a:extLst>
          </p:cNvPr>
          <p:cNvSpPr/>
          <p:nvPr/>
        </p:nvSpPr>
        <p:spPr>
          <a:xfrm>
            <a:off x="1828800" y="5029200"/>
            <a:ext cx="457200" cy="189132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4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25E86-042D-49FF-9EB8-A0A151D1B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Rigidity of Public Contracts: Data II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BB4BBB5-B02E-4413-9AB5-EABAFB279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8975" y="1600200"/>
            <a:ext cx="5086049" cy="4876800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7D144-F48F-4948-B583-1233F7932B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November 23,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8425B-920E-4B58-8791-62E93DD0A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4775182-4601-4A4C-B4EC-57310D40137B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87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41698-21EE-4D59-8351-B1334EBD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Keywords Clustered in Rigidity Categories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0B103FA-80B8-4B76-BFED-7041510CB7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74378"/>
            <a:ext cx="8229600" cy="4128443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AE4AE-4A3C-4909-BD29-E25BDB00E0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November 23,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2F8187-67F8-4089-A12D-E514549CD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4775182-4601-4A4C-B4EC-57310D40137B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63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D4551-ECBA-4CAC-9F9A-25B0496BD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H1: Length of Public Contracts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1F5F139-2021-4B0C-8819-C5BB0DEBB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676" y="1600200"/>
            <a:ext cx="8062648" cy="4876800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D4651-2FC9-4AFB-9604-37CD8536A1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November 23,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6A3EFE-3D4E-4C27-8CDF-646FEF33C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4775182-4601-4A4C-B4EC-57310D40137B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40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Public Contracting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Public contracting research mostly in the sphere of public administration</a:t>
            </a:r>
          </a:p>
          <a:p>
            <a:pPr lvl="1"/>
            <a:r>
              <a:rPr lang="en-US" dirty="0"/>
              <a:t>Main focus on </a:t>
            </a:r>
          </a:p>
          <a:p>
            <a:pPr lvl="2"/>
            <a:r>
              <a:rPr lang="en-US" dirty="0"/>
              <a:t>Limiting corruption/abuses of power</a:t>
            </a:r>
          </a:p>
          <a:p>
            <a:pPr lvl="2"/>
            <a:r>
              <a:rPr lang="en-US" dirty="0"/>
              <a:t>Protect citizens’ rights</a:t>
            </a:r>
          </a:p>
          <a:p>
            <a:pPr lvl="2"/>
            <a:r>
              <a:rPr lang="en-US" dirty="0"/>
              <a:t>Limiting uncertainty decision making process/transparency</a:t>
            </a:r>
          </a:p>
          <a:p>
            <a:pPr lvl="2"/>
            <a:r>
              <a:rPr lang="en-US" dirty="0"/>
              <a:t>Limiting bureaucrats’ capitulation to interest groups</a:t>
            </a:r>
          </a:p>
          <a:p>
            <a:r>
              <a:rPr lang="en-US" dirty="0"/>
              <a:t>Exceptions</a:t>
            </a:r>
          </a:p>
          <a:p>
            <a:pPr lvl="1"/>
            <a:r>
              <a:rPr lang="en-US" dirty="0"/>
              <a:t>Theory of Regulation (agency theory)</a:t>
            </a:r>
          </a:p>
          <a:p>
            <a:pPr lvl="2"/>
            <a:r>
              <a:rPr lang="en-US" dirty="0"/>
              <a:t>Public contracts no different than private contracts</a:t>
            </a:r>
          </a:p>
          <a:p>
            <a:pPr lvl="3"/>
            <a:r>
              <a:rPr lang="en-US" dirty="0"/>
              <a:t>Informational asymmetries, verifiability of information, repeated interactions</a:t>
            </a:r>
          </a:p>
          <a:p>
            <a:pPr lvl="2"/>
            <a:r>
              <a:rPr lang="en-US" dirty="0"/>
              <a:t>Plus ad-hoc limitations on nature of contracts (cost+, price-cap, etc.)</a:t>
            </a:r>
          </a:p>
          <a:p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5182-4601-4A4C-B4EC-57310D40137B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23, 2020</a:t>
            </a:r>
          </a:p>
        </p:txBody>
      </p:sp>
    </p:spTree>
    <p:extLst>
      <p:ext uri="{BB962C8B-B14F-4D97-AF65-F5344CB8AC3E}">
        <p14:creationId xmlns:p14="http://schemas.microsoft.com/office/powerpoint/2010/main" val="4002434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FDACC1F-79DF-4B68-BBC3-61AAC02C2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H2: Rigidity Clauses in Public Contracts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AF30A7-DC88-4C0A-B033-5A3F27019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57915"/>
            <a:ext cx="8229600" cy="3161370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67AA6-4758-447A-991E-463A7D58F1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November 23,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9F138-B3DD-4803-9477-77454D18A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4775182-4601-4A4C-B4EC-57310D40137B}" type="slidenum">
              <a:rPr lang="en-US" smtClean="0"/>
              <a:pPr>
                <a:spcAft>
                  <a:spcPts val="600"/>
                </a:spcAft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27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B778B-1E51-42A7-898F-44F647009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H3a: Amendments in Public Contracts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C24D62F-19AE-44E6-AD8D-236398005F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6019800"/>
            <a:ext cx="8229600" cy="304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dirty="0"/>
              <a:t>Note: Models (1)-(3) are OLS regressions; models (4)-(6) are logit regressions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B1C8947-CC6F-4007-9FE1-C1B4ADEE5C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861" y="1705952"/>
            <a:ext cx="7924800" cy="4010574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FF10B-0504-43A3-ADBB-F0A3373FB7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November 23,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8CEC8-2D96-4506-9DFD-43F47AC8D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4775182-4601-4A4C-B4EC-57310D40137B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738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E9611-D25A-460C-AB96-E853BEE8D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Political and Market Structure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419CA88-4A35-4379-B643-BD12E54B8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Opportunistic challenger bears cost of challenge (litigation, reputation), but gains are split among the whole political opposition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political opposition is atomized, there will be no TPO challenges (as in a mono-partisan or autocratic system)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C210B-0D2C-4768-A70A-F23D3E4581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November 23,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9F8F7-68CC-4425-8324-99A5C290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4775182-4601-4A4C-B4EC-57310D40137B}" type="slidenum">
              <a:rPr lang="en-US" smtClean="0"/>
              <a:pPr>
                <a:spcAft>
                  <a:spcPts val="600"/>
                </a:spcAft>
              </a:pPr>
              <a:t>32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BCD11C-97E8-437D-9EC2-2EFD4E445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743200"/>
            <a:ext cx="4038600" cy="26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90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CB549-31FF-49D0-8E17-B84671E29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Political Contestability Hypothesis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A3514-28D6-43AE-A70D-B393B557B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subsample of public contracts, does rigidity increase in political contestability?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440E2-EF54-42C8-B532-763E8443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23,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D8A5D-604F-4200-8EAB-0338527F7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5182-4601-4A4C-B4EC-57310D40137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0834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E8E1F-5AF2-44FE-9C3E-ACC6FAA39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H4a: Political Contestability &amp; Contract Length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A214B6-68FB-482A-A9F0-B533B3517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178" y="1600200"/>
            <a:ext cx="6105643" cy="4876800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79E93-AFAF-4986-8409-3B8A8FEA1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November 23,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FA8586-C20C-4CD8-98B4-7F0183AE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4775182-4601-4A4C-B4EC-57310D40137B}" type="slidenum">
              <a:rPr lang="en-US" smtClean="0"/>
              <a:pPr>
                <a:spcAft>
                  <a:spcPts val="600"/>
                </a:spcAft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51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ECD52-06C7-4D04-99E3-E319BAB71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dirty="0"/>
              <a:t>French Car Parks (Beuve, Moszoro &amp; </a:t>
            </a:r>
            <a:r>
              <a:rPr lang="en-US" dirty="0" err="1"/>
              <a:t>Saussier</a:t>
            </a:r>
            <a:r>
              <a:rPr lang="en-US" dirty="0"/>
              <a:t> - JEMS 2019)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03BF1-6E8D-4925-B165-40925BFFA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The French Car Parks data set is uniquely positioned for these tests: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Standard product/service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279 contracts: 279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1 country: France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Period: 1985-2009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Parties: 24 firms, 132 municipalities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Information on contractual features: rigidity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Can be crossed with local French political information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Local party competition (political contestability)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Measures of public oversight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41A74-36DF-4A11-A6DF-7B4E7D5DE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November 23,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E399E3-3BBE-46BB-8E97-DBA8EF2DB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4775182-4601-4A4C-B4EC-57310D40137B}" type="slidenum">
              <a:rPr lang="en-US" smtClean="0"/>
              <a:pPr>
                <a:spcAft>
                  <a:spcPts val="600"/>
                </a:spcAft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657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BA0CD-D974-4741-9E07-4F8A3866A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94D7B-B411-45BE-B023-E8C1312F3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Follows </a:t>
            </a:r>
            <a:r>
              <a:rPr lang="en-US" i="1" dirty="0"/>
              <a:t>Rigidity of Public Contracts </a:t>
            </a:r>
            <a:r>
              <a:rPr lang="en-US" dirty="0"/>
              <a:t>(JLES 2016), in using textual analysis for measures of contractual features (left hand side variables)</a:t>
            </a:r>
          </a:p>
          <a:p>
            <a:pPr lvl="1"/>
            <a:r>
              <a:rPr lang="en-US" dirty="0"/>
              <a:t>Scanned &amp; OCR-ed car parking contracts from 1985 to 2009</a:t>
            </a:r>
          </a:p>
          <a:p>
            <a:r>
              <a:rPr lang="en-US" dirty="0"/>
              <a:t>Merged with election outcomes in French municipalities</a:t>
            </a:r>
          </a:p>
          <a:p>
            <a:r>
              <a:rPr lang="en-US" dirty="0"/>
              <a:t>Contract classification: concession, provision of services, operating</a:t>
            </a:r>
          </a:p>
          <a:p>
            <a:r>
              <a:rPr lang="en-US" dirty="0"/>
              <a:t>Standard product, one contractor</a:t>
            </a:r>
          </a:p>
          <a:p>
            <a:r>
              <a:rPr lang="en-US" dirty="0"/>
              <a:t>Heterogeneity from </a:t>
            </a:r>
          </a:p>
          <a:p>
            <a:pPr lvl="1"/>
            <a:r>
              <a:rPr lang="en-US" dirty="0"/>
              <a:t>Public vs. private (i.e., politically vs. non-politically contestable) procurers </a:t>
            </a:r>
          </a:p>
          <a:p>
            <a:pPr lvl="1"/>
            <a:r>
              <a:rPr lang="en-US" dirty="0"/>
              <a:t>In-sample time-varying political contestability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14945-0C4F-45A6-96FB-CC4B4D082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23,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62C55-6EBF-4598-A19B-4ED5C6738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5182-4601-4A4C-B4EC-57310D40137B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612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EB68A-7C2F-4492-BCF5-D2AED6FC3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Keywords in Rigidity Categories: “Dictionaries”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EF6040-39B6-4156-AD74-3EE3153DD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06636"/>
            <a:ext cx="8229600" cy="4663927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042D0-51B8-4100-B3D3-9975806704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November 23,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BF2178-3A61-4517-B759-6029C3FC0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4775182-4601-4A4C-B4EC-57310D40137B}" type="slidenum">
              <a:rPr lang="en-US" smtClean="0"/>
              <a:pPr>
                <a:spcAft>
                  <a:spcPts val="600"/>
                </a:spcAft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592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D9DFE-625B-476E-9182-F09BD53F3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Dependent Variable: Contract Rigidity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784DF-690E-48CC-BE3D-B8891C96E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Normalized rigidity variables: e.g.,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and focus on total rigidity defined as: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9943-0EE0-4673-90DD-F693B5DF1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23,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CBFE60-EF7C-412C-A01E-86DF506B8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5182-4601-4A4C-B4EC-57310D40137B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DDE149-933B-4EE9-A9EE-24DC5C346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995" y="2157055"/>
            <a:ext cx="4106009" cy="6493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F467FE-0FEE-423B-9C67-2B990D381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581400"/>
            <a:ext cx="7924800" cy="81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926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825CC-66EB-495B-A727-FF3FB02FF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Explanatory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B96DA-A879-4D65-8B3B-4DE6B2F64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Dummy Public versus Private</a:t>
            </a:r>
          </a:p>
          <a:p>
            <a:r>
              <a:rPr lang="en-US" dirty="0"/>
              <a:t>Political Contestability</a:t>
            </a:r>
          </a:p>
          <a:p>
            <a:pPr lvl="1"/>
            <a:r>
              <a:rPr lang="en-US" b="1" dirty="0"/>
              <a:t>NEP</a:t>
            </a:r>
            <a:r>
              <a:rPr lang="en-US" dirty="0"/>
              <a:t>: Number of Equal Parties, i.e., inverse of Herfindahl-Hirschman Index of the first round of elections preceding contract date</a:t>
            </a:r>
          </a:p>
          <a:p>
            <a:pPr lvl="1"/>
            <a:r>
              <a:rPr lang="en-US" b="1" dirty="0"/>
              <a:t>NREP</a:t>
            </a:r>
            <a:r>
              <a:rPr lang="en-US" dirty="0"/>
              <a:t>: Number of Residual Equal Parties, i.e., non-winning parties</a:t>
            </a:r>
          </a:p>
          <a:p>
            <a:pPr lvl="1"/>
            <a:r>
              <a:rPr lang="en-US" b="1" dirty="0"/>
              <a:t>Low Winning Margin</a:t>
            </a:r>
            <a:r>
              <a:rPr lang="en-US" dirty="0"/>
              <a:t>: Low difference of vote share between the winner and the runner-up party (below 10% and bottom quartile)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32DDB-4802-4587-B121-89E28D052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23,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F94B79-16A5-4117-A1C3-3F1C80FE1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5182-4601-4A4C-B4EC-57310D40137B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143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22625-596B-4B1B-A0CC-75DF70832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Public Contracting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8B9EC-F885-4623-9DF8-4FF0C9943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Contracting is at the basis of every economic activity; yet scant number of empirical studies on contract features</a:t>
            </a:r>
          </a:p>
          <a:p>
            <a:pPr lvl="1"/>
            <a:r>
              <a:rPr lang="it-IT" dirty="0"/>
              <a:t>Dye (1985), Battigalli &amp; Maggi (2002), Schwartz &amp; Scott (2003), </a:t>
            </a:r>
            <a:r>
              <a:rPr lang="en-US" dirty="0"/>
              <a:t>Schwartz &amp; Watson (2004), </a:t>
            </a:r>
            <a:r>
              <a:rPr lang="en-US" dirty="0" err="1"/>
              <a:t>Shavell</a:t>
            </a:r>
            <a:r>
              <a:rPr lang="en-US" dirty="0"/>
              <a:t> (2006): Trade-off between interpretation accuracy (trial cost) and cost of contract writing (contract completeness)</a:t>
            </a:r>
          </a:p>
          <a:p>
            <a:pPr lvl="1"/>
            <a:r>
              <a:rPr lang="en-US" dirty="0" err="1"/>
              <a:t>Drahozal</a:t>
            </a:r>
            <a:r>
              <a:rPr lang="en-US" dirty="0"/>
              <a:t> &amp; </a:t>
            </a:r>
            <a:r>
              <a:rPr lang="en-US" dirty="0" err="1"/>
              <a:t>Hylton</a:t>
            </a:r>
            <a:r>
              <a:rPr lang="en-US" dirty="0"/>
              <a:t> (2003), </a:t>
            </a:r>
            <a:r>
              <a:rPr lang="en-US" dirty="0" err="1"/>
              <a:t>Drahozal</a:t>
            </a:r>
            <a:r>
              <a:rPr lang="en-US" dirty="0"/>
              <a:t> &amp; Ware (2010): Positive correlation between complexity (e.g., contract length) and probability that parties choose arbitration</a:t>
            </a:r>
          </a:p>
          <a:p>
            <a:pPr lvl="1"/>
            <a:r>
              <a:rPr lang="en-US" dirty="0"/>
              <a:t>Schwartz &amp; Watson (2012): Tested trade-off between interpretation accuracy and cost of writing a contract using SEC’s EDGAR database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BB1A9-4A3F-42BD-9EF3-A352A6B4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23,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8A8AE8-4C8E-4D51-8B50-A4D43102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5182-4601-4A4C-B4EC-57310D40137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999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9EE13-C21E-49F0-9360-179E169E7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27536-F3A0-4B80-B3E8-DA969B255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Service characteristics (# places; on-street, underground, both)</a:t>
            </a:r>
          </a:p>
          <a:p>
            <a:r>
              <a:rPr lang="en-US" dirty="0"/>
              <a:t>Type of contracts (operating and provision of services)</a:t>
            </a:r>
          </a:p>
          <a:p>
            <a:r>
              <a:rPr lang="en-US" dirty="0"/>
              <a:t>Size of the city (number of voters, inhabitants)</a:t>
            </a:r>
          </a:p>
          <a:p>
            <a:r>
              <a:rPr lang="en-US" dirty="0"/>
              <a:t>Political leaning of the mayor (left wing versus right wing)</a:t>
            </a:r>
          </a:p>
          <a:p>
            <a:r>
              <a:rPr lang="en-US" dirty="0"/>
              <a:t>Renewed contract (dummy)</a:t>
            </a:r>
          </a:p>
          <a:p>
            <a:r>
              <a:rPr lang="en-US" dirty="0"/>
              <a:t>Year dummy variables</a:t>
            </a:r>
          </a:p>
          <a:p>
            <a:r>
              <a:rPr lang="en-US" dirty="0"/>
              <a:t>Departments (58)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15225-9E9B-44D9-A0AD-DD719199E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23,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5DE315-8197-4C6E-84C2-F4AC8818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5182-4601-4A4C-B4EC-57310D40137B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1752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02DD5-B058-4105-8AE0-79AAF543B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Propositions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784D2A-E627-4D79-B4F6-20603E486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" y="1295400"/>
            <a:ext cx="7934324" cy="5181600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D4D36-CB56-4064-BE0C-1259449C82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November 23,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E1B7B2-29D9-44FF-B1BC-0428BD3B2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4775182-4601-4A4C-B4EC-57310D40137B}" type="slidenum">
              <a:rPr lang="en-US" smtClean="0"/>
              <a:pPr>
                <a:spcAft>
                  <a:spcPts val="600"/>
                </a:spcAft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812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CAD7D-003E-4B0F-9825-BBCF8E057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P1: Public versus Private Contract Rigidity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00AE70-4EA1-40E7-854F-AED667F05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077" y="1600200"/>
            <a:ext cx="5583845" cy="4876800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FAFB2-6A87-4708-AD24-57D3B85241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November 23,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82B072-3C3F-4AE6-A0A6-282DBF307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4775182-4601-4A4C-B4EC-57310D40137B}" type="slidenum">
              <a:rPr lang="en-US" smtClean="0"/>
              <a:pPr>
                <a:spcAft>
                  <a:spcPts val="600"/>
                </a:spcAft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466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AA1AA-76D1-4A91-91C1-B403EB15A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P1: Public versus Private Contract Rigidity by Clause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1943A3-8E7C-420F-8C22-521A30842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11337"/>
            <a:ext cx="8229600" cy="3854526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FE400-356A-425F-B2D3-78DDF773BF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November 23,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F83B18-1D88-413A-BD43-8C77DC49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4775182-4601-4A4C-B4EC-57310D40137B}" type="slidenum">
              <a:rPr lang="en-US" smtClean="0"/>
              <a:pPr>
                <a:spcAft>
                  <a:spcPts val="600"/>
                </a:spcAft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441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8D7CA-2805-42E0-91CD-2E30C7DA7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P2: Political Contestability - Public Contracts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1DF5B9-F403-4B84-BCDE-CE3F18B9A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147" y="1600200"/>
            <a:ext cx="4755705" cy="4876800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1090F-7188-4B72-83F7-CCAB142742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November 23,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D121E7-1EB9-48C4-ABEF-E9F7B8175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4775182-4601-4A4C-B4EC-57310D40137B}" type="slidenum">
              <a:rPr lang="en-US" smtClean="0"/>
              <a:pPr>
                <a:spcAft>
                  <a:spcPts val="600"/>
                </a:spcAft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602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72659-D098-4697-84B2-B8E301F80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P2: Political Contestability and Scrutiny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A8DA1-7198-4042-A64B-9CAA349A9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scrutiny should affect politically contestable jurisdictions</a:t>
            </a:r>
          </a:p>
          <a:p>
            <a:r>
              <a:rPr lang="en-US" dirty="0"/>
              <a:t>Natural experiment in France: </a:t>
            </a:r>
            <a:r>
              <a:rPr lang="en-US" dirty="0" err="1"/>
              <a:t>Sapin</a:t>
            </a:r>
            <a:r>
              <a:rPr lang="en-US" dirty="0"/>
              <a:t> Act (January 1993)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43 contracts                               51 new contracts</a:t>
            </a:r>
          </a:p>
          <a:p>
            <a:pPr marL="0" indent="0">
              <a:buNone/>
            </a:pPr>
            <a:r>
              <a:rPr lang="en-US" dirty="0"/>
              <a:t>	29 municipalities                        29 municipalities</a:t>
            </a:r>
          </a:p>
          <a:p>
            <a:pPr marL="54864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63D43-B104-4FAD-9E7C-EDC500242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23,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0BDA8-985A-44F2-896E-101748510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5182-4601-4A4C-B4EC-57310D40137B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369D92-D78C-48E7-96AC-DFE9C4AD9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85"/>
          <a:stretch/>
        </p:blipFill>
        <p:spPr>
          <a:xfrm>
            <a:off x="0" y="3080989"/>
            <a:ext cx="9144000" cy="118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14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689CF-3372-4F15-ABDF-C5CF12FDA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P2: Political Scrutiny - </a:t>
            </a:r>
            <a:r>
              <a:rPr lang="en-US" dirty="0" err="1"/>
              <a:t>Sapin</a:t>
            </a:r>
            <a:r>
              <a:rPr lang="en-US" dirty="0"/>
              <a:t> Act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03DDD5-DE01-4A52-A7E8-B436A4D5F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79" y="1600200"/>
            <a:ext cx="4584641" cy="4876800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55E07-BC34-49A5-AED4-7BB62AE66A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November 23,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D08CD2-082C-4AF8-A8CB-3DC9E7ABF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4775182-4601-4A4C-B4EC-57310D40137B}" type="slidenum">
              <a:rPr lang="en-US" smtClean="0"/>
              <a:pPr>
                <a:spcAft>
                  <a:spcPts val="600"/>
                </a:spcAft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242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22E9E-0A38-4014-A6F5-6BF851B16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Results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AA701-848A-4F00-AB2D-AA7C32AB0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contracts are more rigid than private contracts</a:t>
            </a:r>
          </a:p>
          <a:p>
            <a:pPr lvl="1"/>
            <a:r>
              <a:rPr lang="en-US" dirty="0"/>
              <a:t>Rigidity limits the political cost of public contracting at the expense of increasing its economic cost</a:t>
            </a:r>
          </a:p>
          <a:p>
            <a:r>
              <a:rPr lang="en-US" dirty="0"/>
              <a:t>Public contracts tend to be formally renegotiated more than private contracts</a:t>
            </a:r>
          </a:p>
          <a:p>
            <a:r>
              <a:rPr lang="en-US" dirty="0"/>
              <a:t>Larger public contracts tend to be more rigid</a:t>
            </a:r>
          </a:p>
          <a:p>
            <a:r>
              <a:rPr lang="en-US" dirty="0"/>
              <a:t>More contestable environments lead to more rigid public contracting</a:t>
            </a:r>
          </a:p>
          <a:p>
            <a:r>
              <a:rPr lang="en-US" dirty="0"/>
              <a:t>Increasing scrutiny leads to more rigid public contracting particularly in highly contestable politically environments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02219-7BC5-4096-A276-9ECAFA39C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23,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D33254-BF85-47F8-A8A5-6F6EC9680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5182-4601-4A4C-B4EC-57310D40137B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4110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DE284-98F0-4554-97B5-C7AC3CE53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in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07508-8B7C-456C-90A6-4C7AC1722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Extending beyond public services</a:t>
            </a:r>
          </a:p>
          <a:p>
            <a:pPr lvl="1"/>
            <a:r>
              <a:rPr lang="en-US" dirty="0"/>
              <a:t>Municipal bonds (6,500 bonds for 416 cities 1980-2002)</a:t>
            </a:r>
          </a:p>
          <a:p>
            <a:pPr lvl="2"/>
            <a:r>
              <a:rPr lang="en-US" dirty="0"/>
              <a:t>Does political contestability impact the type of bonds municipalities issue</a:t>
            </a:r>
          </a:p>
          <a:p>
            <a:pPr lvl="3"/>
            <a:r>
              <a:rPr lang="en-US" dirty="0"/>
              <a:t>General obligation bonds </a:t>
            </a:r>
          </a:p>
          <a:p>
            <a:pPr lvl="4"/>
            <a:r>
              <a:rPr lang="en-US" dirty="0"/>
              <a:t>Provide discretion to municipalities on usage of funds</a:t>
            </a:r>
          </a:p>
          <a:p>
            <a:pPr lvl="4"/>
            <a:r>
              <a:rPr lang="en-US" dirty="0"/>
              <a:t>Guaranteed by the municipality in general, not by any particular revenue stream</a:t>
            </a:r>
          </a:p>
          <a:p>
            <a:pPr lvl="3"/>
            <a:r>
              <a:rPr lang="en-US" dirty="0"/>
              <a:t>Revenue bonds</a:t>
            </a:r>
          </a:p>
          <a:p>
            <a:pPr lvl="4"/>
            <a:r>
              <a:rPr lang="en-US" dirty="0"/>
              <a:t>Can be used only for a particular project</a:t>
            </a:r>
          </a:p>
          <a:p>
            <a:pPr lvl="4"/>
            <a:r>
              <a:rPr lang="en-US" dirty="0"/>
              <a:t>Guaranteed by that project revenues</a:t>
            </a:r>
          </a:p>
          <a:p>
            <a:pPr lvl="4"/>
            <a:r>
              <a:rPr lang="en-US" dirty="0"/>
              <a:t>Higher interest than general obligation bonds</a:t>
            </a:r>
          </a:p>
          <a:p>
            <a:pPr lvl="1"/>
            <a:r>
              <a:rPr lang="en-US" dirty="0"/>
              <a:t>Exploring in detail the politics of public contract renegotiation (Car Park data set)</a:t>
            </a:r>
          </a:p>
          <a:p>
            <a:pPr lvl="2"/>
            <a:r>
              <a:rPr lang="en-US" dirty="0"/>
              <a:t>Political contestability</a:t>
            </a:r>
          </a:p>
          <a:p>
            <a:pPr lvl="2"/>
            <a:r>
              <a:rPr lang="en-US" dirty="0"/>
              <a:t>Time to election</a:t>
            </a:r>
          </a:p>
          <a:p>
            <a:pPr lvl="2"/>
            <a:r>
              <a:rPr lang="en-US" dirty="0"/>
              <a:t>Size of the contract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29320-3429-4FB2-92FE-7A21BA59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23,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5D2CBC-3329-45DD-9E05-6D121E9BC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5182-4601-4A4C-B4EC-57310D40137B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050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1C68D-7F19-4F95-A224-741FFDF6C9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Gracias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96D8BE2-822E-4A6E-9D54-A39100E623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/>
              <a:t>pablo_spiller@berkeley.edu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65778-451A-4C8F-85A4-0D61A46FA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23,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178D90-FACA-4886-9093-191A4AE30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5182-4601-4A4C-B4EC-57310D40137B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029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39F71-5FD9-4AA8-AD25-23D8D52F2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Thrust of Research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7E038-49E4-4454-91DE-9EFC13538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the implications of public contracts’ inherently different hazards for its governance</a:t>
            </a:r>
          </a:p>
          <a:p>
            <a:r>
              <a:rPr lang="en-US" dirty="0"/>
              <a:t>Rooted in Transactions Costs Economics</a:t>
            </a:r>
          </a:p>
          <a:p>
            <a:pPr lvl="1"/>
            <a:r>
              <a:rPr lang="en-US" dirty="0"/>
              <a:t>Governance (i.e., features) of contracts is designed to handle contractual hazards</a:t>
            </a:r>
          </a:p>
          <a:p>
            <a:pPr lvl="1"/>
            <a:r>
              <a:rPr lang="en-US" dirty="0"/>
              <a:t>Contractual hazards arise from </a:t>
            </a:r>
          </a:p>
          <a:p>
            <a:pPr lvl="2"/>
            <a:r>
              <a:rPr lang="en-US" dirty="0"/>
              <a:t>Characteristics of assets (sunk v generic)</a:t>
            </a:r>
          </a:p>
          <a:p>
            <a:pPr lvl="2"/>
            <a:r>
              <a:rPr lang="en-US" dirty="0"/>
              <a:t>Observability and inability to write down all contingencies</a:t>
            </a:r>
          </a:p>
          <a:p>
            <a:pPr lvl="2"/>
            <a:r>
              <a:rPr lang="en-US" i="1" dirty="0"/>
              <a:t>and </a:t>
            </a:r>
            <a:r>
              <a:rPr lang="en-US" dirty="0"/>
              <a:t>from parties’ opportunistic tendencies</a:t>
            </a:r>
          </a:p>
          <a:p>
            <a:pPr lvl="3"/>
            <a:r>
              <a:rPr lang="en-US" dirty="0"/>
              <a:t>OE Williamson definition of opportunism: “</a:t>
            </a:r>
            <a:r>
              <a:rPr lang="en-US" i="1" dirty="0"/>
              <a:t>self-interest seeking with guile</a:t>
            </a:r>
            <a:r>
              <a:rPr lang="en-US" dirty="0"/>
              <a:t>”</a:t>
            </a:r>
          </a:p>
          <a:p>
            <a:r>
              <a:rPr lang="en-US" dirty="0"/>
              <a:t>No reliance on idealistic goals or principles, … just self-interest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0A85C-5286-4B1E-8F61-5C818D337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23,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2F463A-666E-4C3B-B025-BAE1B0934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5182-4601-4A4C-B4EC-57310D40137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749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B47E0-1A2F-4CF6-9E33-080B4FA7C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Oliver Williamson’s Contractual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44787-F0A2-47D0-ABC2-0945D99C0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23,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161ED-78F3-40B2-A64E-CEA16649A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5182-4601-4A4C-B4EC-57310D40137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282790-DE2C-4AC6-BF19-9B96D30587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03"/>
          <a:stretch/>
        </p:blipFill>
        <p:spPr>
          <a:xfrm>
            <a:off x="914400" y="1717217"/>
            <a:ext cx="7315200" cy="438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2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7F77A-7535-4E31-83F7-8EB2AC065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Scholarly Progression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073A8A3-D464-4DF3-BD8C-AD008171E8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62000" y="1524000"/>
            <a:ext cx="3134239" cy="393925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7835B-572D-4BC3-8E07-A4C92B221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2400" y="1524000"/>
            <a:ext cx="4724400" cy="5166487"/>
          </a:xfrm>
        </p:spPr>
        <p:txBody>
          <a:bodyPr>
            <a:normAutofit fontScale="85000" lnSpcReduction="10000"/>
          </a:bodyPr>
          <a:lstStyle/>
          <a:p>
            <a:endParaRPr lang="en-US" sz="1800" dirty="0"/>
          </a:p>
          <a:p>
            <a:r>
              <a:rPr lang="en-US" sz="1800" dirty="0"/>
              <a:t>Spiller: “An Institutional Theory of Public Contracts” (NBER 2008)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Moszoro &amp; Spiller: “Third-Party Opportunism and the Nature of Public Contracts” (NBER 2012)</a:t>
            </a:r>
          </a:p>
          <a:p>
            <a:r>
              <a:rPr lang="en-US" sz="1800" dirty="0"/>
              <a:t>Moszoro &amp; Spiller: “Political Contestability and Public Contracting” (JPET 2019)</a:t>
            </a:r>
          </a:p>
          <a:p>
            <a:endParaRPr lang="en-US" sz="1800" dirty="0"/>
          </a:p>
          <a:p>
            <a:r>
              <a:rPr lang="en-US" sz="1800" dirty="0"/>
              <a:t>Moszoro, Spiller &amp; </a:t>
            </a:r>
            <a:r>
              <a:rPr lang="en-US" sz="1800" dirty="0" err="1"/>
              <a:t>Stolorz</a:t>
            </a:r>
            <a:r>
              <a:rPr lang="en-US" sz="1800" dirty="0"/>
              <a:t>: “Rigidity of Public Contracts” (JELS 2016)</a:t>
            </a:r>
          </a:p>
          <a:p>
            <a:r>
              <a:rPr lang="it-IT" sz="1800" dirty="0"/>
              <a:t>Beuve, Moszoro &amp; Saussier: “Political Contestability </a:t>
            </a:r>
            <a:r>
              <a:rPr lang="en-US" sz="1800" dirty="0"/>
              <a:t>and Contract Rigidity: An Analysis of Procurement Contracts” (JEMS 2019)</a:t>
            </a:r>
          </a:p>
          <a:p>
            <a:r>
              <a:rPr lang="en-US" sz="1800" dirty="0"/>
              <a:t>Moszoro &amp; Spiller: “Political Hazards and the Choice of Contracting: The Case of Municipal Bonds (NBER 2015)</a:t>
            </a:r>
          </a:p>
          <a:p>
            <a:r>
              <a:rPr lang="en-US" sz="1800" dirty="0"/>
              <a:t>Beuve, Moszoro &amp; Spiller: “Contractual Flexibility and Political Tolerance: Revisiting Public Contract Renegotiations (WP 2020)”</a:t>
            </a:r>
          </a:p>
          <a:p>
            <a:endParaRPr lang="en-US" sz="18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1B82C-36C3-4D49-9206-2BC6FA1F7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23,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B438E-2217-4E0B-AD23-E6AEF7437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5182-4601-4A4C-B4EC-57310D4013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50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09317-D325-4009-97D4-AD62A987B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How are Public Contracts Perceived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FCBD451-56AD-4E02-82BE-EF51F452F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687512"/>
            <a:ext cx="3931920" cy="3951288"/>
          </a:xfrm>
        </p:spPr>
        <p:txBody>
          <a:bodyPr/>
          <a:lstStyle/>
          <a:p>
            <a:r>
              <a:rPr lang="en-US" dirty="0"/>
              <a:t>Inefficient</a:t>
            </a:r>
          </a:p>
          <a:p>
            <a:r>
              <a:rPr lang="en-US" dirty="0"/>
              <a:t>Low quality</a:t>
            </a:r>
          </a:p>
          <a:p>
            <a:r>
              <a:rPr lang="en-US" dirty="0"/>
              <a:t>Delays</a:t>
            </a:r>
          </a:p>
          <a:p>
            <a:r>
              <a:rPr lang="en-US" dirty="0"/>
              <a:t>Expensive</a:t>
            </a:r>
          </a:p>
          <a:p>
            <a:r>
              <a:rPr lang="en-US" dirty="0"/>
              <a:t>Corruption/Favoritism</a:t>
            </a:r>
          </a:p>
          <a:p>
            <a:r>
              <a:rPr lang="en-US" dirty="0"/>
              <a:t>Bureaucratic/red tape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75A025CE-83DE-4CD9-8647-C129D8297C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4880" y="1687512"/>
            <a:ext cx="3931920" cy="3951288"/>
          </a:xfrm>
        </p:spPr>
        <p:txBody>
          <a:bodyPr/>
          <a:lstStyle/>
          <a:p>
            <a:r>
              <a:rPr lang="en-US" dirty="0"/>
              <a:t>Politics</a:t>
            </a:r>
          </a:p>
          <a:p>
            <a:r>
              <a:rPr lang="en-US" dirty="0"/>
              <a:t>Intricate/convoluted</a:t>
            </a:r>
          </a:p>
          <a:p>
            <a:r>
              <a:rPr lang="en-US" dirty="0"/>
              <a:t>Scrutiny/regulation</a:t>
            </a:r>
          </a:p>
          <a:p>
            <a:r>
              <a:rPr lang="en-US" dirty="0"/>
              <a:t>Controls/inspections</a:t>
            </a:r>
          </a:p>
          <a:p>
            <a:r>
              <a:rPr lang="en-US" dirty="0"/>
              <a:t>Protests/courts</a:t>
            </a:r>
          </a:p>
          <a:p>
            <a:r>
              <a:rPr lang="en-US" dirty="0"/>
              <a:t>Procedural, rule based</a:t>
            </a:r>
          </a:p>
          <a:p>
            <a:r>
              <a:rPr lang="en-US" dirty="0"/>
              <a:t>….</a:t>
            </a:r>
            <a:r>
              <a:rPr lang="en-US" b="1" dirty="0"/>
              <a:t>RIGID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8A8E6-D880-4CEB-B904-760156A73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November 23,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A4D969-EBC7-42FE-8F4B-D033151B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4775182-4601-4A4C-B4EC-57310D40137B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62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99C7C-0C9E-4985-838D-66858F006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Explanations of Contracts’ Rigidity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BCEB7B3-22DE-4682-89C4-AAD73604B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Transaction costs and contractual hazards</a:t>
            </a:r>
          </a:p>
          <a:p>
            <a:pPr lvl="1"/>
            <a:r>
              <a:rPr lang="en-US" dirty="0"/>
              <a:t>Crocker &amp; Reynolds 1993, </a:t>
            </a:r>
            <a:r>
              <a:rPr lang="en-US" dirty="0" err="1"/>
              <a:t>Saussier</a:t>
            </a:r>
            <a:r>
              <a:rPr lang="en-US" dirty="0"/>
              <a:t> 2000, </a:t>
            </a:r>
            <a:r>
              <a:rPr lang="en-US" dirty="0" err="1"/>
              <a:t>Bajari</a:t>
            </a:r>
            <a:r>
              <a:rPr lang="en-US" dirty="0"/>
              <a:t>, Houghton &amp;  Tadelis 2014, . . .</a:t>
            </a:r>
          </a:p>
          <a:p>
            <a:r>
              <a:rPr lang="en-US" dirty="0"/>
              <a:t>Incentive &amp; commitment</a:t>
            </a:r>
          </a:p>
          <a:p>
            <a:pPr lvl="1"/>
            <a:r>
              <a:rPr lang="en-US" dirty="0" err="1"/>
              <a:t>Bajari</a:t>
            </a:r>
            <a:r>
              <a:rPr lang="en-US" dirty="0"/>
              <a:t> &amp; Tadelis 2011, </a:t>
            </a:r>
            <a:r>
              <a:rPr lang="en-US" dirty="0" err="1"/>
              <a:t>Guasch</a:t>
            </a:r>
            <a:r>
              <a:rPr lang="en-US" dirty="0"/>
              <a:t>, </a:t>
            </a:r>
            <a:r>
              <a:rPr lang="en-US" dirty="0" err="1"/>
              <a:t>Laffont</a:t>
            </a:r>
            <a:r>
              <a:rPr lang="en-US" dirty="0"/>
              <a:t> &amp; Straub 2008, . . .</a:t>
            </a:r>
          </a:p>
          <a:p>
            <a:r>
              <a:rPr lang="en-US" dirty="0"/>
              <a:t>Incompleteness, verifiability, and reference points</a:t>
            </a:r>
          </a:p>
          <a:p>
            <a:pPr lvl="1"/>
            <a:r>
              <a:rPr lang="en-US" dirty="0"/>
              <a:t>Hart, Fehr &amp; </a:t>
            </a:r>
            <a:r>
              <a:rPr lang="en-US" dirty="0" err="1"/>
              <a:t>Zhender</a:t>
            </a:r>
            <a:r>
              <a:rPr lang="en-US" dirty="0"/>
              <a:t> 2011, Hart &amp; </a:t>
            </a:r>
            <a:r>
              <a:rPr lang="en-US" dirty="0" err="1"/>
              <a:t>Halonen-Akatwijuka</a:t>
            </a:r>
            <a:r>
              <a:rPr lang="en-US" dirty="0"/>
              <a:t> 2014, . . .</a:t>
            </a:r>
          </a:p>
          <a:p>
            <a:r>
              <a:rPr lang="en-US" dirty="0"/>
              <a:t>Relational contracting &amp; value of future business</a:t>
            </a:r>
          </a:p>
          <a:p>
            <a:pPr lvl="1"/>
            <a:r>
              <a:rPr lang="en-US" dirty="0"/>
              <a:t>Macaulay 1963, Baker &amp; al. 2002, Gil &amp; Marion 2013, . . .</a:t>
            </a:r>
          </a:p>
          <a:p>
            <a:r>
              <a:rPr lang="en-US" dirty="0"/>
              <a:t>. . . but few ingredients germane to public contracts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E4B909-465B-47B5-A7DE-56481E76E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23, 2020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800906-C4C1-4569-8CC5-D5049C42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5182-4601-4A4C-B4EC-57310D4013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232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5248</TotalTime>
  <Words>2110</Words>
  <Application>Microsoft Office PowerPoint</Application>
  <PresentationFormat>On-screen Show (4:3)</PresentationFormat>
  <Paragraphs>350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Arial</vt:lpstr>
      <vt:lpstr>Calibri</vt:lpstr>
      <vt:lpstr>Clarity</vt:lpstr>
      <vt:lpstr>Advances in public contracting research</vt:lpstr>
      <vt:lpstr>The Origins of This All</vt:lpstr>
      <vt:lpstr>Why Public Contracting</vt:lpstr>
      <vt:lpstr>Why Public Contracting II</vt:lpstr>
      <vt:lpstr>Main Thrust of Research Agenda</vt:lpstr>
      <vt:lpstr>Oliver Williamson’s Contractual Schema</vt:lpstr>
      <vt:lpstr>Scholarly Progression</vt:lpstr>
      <vt:lpstr>How are Public Contracts Perceived</vt:lpstr>
      <vt:lpstr>Explanations of Contracts’ Rigidity</vt:lpstr>
      <vt:lpstr>Public Contract Rigidity and Third-Party Opportunism</vt:lpstr>
      <vt:lpstr>PowerPoint Presentation</vt:lpstr>
      <vt:lpstr>Plan for the Talk</vt:lpstr>
      <vt:lpstr>Third Party Opportunism (JPET 2019)</vt:lpstr>
      <vt:lpstr>Third Party Opportunism (JPET 2019)</vt:lpstr>
      <vt:lpstr>Third Party Opportunism (JPET 2019)</vt:lpstr>
      <vt:lpstr>Third Party Opportunism (JPET 2019)</vt:lpstr>
      <vt:lpstr>Political Hazards into Rigidity—Agents</vt:lpstr>
      <vt:lpstr>Political Hazards into Rigidity—Timing</vt:lpstr>
      <vt:lpstr>Equilibrium</vt:lpstr>
      <vt:lpstr>Optimal Contract Specificity and Rigidity</vt:lpstr>
      <vt:lpstr>Optimal Contract Specificity and Rigidity</vt:lpstr>
      <vt:lpstr>Moszoro &amp; Spiller (JPET 2019) - Results</vt:lpstr>
      <vt:lpstr>Moszoro &amp; Spiller (JPET 2019) -Testable Implications</vt:lpstr>
      <vt:lpstr>Empirical Evidence</vt:lpstr>
      <vt:lpstr>Rigidity of Public Contracts</vt:lpstr>
      <vt:lpstr>Rigidity of Public Contracts: Data</vt:lpstr>
      <vt:lpstr>Rigidity of Public Contracts: Data II</vt:lpstr>
      <vt:lpstr>Keywords Clustered in Rigidity Categories</vt:lpstr>
      <vt:lpstr>H1: Length of Public Contracts</vt:lpstr>
      <vt:lpstr>H2: Rigidity Clauses in Public Contracts</vt:lpstr>
      <vt:lpstr>H3a: Amendments in Public Contracts</vt:lpstr>
      <vt:lpstr>Political and Market Structure</vt:lpstr>
      <vt:lpstr>Political Contestability Hypothesis</vt:lpstr>
      <vt:lpstr>H4a: Political Contestability &amp; Contract Length</vt:lpstr>
      <vt:lpstr>French Car Parks (Beuve, Moszoro &amp; Saussier - JEMS 2019)</vt:lpstr>
      <vt:lpstr>Data Set</vt:lpstr>
      <vt:lpstr>Keywords in Rigidity Categories: “Dictionaries”</vt:lpstr>
      <vt:lpstr>Dependent Variable: Contract Rigidity</vt:lpstr>
      <vt:lpstr>Explanatory Variables</vt:lpstr>
      <vt:lpstr>Control Variables</vt:lpstr>
      <vt:lpstr>Propositions</vt:lpstr>
      <vt:lpstr>P1: Public versus Private Contract Rigidity</vt:lpstr>
      <vt:lpstr>P1: Public versus Private Contract Rigidity by Clause</vt:lpstr>
      <vt:lpstr>P2: Political Contestability - Public Contracts</vt:lpstr>
      <vt:lpstr>P2: Political Contestability and Scrutiny</vt:lpstr>
      <vt:lpstr>P2: Political Scrutiny - Sapin Act</vt:lpstr>
      <vt:lpstr>Summary of Results so Far</vt:lpstr>
      <vt:lpstr>Research in Progress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Advances in public contracting research</dc:title>
  <dc:creator>Spiller, Pablo</dc:creator>
  <cp:lastModifiedBy>Spiller, Pablo</cp:lastModifiedBy>
  <cp:revision>15</cp:revision>
  <dcterms:created xsi:type="dcterms:W3CDTF">2020-10-30T14:37:11Z</dcterms:created>
  <dcterms:modified xsi:type="dcterms:W3CDTF">2020-11-22T22:20:53Z</dcterms:modified>
</cp:coreProperties>
</file>