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2" r:id="rId1"/>
  </p:sldMasterIdLst>
  <p:notesMasterIdLst>
    <p:notesMasterId r:id="rId15"/>
  </p:notesMasterIdLst>
  <p:sldIdLst>
    <p:sldId id="257" r:id="rId2"/>
    <p:sldId id="268" r:id="rId3"/>
    <p:sldId id="267" r:id="rId4"/>
    <p:sldId id="266" r:id="rId5"/>
    <p:sldId id="290" r:id="rId6"/>
    <p:sldId id="276" r:id="rId7"/>
    <p:sldId id="278" r:id="rId8"/>
    <p:sldId id="280" r:id="rId9"/>
    <p:sldId id="284" r:id="rId10"/>
    <p:sldId id="286" r:id="rId11"/>
    <p:sldId id="288" r:id="rId12"/>
    <p:sldId id="287" r:id="rId13"/>
    <p:sldId id="289" r:id="rId1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onzalo" initials="G" lastIdx="2" clrIdx="0">
    <p:extLst>
      <p:ext uri="{19B8F6BF-5375-455C-9EA6-DF929625EA0E}">
        <p15:presenceInfo xmlns:p15="http://schemas.microsoft.com/office/powerpoint/2012/main" xmlns="" userId="Gonzal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34" autoAdjust="0"/>
  </p:normalViewPr>
  <p:slideViewPr>
    <p:cSldViewPr>
      <p:cViewPr varScale="1">
        <p:scale>
          <a:sx n="41" d="100"/>
          <a:sy n="41" d="100"/>
        </p:scale>
        <p:origin x="-13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UY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49F0FE-2E16-4EAD-8530-2F3085958879}" type="datetimeFigureOut">
              <a:rPr lang="es-UY" smtClean="0"/>
              <a:pPr/>
              <a:t>15/4/2021</a:t>
            </a:fld>
            <a:endParaRPr lang="es-UY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UY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UY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3CB5B5-89C8-4B5D-B6A7-C71EA624A0CF}" type="slidenum">
              <a:rPr lang="es-UY" smtClean="0"/>
              <a:pPr/>
              <a:t>‹Nº›</a:t>
            </a:fld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xmlns="" val="2955465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15/04/2021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430207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15/04/2021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839583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15/04/2021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41617933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15/04/2021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225209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15/04/2021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990824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15/04/2021</a:t>
            </a:fld>
            <a:endParaRPr lang="es-E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594013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15/04/2021</a:t>
            </a:fld>
            <a:endParaRPr lang="es-E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118709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15/04/2021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6442780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15/04/2021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816849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15/04/2021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872297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15/04/2021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867692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15/04/2021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401916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15/04/2021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4045219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15/04/2021</a:t>
            </a:fld>
            <a:endParaRPr lang="es-E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662751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15/04/2021</a:t>
            </a:fld>
            <a:endParaRPr lang="es-E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212024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15/04/2021</a:t>
            </a:fld>
            <a:endParaRPr lang="es-E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551001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15/04/2021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219525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15/04/2021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5723150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  <p:sldLayoutId id="2147483814" r:id="rId12"/>
    <p:sldLayoutId id="2147483815" r:id="rId13"/>
    <p:sldLayoutId id="2147483816" r:id="rId14"/>
    <p:sldLayoutId id="2147483817" r:id="rId15"/>
    <p:sldLayoutId id="2147483818" r:id="rId16"/>
    <p:sldLayoutId id="2147483819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/>
        </p:nvSpPr>
        <p:spPr>
          <a:xfrm>
            <a:off x="457200" y="1166019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s-ES_tradnl" sz="2800" dirty="0"/>
              <a:t>1946 se crea la ONU</a:t>
            </a:r>
          </a:p>
          <a:p>
            <a:pPr>
              <a:lnSpc>
                <a:spcPct val="80000"/>
              </a:lnSpc>
            </a:pPr>
            <a:r>
              <a:rPr lang="es-ES_tradnl" sz="2800" dirty="0"/>
              <a:t>1949 :E.P.T.A (Agencias)</a:t>
            </a:r>
          </a:p>
          <a:p>
            <a:pPr>
              <a:lnSpc>
                <a:spcPct val="80000"/>
              </a:lnSpc>
            </a:pPr>
            <a:r>
              <a:rPr lang="es-ES_tradnl" sz="2800" dirty="0"/>
              <a:t>1955 :E.P.T.A. (cifras por país)</a:t>
            </a:r>
          </a:p>
          <a:p>
            <a:pPr>
              <a:lnSpc>
                <a:spcPct val="80000"/>
              </a:lnSpc>
            </a:pPr>
            <a:r>
              <a:rPr lang="es-ES_tradnl" sz="2800" dirty="0"/>
              <a:t>1959 : </a:t>
            </a:r>
            <a:r>
              <a:rPr lang="es-ES_tradnl" sz="2800" dirty="0" smtClean="0"/>
              <a:t>UNSF (Conf. de </a:t>
            </a:r>
            <a:r>
              <a:rPr lang="es-ES_tradnl" sz="2800" dirty="0" err="1" smtClean="0"/>
              <a:t>Bandoeng</a:t>
            </a:r>
            <a:r>
              <a:rPr lang="es-ES_tradnl" sz="2800" dirty="0" smtClean="0"/>
              <a:t>- EGY;IND;INS;CHI.)</a:t>
            </a:r>
            <a:endParaRPr lang="es-ES_tradnl" sz="2800" dirty="0"/>
          </a:p>
          <a:p>
            <a:pPr>
              <a:lnSpc>
                <a:spcPct val="80000"/>
              </a:lnSpc>
            </a:pPr>
            <a:r>
              <a:rPr lang="es-ES_tradnl" sz="2800" dirty="0"/>
              <a:t>1965 : EPTA+UNSF = </a:t>
            </a:r>
            <a:r>
              <a:rPr lang="es-ES_tradnl" sz="2800" dirty="0" smtClean="0"/>
              <a:t>PNUD (por proyecto)</a:t>
            </a:r>
            <a:endParaRPr lang="es-ES_tradnl" sz="2800" dirty="0"/>
          </a:p>
          <a:p>
            <a:pPr>
              <a:lnSpc>
                <a:spcPct val="80000"/>
              </a:lnSpc>
            </a:pPr>
            <a:r>
              <a:rPr lang="es-ES_tradnl" sz="2800" dirty="0"/>
              <a:t>1970 : EL </a:t>
            </a:r>
            <a:r>
              <a:rPr lang="es-ES_tradnl" sz="2800" dirty="0" smtClean="0"/>
              <a:t>CONSENSO (Informe Jackson)</a:t>
            </a:r>
            <a:endParaRPr lang="es-ES_tradnl" sz="2800" dirty="0"/>
          </a:p>
          <a:p>
            <a:pPr>
              <a:lnSpc>
                <a:spcPct val="80000"/>
              </a:lnSpc>
            </a:pPr>
            <a:r>
              <a:rPr lang="es-ES_tradnl" sz="2800" dirty="0"/>
              <a:t>1972-76 : PROGRAMAS POR </a:t>
            </a:r>
            <a:r>
              <a:rPr lang="es-ES_tradnl" sz="2800" dirty="0" smtClean="0"/>
              <a:t>PAÍS</a:t>
            </a:r>
          </a:p>
          <a:p>
            <a:pPr>
              <a:lnSpc>
                <a:spcPct val="80000"/>
              </a:lnSpc>
            </a:pPr>
            <a:r>
              <a:rPr lang="es-ES_tradnl" sz="2800" dirty="0" smtClean="0"/>
              <a:t>1973 – crisis del petróleo</a:t>
            </a:r>
          </a:p>
          <a:p>
            <a:pPr>
              <a:lnSpc>
                <a:spcPct val="80000"/>
              </a:lnSpc>
            </a:pPr>
            <a:r>
              <a:rPr lang="es-ES_tradnl" sz="2800" dirty="0" smtClean="0"/>
              <a:t>1975 –  NOEI</a:t>
            </a:r>
            <a:endParaRPr lang="es-ES_tradnl" sz="2800" dirty="0"/>
          </a:p>
          <a:p>
            <a:pPr>
              <a:lnSpc>
                <a:spcPct val="80000"/>
              </a:lnSpc>
            </a:pPr>
            <a:r>
              <a:rPr lang="es-ES_tradnl" sz="2800" dirty="0"/>
              <a:t>1977-81 : SEGUNDO CICLO (PPP)</a:t>
            </a:r>
          </a:p>
          <a:p>
            <a:pPr>
              <a:lnSpc>
                <a:spcPct val="80000"/>
              </a:lnSpc>
            </a:pPr>
            <a:r>
              <a:rPr lang="es-ES_tradnl" sz="2800" dirty="0" smtClean="0"/>
              <a:t>1981- CANCÚN - AUGE DEL LIBERALISMO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xmlns="" val="99924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FF00"/>
                </a:solidFill>
              </a:rPr>
              <a:t>ENSEÑANZA PRIMARIA</a:t>
            </a:r>
            <a:endParaRPr lang="es-ES" dirty="0">
              <a:solidFill>
                <a:srgbClr val="FFFF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MATRICULACIÓN EN PRIMARIA</a:t>
            </a:r>
          </a:p>
          <a:p>
            <a:r>
              <a:rPr lang="es-ES" dirty="0" smtClean="0"/>
              <a:t>De 83% (2000)  a 91% (2015)</a:t>
            </a:r>
          </a:p>
          <a:p>
            <a:r>
              <a:rPr lang="es-ES" dirty="0" smtClean="0"/>
              <a:t>DE 60% A 80% </a:t>
            </a:r>
            <a:r>
              <a:rPr lang="es-ES" dirty="0"/>
              <a:t> </a:t>
            </a:r>
            <a:r>
              <a:rPr lang="es-ES" dirty="0" smtClean="0"/>
              <a:t>en África sub sahariana</a:t>
            </a:r>
          </a:p>
          <a:p>
            <a:r>
              <a:rPr lang="es-ES" dirty="0" smtClean="0"/>
              <a:t>De 100 millones a 57 millones de niños que no asisten a la escuela.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402913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FF00"/>
                </a:solidFill>
              </a:rPr>
              <a:t>IGUALDAD DE GÉNERO</a:t>
            </a:r>
            <a:endParaRPr lang="es-ES" dirty="0">
              <a:solidFill>
                <a:srgbClr val="FFFF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2/3 de los países en desarrollo lograron igualdad de género en enseñanza primaria</a:t>
            </a:r>
          </a:p>
          <a:p>
            <a:r>
              <a:rPr lang="es-ES" dirty="0" smtClean="0"/>
              <a:t>En  Asia ratio (mujer/hombre) en enseñanza primaria  pasó de 73% en 2000 a 103% en 2015</a:t>
            </a:r>
          </a:p>
          <a:p>
            <a:r>
              <a:rPr lang="es-ES" dirty="0" smtClean="0"/>
              <a:t>90% de los países cuentan con más mujeres en el parlamento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73584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>
                <a:solidFill>
                  <a:srgbClr val="FFFF00"/>
                </a:solidFill>
              </a:rPr>
              <a:t>REDUCIR MORTALIDAD INFANTIL</a:t>
            </a:r>
            <a:endParaRPr lang="es-ES" dirty="0">
              <a:solidFill>
                <a:srgbClr val="FFFF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 De 90 (2000)  a 43 (2015) muertes por mil niños nacidos vivos.</a:t>
            </a:r>
          </a:p>
          <a:p>
            <a:r>
              <a:rPr lang="es-ES" dirty="0" smtClean="0"/>
              <a:t>En África la reducción fue cinco veces mayor entre 2005 y 2013 que entre 1990 y 1995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157420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>
                <a:solidFill>
                  <a:srgbClr val="FFFF00"/>
                </a:solidFill>
              </a:rPr>
              <a:t>OBJETIVOS DE DESARROLLO SOSTENIBLE</a:t>
            </a:r>
            <a:endParaRPr lang="es-ES" dirty="0">
              <a:solidFill>
                <a:srgbClr val="FFFF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dirty="0" smtClean="0">
                <a:solidFill>
                  <a:srgbClr val="FF0000"/>
                </a:solidFill>
              </a:rPr>
              <a:t>Se agregan 9  a los 8 originales</a:t>
            </a:r>
          </a:p>
          <a:p>
            <a:r>
              <a:rPr lang="es-ES" dirty="0" smtClean="0"/>
              <a:t>Energía no contaminante</a:t>
            </a:r>
          </a:p>
          <a:p>
            <a:r>
              <a:rPr lang="es-ES" dirty="0" smtClean="0"/>
              <a:t>Acción por el clima</a:t>
            </a:r>
          </a:p>
          <a:p>
            <a:r>
              <a:rPr lang="es-ES" dirty="0" smtClean="0"/>
              <a:t>Vida submarina</a:t>
            </a:r>
          </a:p>
          <a:p>
            <a:r>
              <a:rPr lang="es-ES" dirty="0" smtClean="0"/>
              <a:t>Vida de ecosistemas terrestres</a:t>
            </a:r>
          </a:p>
          <a:p>
            <a:r>
              <a:rPr lang="es-ES" dirty="0" smtClean="0"/>
              <a:t>Ciudades y comunidades sostenibles</a:t>
            </a:r>
          </a:p>
          <a:p>
            <a:r>
              <a:rPr lang="es-ES" dirty="0" smtClean="0"/>
              <a:t>Reducción de las desigualdades</a:t>
            </a:r>
          </a:p>
          <a:p>
            <a:r>
              <a:rPr lang="es-ES" dirty="0" smtClean="0"/>
              <a:t>Industria Innovación e Infraestructura</a:t>
            </a:r>
          </a:p>
          <a:p>
            <a:r>
              <a:rPr lang="es-ES" dirty="0" smtClean="0"/>
              <a:t>Trabajo decente y Crecimiento económico</a:t>
            </a:r>
          </a:p>
          <a:p>
            <a:r>
              <a:rPr lang="es-ES" dirty="0" smtClean="0"/>
              <a:t>Paz Justicia e Instituciones sólidas</a:t>
            </a:r>
          </a:p>
          <a:p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679516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smtClean="0"/>
              <a:t>POLÍTICAS LIBERALES</a:t>
            </a:r>
            <a:endParaRPr lang="es-MX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  <a:defRPr/>
            </a:pPr>
            <a:r>
              <a:rPr lang="es-ES_tradnl" dirty="0" smtClean="0"/>
              <a:t>Fomentar </a:t>
            </a:r>
            <a:r>
              <a:rPr lang="es-ES_tradnl" dirty="0"/>
              <a:t>la libertad de empresa</a:t>
            </a:r>
          </a:p>
          <a:p>
            <a:pPr eaLnBrk="1" hangingPunct="1">
              <a:buFontTx/>
              <a:buChar char="•"/>
              <a:defRPr/>
            </a:pPr>
            <a:r>
              <a:rPr lang="es-ES_tradnl" dirty="0" smtClean="0"/>
              <a:t>Disminuir protección arancelaria</a:t>
            </a:r>
          </a:p>
          <a:p>
            <a:pPr eaLnBrk="1" hangingPunct="1">
              <a:buFontTx/>
              <a:buChar char="•"/>
              <a:defRPr/>
            </a:pPr>
            <a:r>
              <a:rPr lang="es-ES_tradnl" dirty="0" smtClean="0"/>
              <a:t>Libre flujo de capitales</a:t>
            </a:r>
          </a:p>
          <a:p>
            <a:pPr eaLnBrk="1" hangingPunct="1">
              <a:buFontTx/>
              <a:buChar char="•"/>
              <a:defRPr/>
            </a:pPr>
            <a:r>
              <a:rPr lang="es-ES_tradnl" dirty="0" smtClean="0"/>
              <a:t>Privatizaciones</a:t>
            </a:r>
          </a:p>
          <a:p>
            <a:pPr eaLnBrk="1" hangingPunct="1">
              <a:buFontTx/>
              <a:buChar char="•"/>
              <a:defRPr/>
            </a:pPr>
            <a:r>
              <a:rPr lang="es-ES_tradnl" dirty="0" smtClean="0"/>
              <a:t>Desregulación (laboral, permisos, </a:t>
            </a:r>
            <a:r>
              <a:rPr lang="es-ES_tradnl" dirty="0" err="1" smtClean="0"/>
              <a:t>etc</a:t>
            </a:r>
            <a:r>
              <a:rPr lang="es-ES_tradnl" dirty="0" smtClean="0"/>
              <a:t>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xmlns="" val="121102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s-ES_tradnl" sz="4000" dirty="0" smtClean="0">
                <a:solidFill>
                  <a:srgbClr val="FFFF00"/>
                </a:solidFill>
              </a:rPr>
              <a:t>Liberalismo económico</a:t>
            </a:r>
            <a:br>
              <a:rPr lang="es-ES_tradnl" sz="4000" dirty="0" smtClean="0">
                <a:solidFill>
                  <a:srgbClr val="FFFF00"/>
                </a:solidFill>
              </a:rPr>
            </a:br>
            <a:r>
              <a:rPr lang="es-ES_tradnl" sz="4000" dirty="0" smtClean="0">
                <a:solidFill>
                  <a:srgbClr val="FFFF00"/>
                </a:solidFill>
              </a:rPr>
              <a:t> La AOD :</a:t>
            </a:r>
            <a:endParaRPr lang="es-MX" sz="4000" dirty="0" smtClean="0">
              <a:solidFill>
                <a:srgbClr val="FFFF00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s-ES_tradnl" sz="2800" dirty="0" smtClean="0"/>
              <a:t>distorsiona el libre juego del mercado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_tradnl" sz="2800" dirty="0" smtClean="0"/>
              <a:t>distorsiona la asignación de recursos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_tradnl" sz="2800" dirty="0" smtClean="0"/>
              <a:t>da poder discrecional a la burocracia estatal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_tradnl" sz="2800" dirty="0" smtClean="0"/>
              <a:t>Fomenta emprendimientos inviables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_tradnl" sz="2800" dirty="0" smtClean="0"/>
              <a:t>Competencia desleal de países emergentes</a:t>
            </a:r>
          </a:p>
          <a:p>
            <a:pPr eaLnBrk="1" hangingPunct="1">
              <a:lnSpc>
                <a:spcPct val="80000"/>
              </a:lnSpc>
              <a:defRPr/>
            </a:pPr>
            <a:endParaRPr lang="es-ES_tradnl" sz="28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s-MX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2926856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smtClean="0"/>
              <a:t>América Latina 1980-2000</a:t>
            </a:r>
            <a:endParaRPr lang="es-MX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dirty="0" smtClean="0">
                <a:solidFill>
                  <a:srgbClr val="FFFF00"/>
                </a:solidFill>
              </a:rPr>
              <a:t>I. Ref. </a:t>
            </a:r>
            <a:r>
              <a:rPr lang="es-ES_tradnl" dirty="0" err="1" smtClean="0">
                <a:solidFill>
                  <a:srgbClr val="FFFF00"/>
                </a:solidFill>
              </a:rPr>
              <a:t>Econ</a:t>
            </a:r>
            <a:r>
              <a:rPr lang="es-ES_tradnl" dirty="0" smtClean="0">
                <a:solidFill>
                  <a:srgbClr val="FFFF00"/>
                </a:solidFill>
              </a:rPr>
              <a:t>.: </a:t>
            </a:r>
            <a:r>
              <a:rPr lang="es-ES_tradnl" dirty="0" smtClean="0"/>
              <a:t>0.58 a 0.83</a:t>
            </a:r>
          </a:p>
          <a:p>
            <a:pPr eaLnBrk="1" hangingPunct="1">
              <a:defRPr/>
            </a:pPr>
            <a:r>
              <a:rPr lang="es-ES_tradnl" dirty="0" smtClean="0">
                <a:solidFill>
                  <a:srgbClr val="FFFF00"/>
                </a:solidFill>
              </a:rPr>
              <a:t>Crec. anual PIB/</a:t>
            </a:r>
            <a:r>
              <a:rPr lang="es-ES_tradnl" dirty="0" err="1" smtClean="0">
                <a:solidFill>
                  <a:srgbClr val="FFFF00"/>
                </a:solidFill>
              </a:rPr>
              <a:t>capita</a:t>
            </a:r>
            <a:r>
              <a:rPr lang="es-ES_tradnl" dirty="0" smtClean="0">
                <a:solidFill>
                  <a:srgbClr val="FFFF00"/>
                </a:solidFill>
              </a:rPr>
              <a:t>:</a:t>
            </a:r>
            <a:r>
              <a:rPr lang="es-ES_tradnl" dirty="0" smtClean="0"/>
              <a:t> de 0.7% a 1.2%</a:t>
            </a:r>
          </a:p>
          <a:p>
            <a:pPr eaLnBrk="1" hangingPunct="1">
              <a:defRPr/>
            </a:pPr>
            <a:r>
              <a:rPr lang="es-ES_tradnl" dirty="0" smtClean="0">
                <a:solidFill>
                  <a:srgbClr val="FFFF00"/>
                </a:solidFill>
              </a:rPr>
              <a:t>Pobreza:</a:t>
            </a:r>
            <a:r>
              <a:rPr lang="es-ES_tradnl" dirty="0" smtClean="0"/>
              <a:t> de 46% a 42% (BR,MX,CH)</a:t>
            </a:r>
          </a:p>
          <a:p>
            <a:pPr eaLnBrk="1" hangingPunct="1">
              <a:defRPr/>
            </a:pPr>
            <a:r>
              <a:rPr lang="es-ES_tradnl" dirty="0" smtClean="0">
                <a:solidFill>
                  <a:srgbClr val="FFFF00"/>
                </a:solidFill>
              </a:rPr>
              <a:t>Pobres:</a:t>
            </a:r>
            <a:r>
              <a:rPr lang="es-ES_tradnl" dirty="0" smtClean="0"/>
              <a:t> de 190 a 209 millones</a:t>
            </a:r>
          </a:p>
          <a:p>
            <a:pPr eaLnBrk="1" hangingPunct="1">
              <a:defRPr/>
            </a:pPr>
            <a:r>
              <a:rPr lang="es-ES_tradnl" dirty="0" smtClean="0">
                <a:solidFill>
                  <a:srgbClr val="FFFF00"/>
                </a:solidFill>
              </a:rPr>
              <a:t>Índice </a:t>
            </a:r>
            <a:r>
              <a:rPr lang="es-ES_tradnl" dirty="0" err="1" smtClean="0">
                <a:solidFill>
                  <a:srgbClr val="FFFF00"/>
                </a:solidFill>
              </a:rPr>
              <a:t>Gini</a:t>
            </a:r>
            <a:r>
              <a:rPr lang="es-ES_tradnl" dirty="0" smtClean="0">
                <a:solidFill>
                  <a:srgbClr val="FFFF00"/>
                </a:solidFill>
              </a:rPr>
              <a:t>: </a:t>
            </a:r>
            <a:r>
              <a:rPr lang="es-ES_tradnl" dirty="0" smtClean="0"/>
              <a:t>de 0.554 a 0.580 </a:t>
            </a:r>
          </a:p>
          <a:p>
            <a:pPr eaLnBrk="1" hangingPunct="1">
              <a:defRPr/>
            </a:pPr>
            <a:r>
              <a:rPr lang="es-ES_tradnl" dirty="0" smtClean="0">
                <a:solidFill>
                  <a:srgbClr val="FFFF00"/>
                </a:solidFill>
              </a:rPr>
              <a:t>Desempleo Urbano: </a:t>
            </a:r>
            <a:r>
              <a:rPr lang="es-ES_tradnl" dirty="0" smtClean="0"/>
              <a:t>8.4% a 10.4%</a:t>
            </a:r>
          </a:p>
          <a:p>
            <a:pPr eaLnBrk="1" hangingPunct="1">
              <a:defRPr/>
            </a:pPr>
            <a:r>
              <a:rPr lang="es-ES_tradnl" dirty="0" smtClean="0">
                <a:solidFill>
                  <a:srgbClr val="FF0000"/>
                </a:solidFill>
              </a:rPr>
              <a:t>Fuente : PRODDAL</a:t>
            </a:r>
            <a:endParaRPr lang="es-MX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2079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NUEVO ADMINISTRADOR DEL PNUD</a:t>
            </a:r>
            <a:endParaRPr lang="es-UY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7700" y="2996952"/>
            <a:ext cx="6711654" cy="3251454"/>
          </a:xfrm>
        </p:spPr>
        <p:txBody>
          <a:bodyPr>
            <a:normAutofit/>
          </a:bodyPr>
          <a:lstStyle/>
          <a:p>
            <a:pPr algn="ctr"/>
            <a:r>
              <a:rPr lang="es-MX" sz="3600" dirty="0" smtClean="0">
                <a:solidFill>
                  <a:srgbClr val="FFFF00"/>
                </a:solidFill>
              </a:rPr>
              <a:t>WILLIAM HENRY DRAPER III</a:t>
            </a:r>
          </a:p>
          <a:p>
            <a:pPr algn="ctr"/>
            <a:r>
              <a:rPr lang="es-MX" sz="3600" dirty="0" smtClean="0">
                <a:solidFill>
                  <a:srgbClr val="FFFF00"/>
                </a:solidFill>
              </a:rPr>
              <a:t>1986-1993</a:t>
            </a:r>
            <a:endParaRPr lang="es-UY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7299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Informes -  </a:t>
            </a:r>
            <a:br>
              <a:rPr lang="es-MX" dirty="0" smtClean="0"/>
            </a:br>
            <a:r>
              <a:rPr lang="es-MX" dirty="0" smtClean="0"/>
              <a:t>UNICEF-PNUD-</a:t>
            </a:r>
            <a:r>
              <a:rPr lang="es-MX" dirty="0" err="1" smtClean="0"/>
              <a:t>Brundlandt</a:t>
            </a:r>
            <a:r>
              <a:rPr lang="es-MX" dirty="0" smtClean="0"/>
              <a:t/>
            </a:r>
            <a:br>
              <a:rPr lang="es-MX" dirty="0" smtClean="0"/>
            </a:br>
            <a:endParaRPr lang="es-UY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s-MX" dirty="0" smtClean="0"/>
          </a:p>
          <a:p>
            <a:pPr marL="0" indent="0" algn="ctr">
              <a:buNone/>
            </a:pPr>
            <a:r>
              <a:rPr lang="es-MX" dirty="0" smtClean="0">
                <a:solidFill>
                  <a:srgbClr val="FFFF00"/>
                </a:solidFill>
              </a:rPr>
              <a:t>CAIDA DEL MURO DE BERLÍN</a:t>
            </a:r>
            <a:endParaRPr lang="es-MX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es-MX" dirty="0" smtClean="0"/>
              <a:t>CONFERENCIAS CUMBRES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1990 -  Derechos del Niño ( Nueva York)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1992 -  Medio ambiente (Rio )</a:t>
            </a:r>
          </a:p>
          <a:p>
            <a:pPr marL="0" indent="0">
              <a:buNone/>
            </a:pPr>
            <a:r>
              <a:rPr lang="es-MX" dirty="0" smtClean="0"/>
              <a:t>1993  - Derechos Humanos (Viena)</a:t>
            </a:r>
          </a:p>
          <a:p>
            <a:pPr marL="0" indent="0">
              <a:buNone/>
            </a:pPr>
            <a:r>
              <a:rPr lang="es-MX" dirty="0" smtClean="0"/>
              <a:t>1994  - Población (</a:t>
            </a:r>
            <a:r>
              <a:rPr lang="es-MX" dirty="0"/>
              <a:t>C</a:t>
            </a:r>
            <a:r>
              <a:rPr lang="es-MX" dirty="0" smtClean="0"/>
              <a:t>airo)</a:t>
            </a:r>
          </a:p>
          <a:p>
            <a:pPr marL="0" indent="0">
              <a:buNone/>
            </a:pPr>
            <a:r>
              <a:rPr lang="es-MX" dirty="0" smtClean="0"/>
              <a:t>1995  - Mujer (Beijing)</a:t>
            </a:r>
          </a:p>
          <a:p>
            <a:pPr marL="0" indent="0">
              <a:buNone/>
            </a:pPr>
            <a:r>
              <a:rPr lang="es-MX" dirty="0" smtClean="0"/>
              <a:t>1996  - Alimentación ( Roma)</a:t>
            </a:r>
          </a:p>
          <a:p>
            <a:pPr marL="0" indent="0">
              <a:buNone/>
            </a:pP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xmlns="" val="2629681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smtClean="0"/>
              <a:t>OBJETIVOS DEL MILENIO</a:t>
            </a:r>
            <a:endParaRPr lang="es-MX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_tradnl" sz="2800" smtClean="0"/>
              <a:t>Erradicar la pobreza y el hambre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_tradnl" sz="2800" smtClean="0"/>
              <a:t>Lograr enseñanza primaria universal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_tradnl" sz="2800" smtClean="0"/>
              <a:t>Igualdad de géneros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_tradnl" sz="2800" smtClean="0"/>
              <a:t>Reducir mortalidad infantil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_tradnl" sz="2800" smtClean="0"/>
              <a:t>Mejorar salud materna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_tradnl" sz="2800" smtClean="0"/>
              <a:t>Combatir el SIDA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_tradnl" sz="2800" smtClean="0"/>
              <a:t>Sostenibilidad ambiental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_tradnl" sz="2800" smtClean="0"/>
              <a:t>Asociación mundial para el desarrollo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endParaRPr lang="es-MX" sz="2800" smtClean="0"/>
          </a:p>
        </p:txBody>
      </p:sp>
    </p:spTree>
    <p:extLst>
      <p:ext uri="{BB962C8B-B14F-4D97-AF65-F5344CB8AC3E}">
        <p14:creationId xmlns:p14="http://schemas.microsoft.com/office/powerpoint/2010/main" xmlns="" val="1524842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s-ES_tradnl" sz="4000" dirty="0" smtClean="0">
                <a:solidFill>
                  <a:srgbClr val="FFFF00"/>
                </a:solidFill>
              </a:rPr>
              <a:t>CUANTIFICACIÓN ( 18 metas a cumplirse para el  año 2015)</a:t>
            </a:r>
            <a:endParaRPr lang="es-MX" sz="4000" dirty="0" smtClean="0">
              <a:solidFill>
                <a:srgbClr val="FFFF00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dirty="0" smtClean="0">
                <a:solidFill>
                  <a:srgbClr val="FFFF00"/>
                </a:solidFill>
              </a:rPr>
              <a:t>Meta 1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s-ES_tradnl" dirty="0" smtClean="0"/>
              <a:t>Reducir a la mitad el porcentaje de personas cuyos ingresos sean inferiores a un dólar por día</a:t>
            </a:r>
          </a:p>
          <a:p>
            <a:pPr eaLnBrk="1" hangingPunct="1">
              <a:defRPr/>
            </a:pPr>
            <a:r>
              <a:rPr lang="es-ES_tradnl" dirty="0" smtClean="0">
                <a:solidFill>
                  <a:srgbClr val="FFFF00"/>
                </a:solidFill>
              </a:rPr>
              <a:t>Meta 5</a:t>
            </a:r>
          </a:p>
          <a:p>
            <a:pPr eaLnBrk="1" hangingPunct="1">
              <a:defRPr/>
            </a:pPr>
            <a:r>
              <a:rPr lang="es-ES_tradnl" dirty="0" smtClean="0"/>
              <a:t>Reducir en dos tercios la tasa de mortalidad de menores de 5 años</a:t>
            </a:r>
          </a:p>
          <a:p>
            <a:pPr algn="ctr" eaLnBrk="1" hangingPunct="1">
              <a:defRPr/>
            </a:pPr>
            <a:r>
              <a:rPr lang="es-ES_tradnl" dirty="0" smtClean="0"/>
              <a:t>*******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xmlns="" val="2187279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3974" y="476672"/>
            <a:ext cx="7055380" cy="1400530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 smtClean="0">
                <a:solidFill>
                  <a:srgbClr val="FF0000"/>
                </a:solidFill>
              </a:rPr>
              <a:t>RESULTADOS:</a:t>
            </a:r>
            <a:r>
              <a:rPr lang="es-ES" dirty="0" smtClean="0">
                <a:solidFill>
                  <a:srgbClr val="FFFF00"/>
                </a:solidFill>
              </a:rPr>
              <a:t/>
            </a:r>
            <a:br>
              <a:rPr lang="es-ES" dirty="0" smtClean="0">
                <a:solidFill>
                  <a:srgbClr val="FFFF00"/>
                </a:solidFill>
              </a:rPr>
            </a:br>
            <a:r>
              <a:rPr lang="es-ES" dirty="0" smtClean="0">
                <a:solidFill>
                  <a:srgbClr val="FFFF00"/>
                </a:solidFill>
              </a:rPr>
              <a:t>ERRADICAR EXTREMA POBREZA</a:t>
            </a:r>
            <a:br>
              <a:rPr lang="es-ES" dirty="0" smtClean="0">
                <a:solidFill>
                  <a:srgbClr val="FFFF00"/>
                </a:solidFill>
              </a:rPr>
            </a:br>
            <a:r>
              <a:rPr lang="es-ES" dirty="0">
                <a:solidFill>
                  <a:srgbClr val="FFFF00"/>
                </a:solidFill>
              </a:rPr>
              <a:t/>
            </a:r>
            <a:br>
              <a:rPr lang="es-ES" dirty="0">
                <a:solidFill>
                  <a:srgbClr val="FFFF00"/>
                </a:solidFill>
              </a:rPr>
            </a:br>
            <a:endParaRPr lang="es-ES" dirty="0">
              <a:solidFill>
                <a:srgbClr val="FFFF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700" y="2852936"/>
            <a:ext cx="6711654" cy="4195481"/>
          </a:xfrm>
        </p:spPr>
        <p:txBody>
          <a:bodyPr/>
          <a:lstStyle/>
          <a:p>
            <a:r>
              <a:rPr lang="es-ES" dirty="0" smtClean="0"/>
              <a:t>En </a:t>
            </a:r>
            <a:r>
              <a:rPr lang="es-ES" dirty="0" err="1" smtClean="0"/>
              <a:t>paìses</a:t>
            </a:r>
            <a:r>
              <a:rPr lang="es-ES" dirty="0" smtClean="0"/>
              <a:t> en desarrollo</a:t>
            </a:r>
          </a:p>
          <a:p>
            <a:r>
              <a:rPr lang="es-ES" dirty="0" smtClean="0"/>
              <a:t>Menos de U$ 1.25 por </a:t>
            </a:r>
            <a:r>
              <a:rPr lang="es-ES" dirty="0" err="1" smtClean="0"/>
              <a:t>dìa</a:t>
            </a:r>
            <a:r>
              <a:rPr lang="es-ES" dirty="0" smtClean="0"/>
              <a:t> de 50% (1990) a 15% (2015)</a:t>
            </a:r>
          </a:p>
          <a:p>
            <a:r>
              <a:rPr lang="es-ES" dirty="0" smtClean="0"/>
              <a:t>De 1900 </a:t>
            </a:r>
            <a:r>
              <a:rPr lang="es-ES" dirty="0"/>
              <a:t>a 836 </a:t>
            </a:r>
            <a:r>
              <a:rPr lang="es-ES" dirty="0" smtClean="0"/>
              <a:t>millones de personas </a:t>
            </a:r>
          </a:p>
          <a:p>
            <a:r>
              <a:rPr lang="es-ES" dirty="0" smtClean="0"/>
              <a:t>Desnutrición: de 23% a 12%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4881623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966</TotalTime>
  <Words>536</Words>
  <Application>Microsoft Office PowerPoint</Application>
  <PresentationFormat>Presentación en pantalla (4:3)</PresentationFormat>
  <Paragraphs>87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Ion</vt:lpstr>
      <vt:lpstr>Diapositiva 1</vt:lpstr>
      <vt:lpstr>POLÍTICAS LIBERALES</vt:lpstr>
      <vt:lpstr>Liberalismo económico  La AOD :</vt:lpstr>
      <vt:lpstr>América Latina 1980-2000</vt:lpstr>
      <vt:lpstr>NUEVO ADMINISTRADOR DEL PNUD</vt:lpstr>
      <vt:lpstr>Informes -   UNICEF-PNUD-Brundlandt </vt:lpstr>
      <vt:lpstr>OBJETIVOS DEL MILENIO</vt:lpstr>
      <vt:lpstr>CUANTIFICACIÓN ( 18 metas a cumplirse para el  año 2015)</vt:lpstr>
      <vt:lpstr>RESULTADOS: ERRADICAR EXTREMA POBREZA  </vt:lpstr>
      <vt:lpstr>ENSEÑANZA PRIMARIA</vt:lpstr>
      <vt:lpstr>IGUALDAD DE GÉNERO</vt:lpstr>
      <vt:lpstr>REDUCIR MORTALIDAD INFANTIL</vt:lpstr>
      <vt:lpstr>OBJETIVOS DE DESARROLLO SOSTENIBLE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Gonzalo</dc:creator>
  <cp:lastModifiedBy>Usuario</cp:lastModifiedBy>
  <cp:revision>39</cp:revision>
  <dcterms:created xsi:type="dcterms:W3CDTF">2017-07-31T14:34:24Z</dcterms:created>
  <dcterms:modified xsi:type="dcterms:W3CDTF">2021-04-15T17:57:30Z</dcterms:modified>
</cp:coreProperties>
</file>