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59" r:id="rId4"/>
    <p:sldId id="280" r:id="rId5"/>
    <p:sldId id="270" r:id="rId6"/>
    <p:sldId id="274" r:id="rId7"/>
    <p:sldId id="262" r:id="rId8"/>
    <p:sldId id="260" r:id="rId9"/>
    <p:sldId id="265" r:id="rId10"/>
    <p:sldId id="273" r:id="rId11"/>
    <p:sldId id="267" r:id="rId12"/>
    <p:sldId id="257" r:id="rId13"/>
    <p:sldId id="268" r:id="rId14"/>
    <p:sldId id="266" r:id="rId15"/>
    <p:sldId id="291" r:id="rId16"/>
    <p:sldId id="269" r:id="rId17"/>
    <p:sldId id="272" r:id="rId18"/>
    <p:sldId id="271" r:id="rId19"/>
    <p:sldId id="297" r:id="rId20"/>
    <p:sldId id="275" r:id="rId21"/>
    <p:sldId id="287" r:id="rId22"/>
    <p:sldId id="290" r:id="rId23"/>
    <p:sldId id="292" r:id="rId24"/>
    <p:sldId id="284" r:id="rId25"/>
    <p:sldId id="294" r:id="rId26"/>
    <p:sldId id="296" r:id="rId27"/>
    <p:sldId id="276" r:id="rId28"/>
    <p:sldId id="289" r:id="rId29"/>
    <p:sldId id="277" r:id="rId30"/>
    <p:sldId id="278" r:id="rId31"/>
    <p:sldId id="293" r:id="rId32"/>
    <p:sldId id="295" r:id="rId33"/>
    <p:sldId id="282" r:id="rId34"/>
    <p:sldId id="285" r:id="rId35"/>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3D860D-8CD4-4E06-90E0-3BCA7FD3FE81}" v="1140" dt="2021-07-01T19:27:15.7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94660"/>
  </p:normalViewPr>
  <p:slideViewPr>
    <p:cSldViewPr snapToGrid="0">
      <p:cViewPr>
        <p:scale>
          <a:sx n="90" d="100"/>
          <a:sy n="90" d="100"/>
        </p:scale>
        <p:origin x="26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an Protasi" userId="f91f9ad1618e1069" providerId="LiveId" clId="{133D860D-8CD4-4E06-90E0-3BCA7FD3FE81}"/>
    <pc:docChg chg="undo redo custSel addSld delSld modSld sldOrd">
      <pc:chgData name="Juan Protasi" userId="f91f9ad1618e1069" providerId="LiveId" clId="{133D860D-8CD4-4E06-90E0-3BCA7FD3FE81}" dt="2021-07-01T19:32:12.149" v="5952" actId="20577"/>
      <pc:docMkLst>
        <pc:docMk/>
      </pc:docMkLst>
      <pc:sldChg chg="modSp mod">
        <pc:chgData name="Juan Protasi" userId="f91f9ad1618e1069" providerId="LiveId" clId="{133D860D-8CD4-4E06-90E0-3BCA7FD3FE81}" dt="2021-07-01T18:53:21.434" v="4996" actId="20577"/>
        <pc:sldMkLst>
          <pc:docMk/>
          <pc:sldMk cId="3111488901" sldId="256"/>
        </pc:sldMkLst>
        <pc:spChg chg="mod">
          <ac:chgData name="Juan Protasi" userId="f91f9ad1618e1069" providerId="LiveId" clId="{133D860D-8CD4-4E06-90E0-3BCA7FD3FE81}" dt="2021-07-01T18:53:21.434" v="4996" actId="20577"/>
          <ac:spMkLst>
            <pc:docMk/>
            <pc:sldMk cId="3111488901" sldId="256"/>
            <ac:spMk id="3" creationId="{8F4FB7F6-2292-4618-BAF6-A2EC782F7E89}"/>
          </ac:spMkLst>
        </pc:spChg>
      </pc:sldChg>
      <pc:sldChg chg="modSp mod">
        <pc:chgData name="Juan Protasi" userId="f91f9ad1618e1069" providerId="LiveId" clId="{133D860D-8CD4-4E06-90E0-3BCA7FD3FE81}" dt="2021-07-01T14:00:51.783" v="3286" actId="20577"/>
        <pc:sldMkLst>
          <pc:docMk/>
          <pc:sldMk cId="1302879962" sldId="260"/>
        </pc:sldMkLst>
        <pc:spChg chg="mod">
          <ac:chgData name="Juan Protasi" userId="f91f9ad1618e1069" providerId="LiveId" clId="{133D860D-8CD4-4E06-90E0-3BCA7FD3FE81}" dt="2021-07-01T14:00:51.783" v="3286" actId="20577"/>
          <ac:spMkLst>
            <pc:docMk/>
            <pc:sldMk cId="1302879962" sldId="260"/>
            <ac:spMk id="3" creationId="{155AB328-E734-464E-B2B3-8A58D6A9E0F8}"/>
          </ac:spMkLst>
        </pc:spChg>
      </pc:sldChg>
      <pc:sldChg chg="modSp mod">
        <pc:chgData name="Juan Protasi" userId="f91f9ad1618e1069" providerId="LiveId" clId="{133D860D-8CD4-4E06-90E0-3BCA7FD3FE81}" dt="2021-07-01T19:01:09.004" v="5075" actId="20577"/>
        <pc:sldMkLst>
          <pc:docMk/>
          <pc:sldMk cId="519056666" sldId="265"/>
        </pc:sldMkLst>
        <pc:spChg chg="mod">
          <ac:chgData name="Juan Protasi" userId="f91f9ad1618e1069" providerId="LiveId" clId="{133D860D-8CD4-4E06-90E0-3BCA7FD3FE81}" dt="2021-07-01T19:01:09.004" v="5075" actId="20577"/>
          <ac:spMkLst>
            <pc:docMk/>
            <pc:sldMk cId="519056666" sldId="265"/>
            <ac:spMk id="3" creationId="{540A1C77-2FCA-41E2-B6D7-7E6DA97D6B64}"/>
          </ac:spMkLst>
        </pc:spChg>
      </pc:sldChg>
      <pc:sldChg chg="delSp modSp mod">
        <pc:chgData name="Juan Protasi" userId="f91f9ad1618e1069" providerId="LiveId" clId="{133D860D-8CD4-4E06-90E0-3BCA7FD3FE81}" dt="2021-07-01T09:55:46.212" v="432" actId="1038"/>
        <pc:sldMkLst>
          <pc:docMk/>
          <pc:sldMk cId="1129543326" sldId="266"/>
        </pc:sldMkLst>
        <pc:spChg chg="mod">
          <ac:chgData name="Juan Protasi" userId="f91f9ad1618e1069" providerId="LiveId" clId="{133D860D-8CD4-4E06-90E0-3BCA7FD3FE81}" dt="2021-07-01T09:47:20.131" v="383" actId="20577"/>
          <ac:spMkLst>
            <pc:docMk/>
            <pc:sldMk cId="1129543326" sldId="266"/>
            <ac:spMk id="2" creationId="{3B1763A1-92DD-431C-869C-88837BB7ADFE}"/>
          </ac:spMkLst>
        </pc:spChg>
        <pc:picChg chg="del">
          <ac:chgData name="Juan Protasi" userId="f91f9ad1618e1069" providerId="LiveId" clId="{133D860D-8CD4-4E06-90E0-3BCA7FD3FE81}" dt="2021-07-01T09:55:37.415" v="384" actId="21"/>
          <ac:picMkLst>
            <pc:docMk/>
            <pc:sldMk cId="1129543326" sldId="266"/>
            <ac:picMk id="4" creationId="{C8A57ADE-1045-4D98-8900-8883D96A4420}"/>
          </ac:picMkLst>
        </pc:picChg>
        <pc:picChg chg="mod">
          <ac:chgData name="Juan Protasi" userId="f91f9ad1618e1069" providerId="LiveId" clId="{133D860D-8CD4-4E06-90E0-3BCA7FD3FE81}" dt="2021-07-01T09:55:46.212" v="432" actId="1038"/>
          <ac:picMkLst>
            <pc:docMk/>
            <pc:sldMk cId="1129543326" sldId="266"/>
            <ac:picMk id="5" creationId="{DD2A7BB8-58AC-45EC-8D5C-007E5CC2E4A5}"/>
          </ac:picMkLst>
        </pc:picChg>
      </pc:sldChg>
      <pc:sldChg chg="modSp mod">
        <pc:chgData name="Juan Protasi" userId="f91f9ad1618e1069" providerId="LiveId" clId="{133D860D-8CD4-4E06-90E0-3BCA7FD3FE81}" dt="2021-07-01T14:02:14.633" v="3301" actId="20577"/>
        <pc:sldMkLst>
          <pc:docMk/>
          <pc:sldMk cId="1037297" sldId="267"/>
        </pc:sldMkLst>
        <pc:spChg chg="mod">
          <ac:chgData name="Juan Protasi" userId="f91f9ad1618e1069" providerId="LiveId" clId="{133D860D-8CD4-4E06-90E0-3BCA7FD3FE81}" dt="2021-07-01T14:02:14.633" v="3301" actId="20577"/>
          <ac:spMkLst>
            <pc:docMk/>
            <pc:sldMk cId="1037297" sldId="267"/>
            <ac:spMk id="2" creationId="{97912724-57AD-4D70-B497-F1CCE1872176}"/>
          </ac:spMkLst>
        </pc:spChg>
      </pc:sldChg>
      <pc:sldChg chg="modSp mod">
        <pc:chgData name="Juan Protasi" userId="f91f9ad1618e1069" providerId="LiveId" clId="{133D860D-8CD4-4E06-90E0-3BCA7FD3FE81}" dt="2021-07-01T19:04:17.191" v="5104" actId="20577"/>
        <pc:sldMkLst>
          <pc:docMk/>
          <pc:sldMk cId="2795061271" sldId="268"/>
        </pc:sldMkLst>
        <pc:spChg chg="mod">
          <ac:chgData name="Juan Protasi" userId="f91f9ad1618e1069" providerId="LiveId" clId="{133D860D-8CD4-4E06-90E0-3BCA7FD3FE81}" dt="2021-07-01T11:31:27.189" v="1854" actId="20577"/>
          <ac:spMkLst>
            <pc:docMk/>
            <pc:sldMk cId="2795061271" sldId="268"/>
            <ac:spMk id="2" creationId="{A4D4DE59-8C31-4CAA-8B8C-566121170EC3}"/>
          </ac:spMkLst>
        </pc:spChg>
        <pc:spChg chg="mod">
          <ac:chgData name="Juan Protasi" userId="f91f9ad1618e1069" providerId="LiveId" clId="{133D860D-8CD4-4E06-90E0-3BCA7FD3FE81}" dt="2021-07-01T19:04:17.191" v="5104" actId="20577"/>
          <ac:spMkLst>
            <pc:docMk/>
            <pc:sldMk cId="2795061271" sldId="268"/>
            <ac:spMk id="17" creationId="{6072297A-A310-41BF-B7B2-CBC65CA3A46E}"/>
          </ac:spMkLst>
        </pc:spChg>
      </pc:sldChg>
      <pc:sldChg chg="modSp mod">
        <pc:chgData name="Juan Protasi" userId="f91f9ad1618e1069" providerId="LiveId" clId="{133D860D-8CD4-4E06-90E0-3BCA7FD3FE81}" dt="2021-07-01T19:14:03.278" v="5404" actId="20577"/>
        <pc:sldMkLst>
          <pc:docMk/>
          <pc:sldMk cId="4222886005" sldId="269"/>
        </pc:sldMkLst>
        <pc:spChg chg="mod">
          <ac:chgData name="Juan Protasi" userId="f91f9ad1618e1069" providerId="LiveId" clId="{133D860D-8CD4-4E06-90E0-3BCA7FD3FE81}" dt="2021-07-01T19:12:26.814" v="5304" actId="20577"/>
          <ac:spMkLst>
            <pc:docMk/>
            <pc:sldMk cId="4222886005" sldId="269"/>
            <ac:spMk id="2" creationId="{42C2D01C-0330-4EFD-95A4-443E1AE749F7}"/>
          </ac:spMkLst>
        </pc:spChg>
        <pc:spChg chg="mod">
          <ac:chgData name="Juan Protasi" userId="f91f9ad1618e1069" providerId="LiveId" clId="{133D860D-8CD4-4E06-90E0-3BCA7FD3FE81}" dt="2021-07-01T19:14:03.278" v="5404" actId="20577"/>
          <ac:spMkLst>
            <pc:docMk/>
            <pc:sldMk cId="4222886005" sldId="269"/>
            <ac:spMk id="3" creationId="{E712F10C-202D-45B9-8AB8-ED5392762DEC}"/>
          </ac:spMkLst>
        </pc:spChg>
      </pc:sldChg>
      <pc:sldChg chg="modSp mod">
        <pc:chgData name="Juan Protasi" userId="f91f9ad1618e1069" providerId="LiveId" clId="{133D860D-8CD4-4E06-90E0-3BCA7FD3FE81}" dt="2021-07-01T13:58:42.500" v="3269" actId="20577"/>
        <pc:sldMkLst>
          <pc:docMk/>
          <pc:sldMk cId="437370604" sldId="270"/>
        </pc:sldMkLst>
        <pc:spChg chg="mod">
          <ac:chgData name="Juan Protasi" userId="f91f9ad1618e1069" providerId="LiveId" clId="{133D860D-8CD4-4E06-90E0-3BCA7FD3FE81}" dt="2021-07-01T13:58:42.500" v="3269" actId="20577"/>
          <ac:spMkLst>
            <pc:docMk/>
            <pc:sldMk cId="437370604" sldId="270"/>
            <ac:spMk id="17" creationId="{6072297A-A310-41BF-B7B2-CBC65CA3A46E}"/>
          </ac:spMkLst>
        </pc:spChg>
      </pc:sldChg>
      <pc:sldChg chg="modSp mod modAnim">
        <pc:chgData name="Juan Protasi" userId="f91f9ad1618e1069" providerId="LiveId" clId="{133D860D-8CD4-4E06-90E0-3BCA7FD3FE81}" dt="2021-07-01T19:21:02.855" v="5594" actId="14100"/>
        <pc:sldMkLst>
          <pc:docMk/>
          <pc:sldMk cId="2875776605" sldId="271"/>
        </pc:sldMkLst>
        <pc:spChg chg="mod">
          <ac:chgData name="Juan Protasi" userId="f91f9ad1618e1069" providerId="LiveId" clId="{133D860D-8CD4-4E06-90E0-3BCA7FD3FE81}" dt="2021-07-01T19:15:09.033" v="5425" actId="20577"/>
          <ac:spMkLst>
            <pc:docMk/>
            <pc:sldMk cId="2875776605" sldId="271"/>
            <ac:spMk id="2" creationId="{67E6F9C4-910A-4BED-B216-810D4A6D8AD4}"/>
          </ac:spMkLst>
        </pc:spChg>
        <pc:spChg chg="mod">
          <ac:chgData name="Juan Protasi" userId="f91f9ad1618e1069" providerId="LiveId" clId="{133D860D-8CD4-4E06-90E0-3BCA7FD3FE81}" dt="2021-07-01T19:21:02.855" v="5594" actId="14100"/>
          <ac:spMkLst>
            <pc:docMk/>
            <pc:sldMk cId="2875776605" sldId="271"/>
            <ac:spMk id="3" creationId="{6F9DD70A-9394-46BC-95CE-F676853156F0}"/>
          </ac:spMkLst>
        </pc:spChg>
      </pc:sldChg>
      <pc:sldChg chg="modSp mod">
        <pc:chgData name="Juan Protasi" userId="f91f9ad1618e1069" providerId="LiveId" clId="{133D860D-8CD4-4E06-90E0-3BCA7FD3FE81}" dt="2021-07-01T11:32:55.567" v="1859" actId="20577"/>
        <pc:sldMkLst>
          <pc:docMk/>
          <pc:sldMk cId="4061898120" sldId="272"/>
        </pc:sldMkLst>
        <pc:spChg chg="mod">
          <ac:chgData name="Juan Protasi" userId="f91f9ad1618e1069" providerId="LiveId" clId="{133D860D-8CD4-4E06-90E0-3BCA7FD3FE81}" dt="2021-07-01T11:32:55.567" v="1859" actId="20577"/>
          <ac:spMkLst>
            <pc:docMk/>
            <pc:sldMk cId="4061898120" sldId="272"/>
            <ac:spMk id="2" creationId="{CB51A4CA-15C7-4AF5-BFA7-3EFBF4A09827}"/>
          </ac:spMkLst>
        </pc:spChg>
      </pc:sldChg>
      <pc:sldChg chg="addSp delSp modSp mod">
        <pc:chgData name="Juan Protasi" userId="f91f9ad1618e1069" providerId="LiveId" clId="{133D860D-8CD4-4E06-90E0-3BCA7FD3FE81}" dt="2021-07-01T11:28:13.663" v="1851" actId="1038"/>
        <pc:sldMkLst>
          <pc:docMk/>
          <pc:sldMk cId="3946309854" sldId="274"/>
        </pc:sldMkLst>
        <pc:picChg chg="del">
          <ac:chgData name="Juan Protasi" userId="f91f9ad1618e1069" providerId="LiveId" clId="{133D860D-8CD4-4E06-90E0-3BCA7FD3FE81}" dt="2021-07-01T11:27:58.588" v="1808" actId="478"/>
          <ac:picMkLst>
            <pc:docMk/>
            <pc:sldMk cId="3946309854" sldId="274"/>
            <ac:picMk id="3" creationId="{9DEF7A24-7CD5-4198-9163-69F9EBB4E9F9}"/>
          </ac:picMkLst>
        </pc:picChg>
        <pc:picChg chg="add mod">
          <ac:chgData name="Juan Protasi" userId="f91f9ad1618e1069" providerId="LiveId" clId="{133D860D-8CD4-4E06-90E0-3BCA7FD3FE81}" dt="2021-07-01T11:28:13.663" v="1851" actId="1038"/>
          <ac:picMkLst>
            <pc:docMk/>
            <pc:sldMk cId="3946309854" sldId="274"/>
            <ac:picMk id="4" creationId="{537E3B6E-F1DC-450E-9F70-2DC01BE830D7}"/>
          </ac:picMkLst>
        </pc:picChg>
      </pc:sldChg>
      <pc:sldChg chg="modSp modAnim">
        <pc:chgData name="Juan Protasi" userId="f91f9ad1618e1069" providerId="LiveId" clId="{133D860D-8CD4-4E06-90E0-3BCA7FD3FE81}" dt="2021-07-01T14:12:29.326" v="3904" actId="20577"/>
        <pc:sldMkLst>
          <pc:docMk/>
          <pc:sldMk cId="419141493" sldId="275"/>
        </pc:sldMkLst>
        <pc:spChg chg="mod">
          <ac:chgData name="Juan Protasi" userId="f91f9ad1618e1069" providerId="LiveId" clId="{133D860D-8CD4-4E06-90E0-3BCA7FD3FE81}" dt="2021-07-01T14:12:29.326" v="3904" actId="20577"/>
          <ac:spMkLst>
            <pc:docMk/>
            <pc:sldMk cId="419141493" sldId="275"/>
            <ac:spMk id="3" creationId="{77C8EA40-5BA5-4AE3-9362-8BD12270E9FD}"/>
          </ac:spMkLst>
        </pc:spChg>
      </pc:sldChg>
      <pc:sldChg chg="modSp mod">
        <pc:chgData name="Juan Protasi" userId="f91f9ad1618e1069" providerId="LiveId" clId="{133D860D-8CD4-4E06-90E0-3BCA7FD3FE81}" dt="2021-07-01T10:28:28.621" v="1117" actId="20577"/>
        <pc:sldMkLst>
          <pc:docMk/>
          <pc:sldMk cId="1803379537" sldId="276"/>
        </pc:sldMkLst>
        <pc:spChg chg="mod">
          <ac:chgData name="Juan Protasi" userId="f91f9ad1618e1069" providerId="LiveId" clId="{133D860D-8CD4-4E06-90E0-3BCA7FD3FE81}" dt="2021-07-01T10:28:28.621" v="1117" actId="20577"/>
          <ac:spMkLst>
            <pc:docMk/>
            <pc:sldMk cId="1803379537" sldId="276"/>
            <ac:spMk id="2" creationId="{458E8201-FA8E-474A-B23C-0B24D9ECC93A}"/>
          </ac:spMkLst>
        </pc:spChg>
      </pc:sldChg>
      <pc:sldChg chg="modSp modAnim">
        <pc:chgData name="Juan Protasi" userId="f91f9ad1618e1069" providerId="LiveId" clId="{133D860D-8CD4-4E06-90E0-3BCA7FD3FE81}" dt="2021-07-01T19:27:15.716" v="5763" actId="20577"/>
        <pc:sldMkLst>
          <pc:docMk/>
          <pc:sldMk cId="3925651486" sldId="277"/>
        </pc:sldMkLst>
        <pc:graphicFrameChg chg="mod">
          <ac:chgData name="Juan Protasi" userId="f91f9ad1618e1069" providerId="LiveId" clId="{133D860D-8CD4-4E06-90E0-3BCA7FD3FE81}" dt="2021-07-01T19:27:15.716" v="5763" actId="20577"/>
          <ac:graphicFrameMkLst>
            <pc:docMk/>
            <pc:sldMk cId="3925651486" sldId="277"/>
            <ac:graphicFrameMk id="5" creationId="{D951E61E-4667-4C30-873F-75CC003C9007}"/>
          </ac:graphicFrameMkLst>
        </pc:graphicFrameChg>
      </pc:sldChg>
      <pc:sldChg chg="modSp mod">
        <pc:chgData name="Juan Protasi" userId="f91f9ad1618e1069" providerId="LiveId" clId="{133D860D-8CD4-4E06-90E0-3BCA7FD3FE81}" dt="2021-07-01T19:27:56.924" v="5775" actId="20577"/>
        <pc:sldMkLst>
          <pc:docMk/>
          <pc:sldMk cId="1429331321" sldId="278"/>
        </pc:sldMkLst>
        <pc:spChg chg="mod">
          <ac:chgData name="Juan Protasi" userId="f91f9ad1618e1069" providerId="LiveId" clId="{133D860D-8CD4-4E06-90E0-3BCA7FD3FE81}" dt="2021-07-01T19:27:56.924" v="5775" actId="20577"/>
          <ac:spMkLst>
            <pc:docMk/>
            <pc:sldMk cId="1429331321" sldId="278"/>
            <ac:spMk id="3" creationId="{B60D9FFC-61D4-4AC7-A981-D8B677F447C0}"/>
          </ac:spMkLst>
        </pc:spChg>
      </pc:sldChg>
      <pc:sldChg chg="modSp mod">
        <pc:chgData name="Juan Protasi" userId="f91f9ad1618e1069" providerId="LiveId" clId="{133D860D-8CD4-4E06-90E0-3BCA7FD3FE81}" dt="2021-07-01T13:57:49.980" v="3179" actId="20577"/>
        <pc:sldMkLst>
          <pc:docMk/>
          <pc:sldMk cId="1434183793" sldId="280"/>
        </pc:sldMkLst>
        <pc:spChg chg="mod">
          <ac:chgData name="Juan Protasi" userId="f91f9ad1618e1069" providerId="LiveId" clId="{133D860D-8CD4-4E06-90E0-3BCA7FD3FE81}" dt="2021-07-01T13:57:49.980" v="3179" actId="20577"/>
          <ac:spMkLst>
            <pc:docMk/>
            <pc:sldMk cId="1434183793" sldId="280"/>
            <ac:spMk id="3" creationId="{504FCBDD-D64C-42BF-B705-5C78A7CF28F2}"/>
          </ac:spMkLst>
        </pc:spChg>
      </pc:sldChg>
      <pc:sldChg chg="modSp mod">
        <pc:chgData name="Juan Protasi" userId="f91f9ad1618e1069" providerId="LiveId" clId="{133D860D-8CD4-4E06-90E0-3BCA7FD3FE81}" dt="2021-07-01T19:31:23.035" v="5940" actId="20577"/>
        <pc:sldMkLst>
          <pc:docMk/>
          <pc:sldMk cId="1296697370" sldId="282"/>
        </pc:sldMkLst>
        <pc:spChg chg="mod">
          <ac:chgData name="Juan Protasi" userId="f91f9ad1618e1069" providerId="LiveId" clId="{133D860D-8CD4-4E06-90E0-3BCA7FD3FE81}" dt="2021-07-01T19:31:23.035" v="5940" actId="20577"/>
          <ac:spMkLst>
            <pc:docMk/>
            <pc:sldMk cId="1296697370" sldId="282"/>
            <ac:spMk id="3" creationId="{3890A378-CD59-41AA-9E60-5FD05FB005A3}"/>
          </ac:spMkLst>
        </pc:spChg>
      </pc:sldChg>
      <pc:sldChg chg="addSp modSp add mod setBg">
        <pc:chgData name="Juan Protasi" userId="f91f9ad1618e1069" providerId="LiveId" clId="{133D860D-8CD4-4E06-90E0-3BCA7FD3FE81}" dt="2021-07-01T14:15:23.513" v="4006" actId="20577"/>
        <pc:sldMkLst>
          <pc:docMk/>
          <pc:sldMk cId="32626609" sldId="284"/>
        </pc:sldMkLst>
        <pc:spChg chg="mod">
          <ac:chgData name="Juan Protasi" userId="f91f9ad1618e1069" providerId="LiveId" clId="{133D860D-8CD4-4E06-90E0-3BCA7FD3FE81}" dt="2021-07-01T10:34:12.816" v="1123" actId="26606"/>
          <ac:spMkLst>
            <pc:docMk/>
            <pc:sldMk cId="32626609" sldId="284"/>
            <ac:spMk id="2" creationId="{900A9911-ED5B-426E-8EA9-8E2D1FBDB179}"/>
          </ac:spMkLst>
        </pc:spChg>
        <pc:spChg chg="mod">
          <ac:chgData name="Juan Protasi" userId="f91f9ad1618e1069" providerId="LiveId" clId="{133D860D-8CD4-4E06-90E0-3BCA7FD3FE81}" dt="2021-07-01T14:15:23.513" v="4006" actId="20577"/>
          <ac:spMkLst>
            <pc:docMk/>
            <pc:sldMk cId="32626609" sldId="284"/>
            <ac:spMk id="3" creationId="{2BDC7A48-C8AF-4206-9DBF-BEC8C604A461}"/>
          </ac:spMkLst>
        </pc:spChg>
        <pc:spChg chg="add">
          <ac:chgData name="Juan Protasi" userId="f91f9ad1618e1069" providerId="LiveId" clId="{133D860D-8CD4-4E06-90E0-3BCA7FD3FE81}" dt="2021-07-01T10:34:12.816" v="1123" actId="26606"/>
          <ac:spMkLst>
            <pc:docMk/>
            <pc:sldMk cId="32626609" sldId="284"/>
            <ac:spMk id="8" creationId="{18873D23-2DCF-4B31-A009-95721C06E8E1}"/>
          </ac:spMkLst>
        </pc:spChg>
        <pc:spChg chg="add">
          <ac:chgData name="Juan Protasi" userId="f91f9ad1618e1069" providerId="LiveId" clId="{133D860D-8CD4-4E06-90E0-3BCA7FD3FE81}" dt="2021-07-01T10:34:12.816" v="1123" actId="26606"/>
          <ac:spMkLst>
            <pc:docMk/>
            <pc:sldMk cId="32626609" sldId="284"/>
            <ac:spMk id="10" creationId="{C13EF075-D4EF-4929-ADBC-91B27DA19955}"/>
          </ac:spMkLst>
        </pc:spChg>
        <pc:grpChg chg="add">
          <ac:chgData name="Juan Protasi" userId="f91f9ad1618e1069" providerId="LiveId" clId="{133D860D-8CD4-4E06-90E0-3BCA7FD3FE81}" dt="2021-07-01T10:34:12.816" v="1123" actId="26606"/>
          <ac:grpSpMkLst>
            <pc:docMk/>
            <pc:sldMk cId="32626609" sldId="284"/>
            <ac:grpSpMk id="12" creationId="{DAA26DFA-AAB2-4973-9C17-16D587C7B198}"/>
          </ac:grpSpMkLst>
        </pc:grpChg>
      </pc:sldChg>
      <pc:sldChg chg="modSp mod">
        <pc:chgData name="Juan Protasi" userId="f91f9ad1618e1069" providerId="LiveId" clId="{133D860D-8CD4-4E06-90E0-3BCA7FD3FE81}" dt="2021-07-01T19:32:12.149" v="5952" actId="20577"/>
        <pc:sldMkLst>
          <pc:docMk/>
          <pc:sldMk cId="1230071897" sldId="285"/>
        </pc:sldMkLst>
        <pc:spChg chg="mod">
          <ac:chgData name="Juan Protasi" userId="f91f9ad1618e1069" providerId="LiveId" clId="{133D860D-8CD4-4E06-90E0-3BCA7FD3FE81}" dt="2021-07-01T19:32:12.149" v="5952" actId="20577"/>
          <ac:spMkLst>
            <pc:docMk/>
            <pc:sldMk cId="1230071897" sldId="285"/>
            <ac:spMk id="3" creationId="{C07A2D46-1290-43F6-8683-EA7F8D88F4ED}"/>
          </ac:spMkLst>
        </pc:spChg>
      </pc:sldChg>
      <pc:sldChg chg="modSp modAnim">
        <pc:chgData name="Juan Protasi" userId="f91f9ad1618e1069" providerId="LiveId" clId="{133D860D-8CD4-4E06-90E0-3BCA7FD3FE81}" dt="2021-07-01T14:14:16.340" v="3971" actId="20577"/>
        <pc:sldMkLst>
          <pc:docMk/>
          <pc:sldMk cId="2104574013" sldId="287"/>
        </pc:sldMkLst>
        <pc:spChg chg="mod">
          <ac:chgData name="Juan Protasi" userId="f91f9ad1618e1069" providerId="LiveId" clId="{133D860D-8CD4-4E06-90E0-3BCA7FD3FE81}" dt="2021-07-01T14:14:16.340" v="3971" actId="20577"/>
          <ac:spMkLst>
            <pc:docMk/>
            <pc:sldMk cId="2104574013" sldId="287"/>
            <ac:spMk id="2" creationId="{651DC9F1-1641-451C-B3EF-F698FD303324}"/>
          </ac:spMkLst>
        </pc:spChg>
      </pc:sldChg>
      <pc:sldChg chg="modSp mod">
        <pc:chgData name="Juan Protasi" userId="f91f9ad1618e1069" providerId="LiveId" clId="{133D860D-8CD4-4E06-90E0-3BCA7FD3FE81}" dt="2021-07-01T14:17:48.394" v="4019" actId="20577"/>
        <pc:sldMkLst>
          <pc:docMk/>
          <pc:sldMk cId="4072203370" sldId="289"/>
        </pc:sldMkLst>
        <pc:spChg chg="mod">
          <ac:chgData name="Juan Protasi" userId="f91f9ad1618e1069" providerId="LiveId" clId="{133D860D-8CD4-4E06-90E0-3BCA7FD3FE81}" dt="2021-07-01T14:17:48.394" v="4019" actId="20577"/>
          <ac:spMkLst>
            <pc:docMk/>
            <pc:sldMk cId="4072203370" sldId="289"/>
            <ac:spMk id="3" creationId="{BBB6ED22-17C4-4A20-ADB5-975D976202EC}"/>
          </ac:spMkLst>
        </pc:spChg>
      </pc:sldChg>
      <pc:sldChg chg="addSp modSp new mod setBg">
        <pc:chgData name="Juan Protasi" userId="f91f9ad1618e1069" providerId="LiveId" clId="{133D860D-8CD4-4E06-90E0-3BCA7FD3FE81}" dt="2021-07-01T12:26:21.060" v="2933" actId="27636"/>
        <pc:sldMkLst>
          <pc:docMk/>
          <pc:sldMk cId="3236900663" sldId="290"/>
        </pc:sldMkLst>
        <pc:spChg chg="mod">
          <ac:chgData name="Juan Protasi" userId="f91f9ad1618e1069" providerId="LiveId" clId="{133D860D-8CD4-4E06-90E0-3BCA7FD3FE81}" dt="2021-07-01T10:19:39.482" v="796" actId="26606"/>
          <ac:spMkLst>
            <pc:docMk/>
            <pc:sldMk cId="3236900663" sldId="290"/>
            <ac:spMk id="2" creationId="{917A07E2-E7FD-421E-A84D-B451D4BC6C5E}"/>
          </ac:spMkLst>
        </pc:spChg>
        <pc:spChg chg="mod">
          <ac:chgData name="Juan Protasi" userId="f91f9ad1618e1069" providerId="LiveId" clId="{133D860D-8CD4-4E06-90E0-3BCA7FD3FE81}" dt="2021-07-01T12:26:21.060" v="2933" actId="27636"/>
          <ac:spMkLst>
            <pc:docMk/>
            <pc:sldMk cId="3236900663" sldId="290"/>
            <ac:spMk id="3" creationId="{42D112CF-02E1-42CD-9537-8344DC2275BF}"/>
          </ac:spMkLst>
        </pc:spChg>
        <pc:spChg chg="add">
          <ac:chgData name="Juan Protasi" userId="f91f9ad1618e1069" providerId="LiveId" clId="{133D860D-8CD4-4E06-90E0-3BCA7FD3FE81}" dt="2021-07-01T10:19:39.482" v="796" actId="26606"/>
          <ac:spMkLst>
            <pc:docMk/>
            <pc:sldMk cId="3236900663" sldId="290"/>
            <ac:spMk id="8" creationId="{76EFD3D9-44F0-4267-BCC1-1613E79D8274}"/>
          </ac:spMkLst>
        </pc:spChg>
        <pc:spChg chg="add">
          <ac:chgData name="Juan Protasi" userId="f91f9ad1618e1069" providerId="LiveId" clId="{133D860D-8CD4-4E06-90E0-3BCA7FD3FE81}" dt="2021-07-01T10:19:39.482" v="796" actId="26606"/>
          <ac:spMkLst>
            <pc:docMk/>
            <pc:sldMk cId="3236900663" sldId="290"/>
            <ac:spMk id="10" creationId="{A779A851-95D6-41AF-937A-B0E4B7F6FA8D}"/>
          </ac:spMkLst>
        </pc:spChg>
        <pc:spChg chg="add">
          <ac:chgData name="Juan Protasi" userId="f91f9ad1618e1069" providerId="LiveId" clId="{133D860D-8CD4-4E06-90E0-3BCA7FD3FE81}" dt="2021-07-01T10:19:39.482" v="796" actId="26606"/>
          <ac:spMkLst>
            <pc:docMk/>
            <pc:sldMk cId="3236900663" sldId="290"/>
            <ac:spMk id="12" creationId="{953FB2E7-B6CB-429C-81EB-D9516D6D5C8D}"/>
          </ac:spMkLst>
        </pc:spChg>
        <pc:spChg chg="add">
          <ac:chgData name="Juan Protasi" userId="f91f9ad1618e1069" providerId="LiveId" clId="{133D860D-8CD4-4E06-90E0-3BCA7FD3FE81}" dt="2021-07-01T10:19:39.482" v="796" actId="26606"/>
          <ac:spMkLst>
            <pc:docMk/>
            <pc:sldMk cId="3236900663" sldId="290"/>
            <ac:spMk id="14" creationId="{2EC40DB1-B719-4A13-9A4D-0966B4B27866}"/>
          </ac:spMkLst>
        </pc:spChg>
        <pc:spChg chg="add">
          <ac:chgData name="Juan Protasi" userId="f91f9ad1618e1069" providerId="LiveId" clId="{133D860D-8CD4-4E06-90E0-3BCA7FD3FE81}" dt="2021-07-01T10:19:39.482" v="796" actId="26606"/>
          <ac:spMkLst>
            <pc:docMk/>
            <pc:sldMk cId="3236900663" sldId="290"/>
            <ac:spMk id="16" creationId="{82211336-CFF3-412D-868A-6679C1004C45}"/>
          </ac:spMkLst>
        </pc:spChg>
      </pc:sldChg>
      <pc:sldChg chg="addSp delSp modSp new mod setBg">
        <pc:chgData name="Juan Protasi" userId="f91f9ad1618e1069" providerId="LiveId" clId="{133D860D-8CD4-4E06-90E0-3BCA7FD3FE81}" dt="2021-07-01T19:10:53.277" v="5259" actId="20577"/>
        <pc:sldMkLst>
          <pc:docMk/>
          <pc:sldMk cId="823869808" sldId="291"/>
        </pc:sldMkLst>
        <pc:spChg chg="mod">
          <ac:chgData name="Juan Protasi" userId="f91f9ad1618e1069" providerId="LiveId" clId="{133D860D-8CD4-4E06-90E0-3BCA7FD3FE81}" dt="2021-07-01T19:10:53.277" v="5259" actId="20577"/>
          <ac:spMkLst>
            <pc:docMk/>
            <pc:sldMk cId="823869808" sldId="291"/>
            <ac:spMk id="2" creationId="{664ABD21-FD7F-4199-938F-0430C52D5747}"/>
          </ac:spMkLst>
        </pc:spChg>
        <pc:spChg chg="del mod">
          <ac:chgData name="Juan Protasi" userId="f91f9ad1618e1069" providerId="LiveId" clId="{133D860D-8CD4-4E06-90E0-3BCA7FD3FE81}" dt="2021-07-01T09:57:23.011" v="497" actId="478"/>
          <ac:spMkLst>
            <pc:docMk/>
            <pc:sldMk cId="823869808" sldId="291"/>
            <ac:spMk id="3" creationId="{3B45C21D-F4EA-4B6C-B935-48BA05EA7462}"/>
          </ac:spMkLst>
        </pc:spChg>
        <pc:spChg chg="add">
          <ac:chgData name="Juan Protasi" userId="f91f9ad1618e1069" providerId="LiveId" clId="{133D860D-8CD4-4E06-90E0-3BCA7FD3FE81}" dt="2021-07-01T09:57:27.065" v="498" actId="26606"/>
          <ac:spMkLst>
            <pc:docMk/>
            <pc:sldMk cId="823869808" sldId="291"/>
            <ac:spMk id="9" creationId="{47942995-B07F-4636-9A06-C6A104B260A8}"/>
          </ac:spMkLst>
        </pc:spChg>
        <pc:spChg chg="add">
          <ac:chgData name="Juan Protasi" userId="f91f9ad1618e1069" providerId="LiveId" clId="{133D860D-8CD4-4E06-90E0-3BCA7FD3FE81}" dt="2021-07-01T09:57:27.065" v="498" actId="26606"/>
          <ac:spMkLst>
            <pc:docMk/>
            <pc:sldMk cId="823869808" sldId="291"/>
            <ac:spMk id="16" creationId="{B81933D1-5615-42C7-9C0B-4EB7105CCE2D}"/>
          </ac:spMkLst>
        </pc:spChg>
        <pc:spChg chg="add">
          <ac:chgData name="Juan Protasi" userId="f91f9ad1618e1069" providerId="LiveId" clId="{133D860D-8CD4-4E06-90E0-3BCA7FD3FE81}" dt="2021-07-01T09:57:27.065" v="498" actId="26606"/>
          <ac:spMkLst>
            <pc:docMk/>
            <pc:sldMk cId="823869808" sldId="291"/>
            <ac:spMk id="18" creationId="{19C9EAEA-39D0-4B0E-A0EB-51E7B26740B1}"/>
          </ac:spMkLst>
        </pc:spChg>
        <pc:grpChg chg="add">
          <ac:chgData name="Juan Protasi" userId="f91f9ad1618e1069" providerId="LiveId" clId="{133D860D-8CD4-4E06-90E0-3BCA7FD3FE81}" dt="2021-07-01T09:57:27.065" v="498" actId="26606"/>
          <ac:grpSpMkLst>
            <pc:docMk/>
            <pc:sldMk cId="823869808" sldId="291"/>
            <ac:grpSpMk id="11" creationId="{032D8612-31EB-44CF-A1D0-14FD4C705424}"/>
          </ac:grpSpMkLst>
        </pc:grpChg>
        <pc:picChg chg="add mod">
          <ac:chgData name="Juan Protasi" userId="f91f9ad1618e1069" providerId="LiveId" clId="{133D860D-8CD4-4E06-90E0-3BCA7FD3FE81}" dt="2021-07-01T09:57:27.065" v="498" actId="26606"/>
          <ac:picMkLst>
            <pc:docMk/>
            <pc:sldMk cId="823869808" sldId="291"/>
            <ac:picMk id="4" creationId="{F4D71123-4703-4D2D-B130-D76AFEE2E776}"/>
          </ac:picMkLst>
        </pc:picChg>
      </pc:sldChg>
      <pc:sldChg chg="addSp modSp new mod ord setBg">
        <pc:chgData name="Juan Protasi" userId="f91f9ad1618e1069" providerId="LiveId" clId="{133D860D-8CD4-4E06-90E0-3BCA7FD3FE81}" dt="2021-07-01T10:27:42.158" v="1109" actId="20577"/>
        <pc:sldMkLst>
          <pc:docMk/>
          <pc:sldMk cId="3969292619" sldId="292"/>
        </pc:sldMkLst>
        <pc:spChg chg="mod">
          <ac:chgData name="Juan Protasi" userId="f91f9ad1618e1069" providerId="LiveId" clId="{133D860D-8CD4-4E06-90E0-3BCA7FD3FE81}" dt="2021-07-01T10:27:03.093" v="1079" actId="26606"/>
          <ac:spMkLst>
            <pc:docMk/>
            <pc:sldMk cId="3969292619" sldId="292"/>
            <ac:spMk id="2" creationId="{8A0CF51F-F892-4C26-9553-867597B7B4E3}"/>
          </ac:spMkLst>
        </pc:spChg>
        <pc:spChg chg="mod">
          <ac:chgData name="Juan Protasi" userId="f91f9ad1618e1069" providerId="LiveId" clId="{133D860D-8CD4-4E06-90E0-3BCA7FD3FE81}" dt="2021-07-01T10:27:42.158" v="1109" actId="20577"/>
          <ac:spMkLst>
            <pc:docMk/>
            <pc:sldMk cId="3969292619" sldId="292"/>
            <ac:spMk id="3" creationId="{82D83715-F479-440B-ACEC-C151D6ECE51A}"/>
          </ac:spMkLst>
        </pc:spChg>
        <pc:spChg chg="add">
          <ac:chgData name="Juan Protasi" userId="f91f9ad1618e1069" providerId="LiveId" clId="{133D860D-8CD4-4E06-90E0-3BCA7FD3FE81}" dt="2021-07-01T10:27:03.093" v="1079" actId="26606"/>
          <ac:spMkLst>
            <pc:docMk/>
            <pc:sldMk cId="3969292619" sldId="292"/>
            <ac:spMk id="8" creationId="{9B6CD22E-2269-419F-9E81-016EA035D4C1}"/>
          </ac:spMkLst>
        </pc:spChg>
        <pc:spChg chg="add">
          <ac:chgData name="Juan Protasi" userId="f91f9ad1618e1069" providerId="LiveId" clId="{133D860D-8CD4-4E06-90E0-3BCA7FD3FE81}" dt="2021-07-01T10:27:03.093" v="1079" actId="26606"/>
          <ac:spMkLst>
            <pc:docMk/>
            <pc:sldMk cId="3969292619" sldId="292"/>
            <ac:spMk id="10" creationId="{AA607D34-E2A9-4595-9DB2-5472E077CA49}"/>
          </ac:spMkLst>
        </pc:spChg>
        <pc:spChg chg="add">
          <ac:chgData name="Juan Protasi" userId="f91f9ad1618e1069" providerId="LiveId" clId="{133D860D-8CD4-4E06-90E0-3BCA7FD3FE81}" dt="2021-07-01T10:27:03.093" v="1079" actId="26606"/>
          <ac:spMkLst>
            <pc:docMk/>
            <pc:sldMk cId="3969292619" sldId="292"/>
            <ac:spMk id="12" creationId="{63DAB858-5A0C-4AFF-AAC6-705EDF8DB733}"/>
          </ac:spMkLst>
        </pc:spChg>
        <pc:spChg chg="add">
          <ac:chgData name="Juan Protasi" userId="f91f9ad1618e1069" providerId="LiveId" clId="{133D860D-8CD4-4E06-90E0-3BCA7FD3FE81}" dt="2021-07-01T10:27:03.093" v="1079" actId="26606"/>
          <ac:spMkLst>
            <pc:docMk/>
            <pc:sldMk cId="3969292619" sldId="292"/>
            <ac:spMk id="14" creationId="{8FFD9892-EDE5-4886-A313-66099DA8C8F1}"/>
          </ac:spMkLst>
        </pc:spChg>
      </pc:sldChg>
      <pc:sldChg chg="addSp modSp add mod setBg">
        <pc:chgData name="Juan Protasi" userId="f91f9ad1618e1069" providerId="LiveId" clId="{133D860D-8CD4-4E06-90E0-3BCA7FD3FE81}" dt="2021-07-01T14:19:36.420" v="4033" actId="403"/>
        <pc:sldMkLst>
          <pc:docMk/>
          <pc:sldMk cId="4190034656" sldId="293"/>
        </pc:sldMkLst>
        <pc:spChg chg="mod">
          <ac:chgData name="Juan Protasi" userId="f91f9ad1618e1069" providerId="LiveId" clId="{133D860D-8CD4-4E06-90E0-3BCA7FD3FE81}" dt="2021-07-01T14:19:13.310" v="4029" actId="404"/>
          <ac:spMkLst>
            <pc:docMk/>
            <pc:sldMk cId="4190034656" sldId="293"/>
            <ac:spMk id="2" creationId="{96901451-C627-4382-BC8D-3CC4F179F9F7}"/>
          </ac:spMkLst>
        </pc:spChg>
        <pc:spChg chg="mod">
          <ac:chgData name="Juan Protasi" userId="f91f9ad1618e1069" providerId="LiveId" clId="{133D860D-8CD4-4E06-90E0-3BCA7FD3FE81}" dt="2021-07-01T14:19:36.420" v="4033" actId="403"/>
          <ac:spMkLst>
            <pc:docMk/>
            <pc:sldMk cId="4190034656" sldId="293"/>
            <ac:spMk id="3" creationId="{66B6D25E-E66A-4F21-84F7-9B9E1DF15D1D}"/>
          </ac:spMkLst>
        </pc:spChg>
        <pc:spChg chg="add">
          <ac:chgData name="Juan Protasi" userId="f91f9ad1618e1069" providerId="LiveId" clId="{133D860D-8CD4-4E06-90E0-3BCA7FD3FE81}" dt="2021-07-01T10:31:37.328" v="1119" actId="26606"/>
          <ac:spMkLst>
            <pc:docMk/>
            <pc:sldMk cId="4190034656" sldId="293"/>
            <ac:spMk id="8" creationId="{889C5E17-24D0-4696-A3C5-A2261FB455FA}"/>
          </ac:spMkLst>
        </pc:spChg>
        <pc:spChg chg="add">
          <ac:chgData name="Juan Protasi" userId="f91f9ad1618e1069" providerId="LiveId" clId="{133D860D-8CD4-4E06-90E0-3BCA7FD3FE81}" dt="2021-07-01T10:31:37.328" v="1119" actId="26606"/>
          <ac:spMkLst>
            <pc:docMk/>
            <pc:sldMk cId="4190034656" sldId="293"/>
            <ac:spMk id="10" creationId="{6929B58F-2358-44CC-ACE5-EF1BD3C6C824}"/>
          </ac:spMkLst>
        </pc:spChg>
        <pc:grpChg chg="add">
          <ac:chgData name="Juan Protasi" userId="f91f9ad1618e1069" providerId="LiveId" clId="{133D860D-8CD4-4E06-90E0-3BCA7FD3FE81}" dt="2021-07-01T10:31:37.328" v="1119" actId="26606"/>
          <ac:grpSpMkLst>
            <pc:docMk/>
            <pc:sldMk cId="4190034656" sldId="293"/>
            <ac:grpSpMk id="12" creationId="{09DA5303-A1AF-4830-806C-51FCD96188B7}"/>
          </ac:grpSpMkLst>
        </pc:grpChg>
      </pc:sldChg>
      <pc:sldChg chg="addSp modSp new mod setBg">
        <pc:chgData name="Juan Protasi" userId="f91f9ad1618e1069" providerId="LiveId" clId="{133D860D-8CD4-4E06-90E0-3BCA7FD3FE81}" dt="2021-07-01T12:44:55.215" v="3118" actId="20577"/>
        <pc:sldMkLst>
          <pc:docMk/>
          <pc:sldMk cId="2444347200" sldId="294"/>
        </pc:sldMkLst>
        <pc:spChg chg="mod">
          <ac:chgData name="Juan Protasi" userId="f91f9ad1618e1069" providerId="LiveId" clId="{133D860D-8CD4-4E06-90E0-3BCA7FD3FE81}" dt="2021-07-01T12:44:55.215" v="3118" actId="20577"/>
          <ac:spMkLst>
            <pc:docMk/>
            <pc:sldMk cId="2444347200" sldId="294"/>
            <ac:spMk id="2" creationId="{2AC26B35-849A-488D-87AC-6F01090398AA}"/>
          </ac:spMkLst>
        </pc:spChg>
        <pc:spChg chg="mod">
          <ac:chgData name="Juan Protasi" userId="f91f9ad1618e1069" providerId="LiveId" clId="{133D860D-8CD4-4E06-90E0-3BCA7FD3FE81}" dt="2021-07-01T12:10:36.064" v="2755" actId="26606"/>
          <ac:spMkLst>
            <pc:docMk/>
            <pc:sldMk cId="2444347200" sldId="294"/>
            <ac:spMk id="3" creationId="{9514DC35-1EB4-4C27-A5D3-7CC84ECA4363}"/>
          </ac:spMkLst>
        </pc:spChg>
        <pc:spChg chg="add">
          <ac:chgData name="Juan Protasi" userId="f91f9ad1618e1069" providerId="LiveId" clId="{133D860D-8CD4-4E06-90E0-3BCA7FD3FE81}" dt="2021-07-01T12:10:36.064" v="2755" actId="26606"/>
          <ac:spMkLst>
            <pc:docMk/>
            <pc:sldMk cId="2444347200" sldId="294"/>
            <ac:spMk id="8" creationId="{777A147A-9ED8-46B4-8660-1B3C2AA880B5}"/>
          </ac:spMkLst>
        </pc:spChg>
        <pc:spChg chg="add">
          <ac:chgData name="Juan Protasi" userId="f91f9ad1618e1069" providerId="LiveId" clId="{133D860D-8CD4-4E06-90E0-3BCA7FD3FE81}" dt="2021-07-01T12:10:36.064" v="2755" actId="26606"/>
          <ac:spMkLst>
            <pc:docMk/>
            <pc:sldMk cId="2444347200" sldId="294"/>
            <ac:spMk id="10" creationId="{5D6C15A0-C087-4593-8414-2B4EC1CDC3DE}"/>
          </ac:spMkLst>
        </pc:spChg>
      </pc:sldChg>
      <pc:sldChg chg="addSp modSp add mod ord setBg">
        <pc:chgData name="Juan Protasi" userId="f91f9ad1618e1069" providerId="LiveId" clId="{133D860D-8CD4-4E06-90E0-3BCA7FD3FE81}" dt="2021-07-01T19:30:23.221" v="5937" actId="20577"/>
        <pc:sldMkLst>
          <pc:docMk/>
          <pc:sldMk cId="2493252798" sldId="295"/>
        </pc:sldMkLst>
        <pc:spChg chg="mod">
          <ac:chgData name="Juan Protasi" userId="f91f9ad1618e1069" providerId="LiveId" clId="{133D860D-8CD4-4E06-90E0-3BCA7FD3FE81}" dt="2021-07-01T10:42:07.550" v="1439" actId="26606"/>
          <ac:spMkLst>
            <pc:docMk/>
            <pc:sldMk cId="2493252798" sldId="295"/>
            <ac:spMk id="2" creationId="{EF7DBAC0-C516-4521-AD59-83604E695036}"/>
          </ac:spMkLst>
        </pc:spChg>
        <pc:spChg chg="mod">
          <ac:chgData name="Juan Protasi" userId="f91f9ad1618e1069" providerId="LiveId" clId="{133D860D-8CD4-4E06-90E0-3BCA7FD3FE81}" dt="2021-07-01T19:30:23.221" v="5937" actId="20577"/>
          <ac:spMkLst>
            <pc:docMk/>
            <pc:sldMk cId="2493252798" sldId="295"/>
            <ac:spMk id="3" creationId="{F319BAC2-7148-49CC-83EC-EFE9A1B136BB}"/>
          </ac:spMkLst>
        </pc:spChg>
        <pc:spChg chg="add">
          <ac:chgData name="Juan Protasi" userId="f91f9ad1618e1069" providerId="LiveId" clId="{133D860D-8CD4-4E06-90E0-3BCA7FD3FE81}" dt="2021-07-01T10:42:07.550" v="1439" actId="26606"/>
          <ac:spMkLst>
            <pc:docMk/>
            <pc:sldMk cId="2493252798" sldId="295"/>
            <ac:spMk id="8" creationId="{6A1473A6-3F22-483E-8A30-80B9D2B14592}"/>
          </ac:spMkLst>
        </pc:spChg>
        <pc:grpChg chg="add">
          <ac:chgData name="Juan Protasi" userId="f91f9ad1618e1069" providerId="LiveId" clId="{133D860D-8CD4-4E06-90E0-3BCA7FD3FE81}" dt="2021-07-01T10:42:07.550" v="1439" actId="26606"/>
          <ac:grpSpMkLst>
            <pc:docMk/>
            <pc:sldMk cId="2493252798" sldId="295"/>
            <ac:grpSpMk id="10" creationId="{AA1375E3-3E53-4D75-BAB7-E5929BFCB25F}"/>
          </ac:grpSpMkLst>
        </pc:grpChg>
      </pc:sldChg>
      <pc:sldChg chg="addSp delSp modSp new mod setBg">
        <pc:chgData name="Juan Protasi" userId="f91f9ad1618e1069" providerId="LiveId" clId="{133D860D-8CD4-4E06-90E0-3BCA7FD3FE81}" dt="2021-07-01T13:11:00.019" v="3147" actId="113"/>
        <pc:sldMkLst>
          <pc:docMk/>
          <pc:sldMk cId="2142487889" sldId="296"/>
        </pc:sldMkLst>
        <pc:spChg chg="mod">
          <ac:chgData name="Juan Protasi" userId="f91f9ad1618e1069" providerId="LiveId" clId="{133D860D-8CD4-4E06-90E0-3BCA7FD3FE81}" dt="2021-07-01T12:45:05.410" v="3126" actId="20577"/>
          <ac:spMkLst>
            <pc:docMk/>
            <pc:sldMk cId="2142487889" sldId="296"/>
            <ac:spMk id="2" creationId="{F43D565C-0B48-4FE3-A73D-62D8A33FCC10}"/>
          </ac:spMkLst>
        </pc:spChg>
        <pc:spChg chg="mod">
          <ac:chgData name="Juan Protasi" userId="f91f9ad1618e1069" providerId="LiveId" clId="{133D860D-8CD4-4E06-90E0-3BCA7FD3FE81}" dt="2021-07-01T13:11:00.019" v="3147" actId="113"/>
          <ac:spMkLst>
            <pc:docMk/>
            <pc:sldMk cId="2142487889" sldId="296"/>
            <ac:spMk id="3" creationId="{24649C6E-E7B2-4AD7-A0EF-B7EF0C9164E8}"/>
          </ac:spMkLst>
        </pc:spChg>
        <pc:spChg chg="add del">
          <ac:chgData name="Juan Protasi" userId="f91f9ad1618e1069" providerId="LiveId" clId="{133D860D-8CD4-4E06-90E0-3BCA7FD3FE81}" dt="2021-07-01T12:37:37.316" v="3005" actId="26606"/>
          <ac:spMkLst>
            <pc:docMk/>
            <pc:sldMk cId="2142487889" sldId="296"/>
            <ac:spMk id="8" creationId="{100EDD19-6802-4EC3-95CE-CFFAB042CFD6}"/>
          </ac:spMkLst>
        </pc:spChg>
        <pc:spChg chg="add del">
          <ac:chgData name="Juan Protasi" userId="f91f9ad1618e1069" providerId="LiveId" clId="{133D860D-8CD4-4E06-90E0-3BCA7FD3FE81}" dt="2021-07-01T12:37:37.316" v="3005" actId="26606"/>
          <ac:spMkLst>
            <pc:docMk/>
            <pc:sldMk cId="2142487889" sldId="296"/>
            <ac:spMk id="10" creationId="{DB17E863-922E-4C26-BD64-E8FD41D28661}"/>
          </ac:spMkLst>
        </pc:spChg>
        <pc:spChg chg="add">
          <ac:chgData name="Juan Protasi" userId="f91f9ad1618e1069" providerId="LiveId" clId="{133D860D-8CD4-4E06-90E0-3BCA7FD3FE81}" dt="2021-07-01T12:37:37.322" v="3006" actId="26606"/>
          <ac:spMkLst>
            <pc:docMk/>
            <pc:sldMk cId="2142487889" sldId="296"/>
            <ac:spMk id="12" creationId="{777A147A-9ED8-46B4-8660-1B3C2AA880B5}"/>
          </ac:spMkLst>
        </pc:spChg>
        <pc:spChg chg="add">
          <ac:chgData name="Juan Protasi" userId="f91f9ad1618e1069" providerId="LiveId" clId="{133D860D-8CD4-4E06-90E0-3BCA7FD3FE81}" dt="2021-07-01T12:37:37.322" v="3006" actId="26606"/>
          <ac:spMkLst>
            <pc:docMk/>
            <pc:sldMk cId="2142487889" sldId="296"/>
            <ac:spMk id="13" creationId="{5D6C15A0-C087-4593-8414-2B4EC1CDC3DE}"/>
          </ac:spMkLst>
        </pc:spChg>
      </pc:sldChg>
      <pc:sldChg chg="addSp delSp modSp new mod setBg">
        <pc:chgData name="Juan Protasi" userId="f91f9ad1618e1069" providerId="LiveId" clId="{133D860D-8CD4-4E06-90E0-3BCA7FD3FE81}" dt="2021-07-01T19:23:56.568" v="5657" actId="20577"/>
        <pc:sldMkLst>
          <pc:docMk/>
          <pc:sldMk cId="1130632713" sldId="297"/>
        </pc:sldMkLst>
        <pc:spChg chg="del">
          <ac:chgData name="Juan Protasi" userId="f91f9ad1618e1069" providerId="LiveId" clId="{133D860D-8CD4-4E06-90E0-3BCA7FD3FE81}" dt="2021-07-01T19:21:47.818" v="5597" actId="478"/>
          <ac:spMkLst>
            <pc:docMk/>
            <pc:sldMk cId="1130632713" sldId="297"/>
            <ac:spMk id="2" creationId="{29BCC627-E062-47C5-BEB3-E75DB0D00FD9}"/>
          </ac:spMkLst>
        </pc:spChg>
        <pc:spChg chg="mod">
          <ac:chgData name="Juan Protasi" userId="f91f9ad1618e1069" providerId="LiveId" clId="{133D860D-8CD4-4E06-90E0-3BCA7FD3FE81}" dt="2021-07-01T19:23:56.568" v="5657" actId="20577"/>
          <ac:spMkLst>
            <pc:docMk/>
            <pc:sldMk cId="1130632713" sldId="297"/>
            <ac:spMk id="3" creationId="{25D5A032-08DE-4DA5-9D1E-2E6B665AAA42}"/>
          </ac:spMkLst>
        </pc:spChg>
        <pc:spChg chg="add">
          <ac:chgData name="Juan Protasi" userId="f91f9ad1618e1069" providerId="LiveId" clId="{133D860D-8CD4-4E06-90E0-3BCA7FD3FE81}" dt="2021-07-01T19:21:57.088" v="5598" actId="26606"/>
          <ac:spMkLst>
            <pc:docMk/>
            <pc:sldMk cId="1130632713" sldId="297"/>
            <ac:spMk id="8" creationId="{17718681-A12E-49D6-9925-DD7C68176D61}"/>
          </ac:spMkLst>
        </pc:spChg>
        <pc:spChg chg="add">
          <ac:chgData name="Juan Protasi" userId="f91f9ad1618e1069" providerId="LiveId" clId="{133D860D-8CD4-4E06-90E0-3BCA7FD3FE81}" dt="2021-07-01T19:21:57.088" v="5598" actId="26606"/>
          <ac:spMkLst>
            <pc:docMk/>
            <pc:sldMk cId="1130632713" sldId="297"/>
            <ac:spMk id="10" creationId="{FBD77573-9EF2-4C35-8285-A1CF6FBB0EA5}"/>
          </ac:spMkLst>
        </pc:spChg>
      </pc:sldChg>
      <pc:sldChg chg="addSp delSp modSp new del mod">
        <pc:chgData name="Juan Protasi" userId="f91f9ad1618e1069" providerId="LiveId" clId="{133D860D-8CD4-4E06-90E0-3BCA7FD3FE81}" dt="2021-07-01T14:16:58.153" v="4008" actId="2696"/>
        <pc:sldMkLst>
          <pc:docMk/>
          <pc:sldMk cId="3819226185" sldId="297"/>
        </pc:sldMkLst>
        <pc:spChg chg="del">
          <ac:chgData name="Juan Protasi" userId="f91f9ad1618e1069" providerId="LiveId" clId="{133D860D-8CD4-4E06-90E0-3BCA7FD3FE81}" dt="2021-07-01T13:15:10.756" v="3149"/>
          <ac:spMkLst>
            <pc:docMk/>
            <pc:sldMk cId="3819226185" sldId="297"/>
            <ac:spMk id="3" creationId="{00CF57B8-DA52-4A22-94C6-BF18CCD0D185}"/>
          </ac:spMkLst>
        </pc:spChg>
        <pc:spChg chg="add del mod">
          <ac:chgData name="Juan Protasi" userId="f91f9ad1618e1069" providerId="LiveId" clId="{133D860D-8CD4-4E06-90E0-3BCA7FD3FE81}" dt="2021-07-01T14:16:25.200" v="4007" actId="478"/>
          <ac:spMkLst>
            <pc:docMk/>
            <pc:sldMk cId="3819226185" sldId="297"/>
            <ac:spMk id="4" creationId="{0552C002-E3A5-47DC-90B4-086CB7791B75}"/>
          </ac:spMkLst>
        </pc:spChg>
        <pc:picChg chg="add mod">
          <ac:chgData name="Juan Protasi" userId="f91f9ad1618e1069" providerId="LiveId" clId="{133D860D-8CD4-4E06-90E0-3BCA7FD3FE81}" dt="2021-07-01T13:16:57.664" v="3158" actId="14100"/>
          <ac:picMkLst>
            <pc:docMk/>
            <pc:sldMk cId="3819226185" sldId="297"/>
            <ac:picMk id="5" creationId="{6BC7953F-9947-489E-B51F-0F9C4C8B2756}"/>
          </ac:picMkLst>
        </pc:picChg>
        <pc:picChg chg="add del mod">
          <ac:chgData name="Juan Protasi" userId="f91f9ad1618e1069" providerId="LiveId" clId="{133D860D-8CD4-4E06-90E0-3BCA7FD3FE81}" dt="2021-07-01T13:16:44.507" v="3155" actId="478"/>
          <ac:picMkLst>
            <pc:docMk/>
            <pc:sldMk cId="3819226185" sldId="297"/>
            <ac:picMk id="1026" creationId="{189643EB-2869-44C2-8010-2291330A1B53}"/>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jprot\Downloads\Deposito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d.docs.live.net/f91f9ad1618e1069/Escritorio/BCU/Base%20Monetaria_Tasa%20de%20Inter&#233;s_archivos/DEUDA_DEFICIT_BASEjun2021.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r>
              <a:rPr lang="es-UY" dirty="0"/>
              <a:t>DOLARIZACION DE DEPOSITOS</a:t>
            </a:r>
          </a:p>
          <a:p>
            <a:pPr>
              <a:defRPr/>
            </a:pPr>
            <a:endParaRPr lang="es-UY" dirty="0"/>
          </a:p>
        </c:rich>
      </c:tx>
      <c:overlay val="0"/>
      <c:spPr>
        <a:noFill/>
        <a:ln>
          <a:noFill/>
        </a:ln>
        <a:effectLst/>
      </c:spPr>
      <c:txPr>
        <a:bodyPr rot="0" spcFirstLastPara="1" vertOverflow="ellipsis" vert="horz" wrap="square" anchor="ctr" anchorCtr="1"/>
        <a:lstStyle/>
        <a:p>
          <a:pPr>
            <a:defRPr sz="1500" b="1" i="0" u="none" strike="noStrike" kern="1200" cap="all" spc="100" normalizeH="0" baseline="0">
              <a:solidFill>
                <a:schemeClr val="lt1"/>
              </a:solidFill>
              <a:latin typeface="+mn-lt"/>
              <a:ea typeface="+mn-ea"/>
              <a:cs typeface="+mn-cs"/>
            </a:defRPr>
          </a:pPr>
          <a:endParaRPr lang="es-UY"/>
        </a:p>
      </c:txPr>
    </c:title>
    <c:autoTitleDeleted val="0"/>
    <c:plotArea>
      <c:layout/>
      <c:lineChart>
        <c:grouping val="standard"/>
        <c:varyColors val="0"/>
        <c:ser>
          <c:idx val="0"/>
          <c:order val="0"/>
          <c:spPr>
            <a:ln w="34925" cap="rnd">
              <a:solidFill>
                <a:schemeClr val="lt1"/>
              </a:solidFill>
              <a:round/>
            </a:ln>
            <a:effectLst>
              <a:outerShdw dist="25400" dir="2700000" algn="tl" rotWithShape="0">
                <a:schemeClr val="dk1">
                  <a:tint val="88000"/>
                </a:schemeClr>
              </a:outerShdw>
            </a:effectLst>
          </c:spPr>
          <c:marker>
            <c:symbol val="none"/>
          </c:marker>
          <c:trendline>
            <c:spPr>
              <a:ln w="28575" cap="rnd">
                <a:solidFill>
                  <a:schemeClr val="lt1">
                    <a:alpha val="50000"/>
                  </a:schemeClr>
                </a:solidFill>
                <a:round/>
              </a:ln>
              <a:effectLst/>
            </c:spPr>
            <c:trendlineType val="movingAvg"/>
            <c:period val="219"/>
            <c:dispRSqr val="0"/>
            <c:dispEq val="0"/>
          </c:trendline>
          <c:cat>
            <c:numRef>
              <c:f>'Total Sist. Banc.'!$A$60:$A$279</c:f>
              <c:numCache>
                <c:formatCode>mmm\-yyyy</c:formatCode>
                <c:ptCount val="220"/>
                <c:pt idx="0">
                  <c:v>37653</c:v>
                </c:pt>
                <c:pt idx="1">
                  <c:v>37681</c:v>
                </c:pt>
                <c:pt idx="2">
                  <c:v>37712</c:v>
                </c:pt>
                <c:pt idx="3">
                  <c:v>37742</c:v>
                </c:pt>
                <c:pt idx="4">
                  <c:v>37773</c:v>
                </c:pt>
                <c:pt idx="5">
                  <c:v>37803</c:v>
                </c:pt>
                <c:pt idx="6">
                  <c:v>37834</c:v>
                </c:pt>
                <c:pt idx="7">
                  <c:v>37865</c:v>
                </c:pt>
                <c:pt idx="8">
                  <c:v>37895</c:v>
                </c:pt>
                <c:pt idx="9">
                  <c:v>37926</c:v>
                </c:pt>
                <c:pt idx="10">
                  <c:v>37956</c:v>
                </c:pt>
                <c:pt idx="11">
                  <c:v>37987</c:v>
                </c:pt>
                <c:pt idx="12">
                  <c:v>38018</c:v>
                </c:pt>
                <c:pt idx="13">
                  <c:v>38047</c:v>
                </c:pt>
                <c:pt idx="14">
                  <c:v>38078</c:v>
                </c:pt>
                <c:pt idx="15">
                  <c:v>38108</c:v>
                </c:pt>
                <c:pt idx="16">
                  <c:v>38139</c:v>
                </c:pt>
                <c:pt idx="17">
                  <c:v>38169</c:v>
                </c:pt>
                <c:pt idx="18">
                  <c:v>38200</c:v>
                </c:pt>
                <c:pt idx="19">
                  <c:v>38231</c:v>
                </c:pt>
                <c:pt idx="20">
                  <c:v>38261</c:v>
                </c:pt>
                <c:pt idx="21">
                  <c:v>38292</c:v>
                </c:pt>
                <c:pt idx="22">
                  <c:v>38322</c:v>
                </c:pt>
                <c:pt idx="23">
                  <c:v>38353</c:v>
                </c:pt>
                <c:pt idx="24">
                  <c:v>38384</c:v>
                </c:pt>
                <c:pt idx="25">
                  <c:v>38412</c:v>
                </c:pt>
                <c:pt idx="26">
                  <c:v>38443</c:v>
                </c:pt>
                <c:pt idx="27">
                  <c:v>38473</c:v>
                </c:pt>
                <c:pt idx="28">
                  <c:v>38504</c:v>
                </c:pt>
                <c:pt idx="29">
                  <c:v>38534</c:v>
                </c:pt>
                <c:pt idx="30">
                  <c:v>38565</c:v>
                </c:pt>
                <c:pt idx="31">
                  <c:v>38596</c:v>
                </c:pt>
                <c:pt idx="32">
                  <c:v>38626</c:v>
                </c:pt>
                <c:pt idx="33">
                  <c:v>38657</c:v>
                </c:pt>
                <c:pt idx="34">
                  <c:v>38687</c:v>
                </c:pt>
                <c:pt idx="35">
                  <c:v>38718</c:v>
                </c:pt>
                <c:pt idx="36">
                  <c:v>38749</c:v>
                </c:pt>
                <c:pt idx="37">
                  <c:v>38777</c:v>
                </c:pt>
                <c:pt idx="38">
                  <c:v>38808</c:v>
                </c:pt>
                <c:pt idx="39">
                  <c:v>38838</c:v>
                </c:pt>
                <c:pt idx="40">
                  <c:v>38869</c:v>
                </c:pt>
                <c:pt idx="41">
                  <c:v>38899</c:v>
                </c:pt>
                <c:pt idx="42">
                  <c:v>38930</c:v>
                </c:pt>
                <c:pt idx="43">
                  <c:v>38961</c:v>
                </c:pt>
                <c:pt idx="44">
                  <c:v>38991</c:v>
                </c:pt>
                <c:pt idx="45">
                  <c:v>39022</c:v>
                </c:pt>
                <c:pt idx="46" formatCode="mmm\-yyyy;\ \(mmm\-yyyy\)">
                  <c:v>39052</c:v>
                </c:pt>
                <c:pt idx="47" formatCode="mmm\-yyyy;\ \(mmm\-yyyy\)">
                  <c:v>39083</c:v>
                </c:pt>
                <c:pt idx="48" formatCode="mmm\-yyyy;\ \(mmm\-yyyy\)">
                  <c:v>39114</c:v>
                </c:pt>
                <c:pt idx="49" formatCode="mmm\-yyyy;\ \(mmm\-yyyy\)">
                  <c:v>39142</c:v>
                </c:pt>
                <c:pt idx="50" formatCode="mmm\-yyyy;\ \(mmm\-yyyy\)">
                  <c:v>39173</c:v>
                </c:pt>
                <c:pt idx="51" formatCode="mmm\-yyyy;\ \(mmm\-yyyy\)">
                  <c:v>39203</c:v>
                </c:pt>
                <c:pt idx="52" formatCode="mmm\-yyyy;\ \(mmm\-yyyy\)">
                  <c:v>39234</c:v>
                </c:pt>
                <c:pt idx="53" formatCode="mmm\-yyyy;\ \(mmm\-yyyy\)">
                  <c:v>39264</c:v>
                </c:pt>
                <c:pt idx="54" formatCode="mmm\-yyyy;\ \(mmm\-yyyy\)">
                  <c:v>39295</c:v>
                </c:pt>
                <c:pt idx="55" formatCode="mmm\-yyyy;\ \(mmm\-yyyy\)">
                  <c:v>39326</c:v>
                </c:pt>
                <c:pt idx="56" formatCode="mmm\-yyyy;\ \(mmm\-yyyy\)">
                  <c:v>39356</c:v>
                </c:pt>
                <c:pt idx="57" formatCode="mmm\-yyyy;\ \(mmm\-yyyy\)">
                  <c:v>39387</c:v>
                </c:pt>
                <c:pt idx="58" formatCode="mmm\-yyyy;\ \(mmm\-yyyy\)">
                  <c:v>39417</c:v>
                </c:pt>
                <c:pt idx="59" formatCode="mmm\-yyyy;\ \(mmm\-yyyy\)">
                  <c:v>39448</c:v>
                </c:pt>
                <c:pt idx="60" formatCode="mmm\-yyyy;\ \(mmm\-yyyy\)">
                  <c:v>39479</c:v>
                </c:pt>
                <c:pt idx="61" formatCode="mmm\-yyyy;\ \(mmm\-yyyy\)">
                  <c:v>39508</c:v>
                </c:pt>
                <c:pt idx="62" formatCode="mmm\-yyyy;\ \(mmm\-yyyy\)">
                  <c:v>39539</c:v>
                </c:pt>
                <c:pt idx="63" formatCode="mmm\-yyyy;\ \(mmm\-yyyy\)">
                  <c:v>39569</c:v>
                </c:pt>
                <c:pt idx="64" formatCode="mmm\-yyyy;\ \(mmm\-yyyy\)">
                  <c:v>39600</c:v>
                </c:pt>
                <c:pt idx="65" formatCode="mmm\-yyyy;\ \(mmm\-yyyy\)">
                  <c:v>39630</c:v>
                </c:pt>
                <c:pt idx="66" formatCode="mmm\-yyyy;\ \(mmm\-yyyy\)">
                  <c:v>39661</c:v>
                </c:pt>
                <c:pt idx="67" formatCode="mmm\-yyyy;\ \(mmm\-yyyy\)">
                  <c:v>39692</c:v>
                </c:pt>
                <c:pt idx="68" formatCode="mmm\-yyyy;\ \(mmm\-yyyy\)">
                  <c:v>39722</c:v>
                </c:pt>
                <c:pt idx="69" formatCode="mmm\-yyyy;\ \(mmm\-yyyy\)">
                  <c:v>39753</c:v>
                </c:pt>
                <c:pt idx="70" formatCode="mmm\-yyyy;\ \(mmm\-yyyy\)">
                  <c:v>39783</c:v>
                </c:pt>
                <c:pt idx="71" formatCode="mmm\-yyyy;\ \(mmm\-yyyy\)">
                  <c:v>39814</c:v>
                </c:pt>
                <c:pt idx="72" formatCode="mmm\-yyyy;\ \(mmm\-yyyy\)">
                  <c:v>39845</c:v>
                </c:pt>
                <c:pt idx="73" formatCode="mmm\-yyyy;\ \(mmm\-yyyy\)">
                  <c:v>39873</c:v>
                </c:pt>
                <c:pt idx="74" formatCode="mmm\-yyyy;\ \(mmm\-yyyy\)">
                  <c:v>39904</c:v>
                </c:pt>
                <c:pt idx="75" formatCode="mmm\-yyyy;\ \(mmm\-yyyy\)">
                  <c:v>39934</c:v>
                </c:pt>
                <c:pt idx="76" formatCode="mmm\-yyyy;\ \(mmm\-yyyy\)">
                  <c:v>39965</c:v>
                </c:pt>
                <c:pt idx="77" formatCode="mmm\-yyyy;\ \(mmm\-yyyy\)">
                  <c:v>39995</c:v>
                </c:pt>
                <c:pt idx="78" formatCode="mmm\-yyyy;\ \(mmm\-yyyy\)">
                  <c:v>40026</c:v>
                </c:pt>
                <c:pt idx="79" formatCode="mmm\-yyyy;\ \(mmm\-yyyy\)">
                  <c:v>40057</c:v>
                </c:pt>
                <c:pt idx="80" formatCode="mmm\-yyyy;\ \(mmm\-yyyy\)">
                  <c:v>40087</c:v>
                </c:pt>
                <c:pt idx="81" formatCode="mmm\-yyyy;\ \(mmm\-yyyy\)">
                  <c:v>40118</c:v>
                </c:pt>
                <c:pt idx="82" formatCode="mmm\-yyyy;\ \(mmm\-yyyy\)">
                  <c:v>40148</c:v>
                </c:pt>
                <c:pt idx="83" formatCode="mmm\-yyyy;\ \(mmm\-yyyy\)">
                  <c:v>40179</c:v>
                </c:pt>
                <c:pt idx="84" formatCode="mmm\-yyyy;\ \(mmm\-yyyy\)">
                  <c:v>40210</c:v>
                </c:pt>
                <c:pt idx="85" formatCode="mmm\-yyyy;\ \(mmm\-yyyy\)">
                  <c:v>40238</c:v>
                </c:pt>
                <c:pt idx="86" formatCode="mmm\-yyyy;\ \(mmm\-yyyy\)">
                  <c:v>40269</c:v>
                </c:pt>
                <c:pt idx="87" formatCode="mmm\-yyyy;\ \(mmm\-yyyy\)">
                  <c:v>40299</c:v>
                </c:pt>
                <c:pt idx="88" formatCode="mmm\-yyyy;\ \(mmm\-yyyy\)">
                  <c:v>40330</c:v>
                </c:pt>
                <c:pt idx="89" formatCode="mmm\-yyyy;\ \(mmm\-yyyy\)">
                  <c:v>40360</c:v>
                </c:pt>
                <c:pt idx="90" formatCode="mmm\-yyyy;\ \(mmm\-yyyy\)">
                  <c:v>40391</c:v>
                </c:pt>
                <c:pt idx="91" formatCode="mmm\-yyyy;\ \(mmm\-yyyy\)">
                  <c:v>40422</c:v>
                </c:pt>
                <c:pt idx="92" formatCode="mmm\-yyyy;\ \(mmm\-yyyy\)">
                  <c:v>40452</c:v>
                </c:pt>
                <c:pt idx="93" formatCode="mmm\-yyyy;\ \(mmm\-yyyy\)">
                  <c:v>40483</c:v>
                </c:pt>
                <c:pt idx="94" formatCode="mmm\-yyyy;\ \(mmm\-yyyy\)">
                  <c:v>40513</c:v>
                </c:pt>
                <c:pt idx="95" formatCode="mmm\-yyyy;\ \(mmm\-yyyy\)">
                  <c:v>40544</c:v>
                </c:pt>
                <c:pt idx="96" formatCode="mmm\-yyyy;\ \(mmm\-yyyy\)">
                  <c:v>40575</c:v>
                </c:pt>
                <c:pt idx="97" formatCode="mmm\-yyyy;\ \(mmm\-yyyy\)">
                  <c:v>40603</c:v>
                </c:pt>
                <c:pt idx="98" formatCode="mmm\-yyyy;\ \(mmm\-yyyy\)">
                  <c:v>40634</c:v>
                </c:pt>
                <c:pt idx="99" formatCode="mmm\-yyyy;\ \(mmm\-yyyy\)">
                  <c:v>40664</c:v>
                </c:pt>
                <c:pt idx="100" formatCode="mmm\-yyyy;\ \(mmm\-yyyy\)">
                  <c:v>40695</c:v>
                </c:pt>
                <c:pt idx="101" formatCode="mmm\-yyyy;\ \(mmm\-yyyy\)">
                  <c:v>40725</c:v>
                </c:pt>
                <c:pt idx="102" formatCode="mmm\-yyyy;\ \(mmm\-yyyy\)">
                  <c:v>40756</c:v>
                </c:pt>
                <c:pt idx="103" formatCode="mmm\-yyyy;\ \(mmm\-yyyy\)">
                  <c:v>40787</c:v>
                </c:pt>
                <c:pt idx="104" formatCode="mmm\-yyyy;\ \(mmm\-yyyy\)">
                  <c:v>40817</c:v>
                </c:pt>
                <c:pt idx="105" formatCode="mmm\-yyyy;\ \(mmm\-yyyy\)">
                  <c:v>40848</c:v>
                </c:pt>
                <c:pt idx="106" formatCode="mmm\-yyyy;\ \(mmm\-yyyy\)">
                  <c:v>40878</c:v>
                </c:pt>
                <c:pt idx="107" formatCode="mmm\-yyyy;\ \(mmm\-yyyy\)">
                  <c:v>40909</c:v>
                </c:pt>
                <c:pt idx="108" formatCode="mmm\-yyyy;\ \(mmm\-yyyy\)">
                  <c:v>40941</c:v>
                </c:pt>
                <c:pt idx="109" formatCode="mmm\-yyyy;\ \(mmm\-yyyy\)">
                  <c:v>40969</c:v>
                </c:pt>
                <c:pt idx="110" formatCode="mmm\-yyyy;\ \(mmm\-yyyy\)">
                  <c:v>41000</c:v>
                </c:pt>
                <c:pt idx="111" formatCode="mmm\-yyyy;\ \(mmm\-yyyy\)">
                  <c:v>41030</c:v>
                </c:pt>
                <c:pt idx="112" formatCode="mmm\-yyyy;\ \(mmm\-yyyy\)">
                  <c:v>41061</c:v>
                </c:pt>
                <c:pt idx="113" formatCode="mmm\-yyyy;\ \(mmm\-yyyy\)">
                  <c:v>41091</c:v>
                </c:pt>
                <c:pt idx="114" formatCode="mmm\-yyyy;\ \(mmm\-yyyy\)">
                  <c:v>41122</c:v>
                </c:pt>
                <c:pt idx="115" formatCode="mmm\-yyyy;\ \(mmm\-yyyy\)">
                  <c:v>41153</c:v>
                </c:pt>
                <c:pt idx="116" formatCode="mmm\-yyyy;\ \(mmm\-yyyy\)">
                  <c:v>41183</c:v>
                </c:pt>
                <c:pt idx="117" formatCode="mmm\-yyyy;\ \(mmm\-yyyy\)">
                  <c:v>41214</c:v>
                </c:pt>
                <c:pt idx="118" formatCode="mmm\-yyyy;\ \(mmm\-yyyy\)">
                  <c:v>41244</c:v>
                </c:pt>
                <c:pt idx="119" formatCode="mmm\-yyyy;\ \(mmm\-yyyy\)">
                  <c:v>41275</c:v>
                </c:pt>
                <c:pt idx="120" formatCode="mmm\-yyyy;\ \(mmm\-yyyy\)">
                  <c:v>41306</c:v>
                </c:pt>
                <c:pt idx="121" formatCode="mmm\-yyyy;\ \(mmm\-yyyy\)">
                  <c:v>41334</c:v>
                </c:pt>
                <c:pt idx="122" formatCode="mmm\-yyyy;\ \(mmm\-yyyy\)">
                  <c:v>41365</c:v>
                </c:pt>
                <c:pt idx="123" formatCode="mmm\-yyyy;\ \(mmm\-yyyy\)">
                  <c:v>41395</c:v>
                </c:pt>
                <c:pt idx="124" formatCode="mmm\-yyyy;\ \(mmm\-yyyy\)">
                  <c:v>41426</c:v>
                </c:pt>
                <c:pt idx="125" formatCode="mmm\-yyyy;\ \(mmm\-yyyy\)">
                  <c:v>41456</c:v>
                </c:pt>
                <c:pt idx="126" formatCode="mmm\-yyyy;\ \(mmm\-yyyy\)">
                  <c:v>41487</c:v>
                </c:pt>
                <c:pt idx="127" formatCode="mmm\-yyyy;\ \(mmm\-yyyy\)">
                  <c:v>41518</c:v>
                </c:pt>
                <c:pt idx="128" formatCode="mmm\-yyyy;\ \(mmm\-yyyy\)">
                  <c:v>41548</c:v>
                </c:pt>
                <c:pt idx="129" formatCode="mmm\-yyyy;\ \(mmm\-yyyy\)">
                  <c:v>41579</c:v>
                </c:pt>
                <c:pt idx="130" formatCode="mmm\-yyyy;\ \(mmm\-yyyy\)">
                  <c:v>41609</c:v>
                </c:pt>
                <c:pt idx="131" formatCode="mmm\-yyyy;\ \(mmm\-yyyy\)">
                  <c:v>41640</c:v>
                </c:pt>
                <c:pt idx="132" formatCode="mmm\-yyyy;\ \(mmm\-yyyy\)">
                  <c:v>41671</c:v>
                </c:pt>
                <c:pt idx="133" formatCode="mmm\-yyyy;\ \(mmm\-yyyy\)">
                  <c:v>41699</c:v>
                </c:pt>
                <c:pt idx="134" formatCode="mmm\-yyyy;\ \(mmm\-yyyy\)">
                  <c:v>41730</c:v>
                </c:pt>
                <c:pt idx="135" formatCode="mmm\-yyyy;\ \(mmm\-yyyy\)">
                  <c:v>41760</c:v>
                </c:pt>
                <c:pt idx="136" formatCode="mmm\-yyyy;\ \(mmm\-yyyy\)">
                  <c:v>41791</c:v>
                </c:pt>
                <c:pt idx="137" formatCode="mmm\-yyyy;\ \(mmm\-yyyy\)">
                  <c:v>41821</c:v>
                </c:pt>
                <c:pt idx="138" formatCode="mmm\-yyyy;\ \(mmm\-yyyy\)">
                  <c:v>41852</c:v>
                </c:pt>
                <c:pt idx="139" formatCode="mmm\-yyyy;\ \(mmm\-yyyy\)">
                  <c:v>41883</c:v>
                </c:pt>
                <c:pt idx="140" formatCode="mmm\-yyyy;\ \(mmm\-yyyy\)">
                  <c:v>41913</c:v>
                </c:pt>
                <c:pt idx="141" formatCode="mmm\-yyyy;\ \(mmm\-yyyy\)">
                  <c:v>41944</c:v>
                </c:pt>
                <c:pt idx="142" formatCode="mmm\-yyyy;\ \(mmm\-yyyy\)">
                  <c:v>41974</c:v>
                </c:pt>
                <c:pt idx="143" formatCode="mmm\-yyyy;\ \(mmm\-yyyy\)">
                  <c:v>42005</c:v>
                </c:pt>
                <c:pt idx="144" formatCode="mmm\-yyyy;\ \(mmm\-yyyy\)">
                  <c:v>42036</c:v>
                </c:pt>
                <c:pt idx="145" formatCode="mmm\-yyyy;\ \(mmm\-yyyy\)">
                  <c:v>42066</c:v>
                </c:pt>
                <c:pt idx="146" formatCode="mmm\-yyyy;\ \(mmm\-yyyy\)">
                  <c:v>42098</c:v>
                </c:pt>
                <c:pt idx="147" formatCode="mmm\-yyyy;\ \(mmm\-yyyy\)">
                  <c:v>42125</c:v>
                </c:pt>
                <c:pt idx="148" formatCode="mmm\-yyyy;\ \(mmm\-yyyy\)">
                  <c:v>42156</c:v>
                </c:pt>
                <c:pt idx="149" formatCode="mmm\-yyyy;\ \(mmm\-yyyy\)">
                  <c:v>42186</c:v>
                </c:pt>
                <c:pt idx="150" formatCode="mmm\-yyyy;\ \(mmm\-yyyy\)">
                  <c:v>42217</c:v>
                </c:pt>
                <c:pt idx="151" formatCode="mmm\-yyyy;\ \(mmm\-yyyy\)">
                  <c:v>42248</c:v>
                </c:pt>
                <c:pt idx="152" formatCode="mmm\-yyyy;\ \(mmm\-yyyy\)">
                  <c:v>42278</c:v>
                </c:pt>
                <c:pt idx="153" formatCode="mmm\-yyyy;\ \(mmm\-yyyy\)">
                  <c:v>42309</c:v>
                </c:pt>
                <c:pt idx="154" formatCode="mmm\-yyyy;\ \(mmm\-yyyy\)">
                  <c:v>42339</c:v>
                </c:pt>
                <c:pt idx="155" formatCode="mmm\-yyyy;\ \(mmm\-yyyy\)">
                  <c:v>42370</c:v>
                </c:pt>
                <c:pt idx="156" formatCode="mmm\-yyyy;\ \(mmm\-yyyy\)">
                  <c:v>42401</c:v>
                </c:pt>
                <c:pt idx="157" formatCode="mmm\-yyyy;\ \(mmm\-yyyy\)">
                  <c:v>42430</c:v>
                </c:pt>
                <c:pt idx="158" formatCode="mmm\-yyyy;\ \(mmm\-yyyy\)">
                  <c:v>42461</c:v>
                </c:pt>
                <c:pt idx="159" formatCode="mmm\-yyyy;\ \(mmm\-yyyy\)">
                  <c:v>42491</c:v>
                </c:pt>
                <c:pt idx="160" formatCode="mmm\-yyyy;\ \(mmm\-yyyy\)">
                  <c:v>42522</c:v>
                </c:pt>
                <c:pt idx="161" formatCode="mmm\-yyyy;\ \(mmm\-yyyy\)">
                  <c:v>42552</c:v>
                </c:pt>
                <c:pt idx="162" formatCode="mmm\-yyyy;\ \(mmm\-yyyy\)">
                  <c:v>42583</c:v>
                </c:pt>
                <c:pt idx="163" formatCode="mmm\-yyyy;\ \(mmm\-yyyy\)">
                  <c:v>42614</c:v>
                </c:pt>
                <c:pt idx="164" formatCode="mmm\-yyyy;\ \(mmm\-yyyy\)">
                  <c:v>42644</c:v>
                </c:pt>
                <c:pt idx="165" formatCode="mmm\-yyyy;\ \(mmm\-yyyy\)">
                  <c:v>42675</c:v>
                </c:pt>
                <c:pt idx="166" formatCode="mmm\-yyyy;\ \(mmm\-yyyy\)">
                  <c:v>42705</c:v>
                </c:pt>
                <c:pt idx="167" formatCode="mmm\-yyyy;\ \(mmm\-yyyy\)">
                  <c:v>42736</c:v>
                </c:pt>
                <c:pt idx="168" formatCode="mmm\-yyyy;\ \(mmm\-yyyy\)">
                  <c:v>42767</c:v>
                </c:pt>
                <c:pt idx="169" formatCode="mmm\-yyyy;\ \(mmm\-yyyy\)">
                  <c:v>42795</c:v>
                </c:pt>
                <c:pt idx="170" formatCode="mmm\-yyyy;\ \(mmm\-yyyy\)">
                  <c:v>42826</c:v>
                </c:pt>
                <c:pt idx="171" formatCode="mmm\-yyyy;\ \(mmm\-yyyy\)">
                  <c:v>42856</c:v>
                </c:pt>
                <c:pt idx="172" formatCode="mmm\-yyyy;\ \(mmm\-yyyy\)">
                  <c:v>42887</c:v>
                </c:pt>
                <c:pt idx="173" formatCode="mmm\-yyyy;\ \(mmm\-yyyy\)">
                  <c:v>42917</c:v>
                </c:pt>
                <c:pt idx="174" formatCode="mmm\-yyyy;\ \(mmm\-yyyy\)">
                  <c:v>42948</c:v>
                </c:pt>
                <c:pt idx="175" formatCode="mmm\-yyyy;\ \(mmm\-yyyy\)">
                  <c:v>42979</c:v>
                </c:pt>
                <c:pt idx="176" formatCode="mmm\-yyyy;\ \(mmm\-yyyy\)">
                  <c:v>43009</c:v>
                </c:pt>
                <c:pt idx="177" formatCode="mmm\-yyyy;\ \(mmm\-yyyy\)">
                  <c:v>43040</c:v>
                </c:pt>
                <c:pt idx="178" formatCode="mmm\-yyyy;\ \(mmm\-yyyy\)">
                  <c:v>43070</c:v>
                </c:pt>
                <c:pt idx="179" formatCode="mmm\-yyyy;\ \(mmm\-yyyy\)">
                  <c:v>43101</c:v>
                </c:pt>
                <c:pt idx="180" formatCode="mmm\-yyyy;\ \(mmm\-yyyy\)">
                  <c:v>43132</c:v>
                </c:pt>
                <c:pt idx="181" formatCode="mmm\-yyyy;\ \(mmm\-yyyy\)">
                  <c:v>43160</c:v>
                </c:pt>
                <c:pt idx="182" formatCode="mmm\-yyyy;\ \(mmm\-yyyy\)">
                  <c:v>43191</c:v>
                </c:pt>
                <c:pt idx="183" formatCode="mmm\-yyyy;\ \(mmm\-yyyy\)">
                  <c:v>43221</c:v>
                </c:pt>
                <c:pt idx="184" formatCode="mmm\-yyyy;\ \(mmm\-yyyy\)">
                  <c:v>43252</c:v>
                </c:pt>
                <c:pt idx="185" formatCode="mmm\-yyyy;\ \(mmm\-yyyy\)">
                  <c:v>43282</c:v>
                </c:pt>
                <c:pt idx="186" formatCode="mmm\-yyyy;\ \(mmm\-yyyy\)">
                  <c:v>43313</c:v>
                </c:pt>
                <c:pt idx="187" formatCode="mmm\-yyyy;\ \(mmm\-yyyy\)">
                  <c:v>43344</c:v>
                </c:pt>
                <c:pt idx="188" formatCode="mmm\-yyyy;\ \(mmm\-yyyy\)">
                  <c:v>43374</c:v>
                </c:pt>
                <c:pt idx="189" formatCode="mmm\-yyyy;\ \(mmm\-yyyy\)">
                  <c:v>43405</c:v>
                </c:pt>
                <c:pt idx="190" formatCode="mmm\-yyyy;\ \(mmm\-yyyy\)">
                  <c:v>43435</c:v>
                </c:pt>
                <c:pt idx="191" formatCode="mmm\-yyyy;\ \(mmm\-yyyy\)">
                  <c:v>43466</c:v>
                </c:pt>
                <c:pt idx="192" formatCode="mmm\-yyyy;\ \(mmm\-yyyy\)">
                  <c:v>43497</c:v>
                </c:pt>
                <c:pt idx="193" formatCode="mmm\-yyyy;\ \(mmm\-yyyy\)">
                  <c:v>43525</c:v>
                </c:pt>
                <c:pt idx="194" formatCode="mmm\-yyyy;\ \(mmm\-yyyy\)">
                  <c:v>43556</c:v>
                </c:pt>
                <c:pt idx="195" formatCode="mmm\-yyyy;\ \(mmm\-yyyy\)">
                  <c:v>43586</c:v>
                </c:pt>
                <c:pt idx="196" formatCode="mmm\-yyyy;\ \(mmm\-yyyy\)">
                  <c:v>43617</c:v>
                </c:pt>
                <c:pt idx="197" formatCode="mmm\-yyyy;\ \(mmm\-yyyy\)">
                  <c:v>43647</c:v>
                </c:pt>
                <c:pt idx="198" formatCode="mmm\-yyyy;\ \(mmm\-yyyy\)">
                  <c:v>43678</c:v>
                </c:pt>
                <c:pt idx="199" formatCode="mmm\-yyyy;\ \(mmm\-yyyy\)">
                  <c:v>43709</c:v>
                </c:pt>
                <c:pt idx="200" formatCode="mmm\-yyyy;\ \(mmm\-yyyy\)">
                  <c:v>43739</c:v>
                </c:pt>
                <c:pt idx="201" formatCode="mmm\-yyyy;\ \(mmm\-yyyy\)">
                  <c:v>43770</c:v>
                </c:pt>
                <c:pt idx="202" formatCode="mmm\-yyyy;\ \(mmm\-yyyy\)">
                  <c:v>43800</c:v>
                </c:pt>
                <c:pt idx="203" formatCode="mmm\-yyyy;\ \(mmm\-yyyy\)">
                  <c:v>43831</c:v>
                </c:pt>
                <c:pt idx="204" formatCode="mmm\-yyyy;\ \(mmm\-yyyy\)">
                  <c:v>43862</c:v>
                </c:pt>
                <c:pt idx="205" formatCode="mmm\-yyyy;\ \(mmm\-yyyy\)">
                  <c:v>43891</c:v>
                </c:pt>
                <c:pt idx="206" formatCode="mmm\-yyyy;\ \(mmm\-yyyy\)">
                  <c:v>43922</c:v>
                </c:pt>
                <c:pt idx="207" formatCode="mmm\-yyyy;\ \(mmm\-yyyy\)">
                  <c:v>43952</c:v>
                </c:pt>
                <c:pt idx="208" formatCode="mmm\-yyyy;\ \(mmm\-yyyy\)">
                  <c:v>43983</c:v>
                </c:pt>
                <c:pt idx="209" formatCode="mmm\-yyyy;\ \(mmm\-yyyy\)">
                  <c:v>44013</c:v>
                </c:pt>
                <c:pt idx="210" formatCode="mmm\-yyyy;\ \(mmm\-yyyy\)">
                  <c:v>44044</c:v>
                </c:pt>
                <c:pt idx="211" formatCode="mmm\-yyyy;\ \(mmm\-yyyy\)">
                  <c:v>44075</c:v>
                </c:pt>
                <c:pt idx="212" formatCode="mmm\-yyyy;\ \(mmm\-yyyy\)">
                  <c:v>44105</c:v>
                </c:pt>
                <c:pt idx="213" formatCode="mmm\-yyyy;\ \(mmm\-yyyy\)">
                  <c:v>44136</c:v>
                </c:pt>
                <c:pt idx="214" formatCode="mmm\-yyyy;\ \(mmm\-yyyy\)">
                  <c:v>44166</c:v>
                </c:pt>
                <c:pt idx="215" formatCode="mmm\-yyyy;\ \(mmm\-yyyy\)">
                  <c:v>44197</c:v>
                </c:pt>
                <c:pt idx="216" formatCode="mmm\-yyyy;\ \(mmm\-yyyy\)">
                  <c:v>44228</c:v>
                </c:pt>
                <c:pt idx="217" formatCode="mmm\-yyyy;\ \(mmm\-yyyy\)">
                  <c:v>44256</c:v>
                </c:pt>
                <c:pt idx="218" formatCode="mmm\-yyyy;\ \(mmm\-yyyy\)">
                  <c:v>44287</c:v>
                </c:pt>
                <c:pt idx="219" formatCode="mmm\-yyyy;\ \(mmm\-yyyy\)">
                  <c:v>44317</c:v>
                </c:pt>
              </c:numCache>
            </c:numRef>
          </c:cat>
          <c:val>
            <c:numRef>
              <c:f>'Total Sist. Banc.'!$K$60:$K$279</c:f>
              <c:numCache>
                <c:formatCode>0.0</c:formatCode>
                <c:ptCount val="220"/>
                <c:pt idx="0">
                  <c:v>90.801757276221863</c:v>
                </c:pt>
                <c:pt idx="1">
                  <c:v>90.765328957183357</c:v>
                </c:pt>
                <c:pt idx="2">
                  <c:v>90.529859484777518</c:v>
                </c:pt>
                <c:pt idx="3">
                  <c:v>90.643522438611342</c:v>
                </c:pt>
                <c:pt idx="4">
                  <c:v>90.227651304830644</c:v>
                </c:pt>
                <c:pt idx="5">
                  <c:v>90.362260070289267</c:v>
                </c:pt>
                <c:pt idx="6">
                  <c:v>90.311418685121097</c:v>
                </c:pt>
                <c:pt idx="7">
                  <c:v>90.370860927152322</c:v>
                </c:pt>
                <c:pt idx="8">
                  <c:v>90.153603781016145</c:v>
                </c:pt>
                <c:pt idx="9">
                  <c:v>90.529032258064518</c:v>
                </c:pt>
                <c:pt idx="10">
                  <c:v>90.341126868532001</c:v>
                </c:pt>
                <c:pt idx="11">
                  <c:v>90.376202974628171</c:v>
                </c:pt>
                <c:pt idx="12">
                  <c:v>90.399228078639496</c:v>
                </c:pt>
                <c:pt idx="13">
                  <c:v>90.254085649528804</c:v>
                </c:pt>
                <c:pt idx="14">
                  <c:v>90.584760779681034</c:v>
                </c:pt>
                <c:pt idx="15">
                  <c:v>90.902595856156239</c:v>
                </c:pt>
                <c:pt idx="16">
                  <c:v>90.630587674335445</c:v>
                </c:pt>
                <c:pt idx="17">
                  <c:v>90.745348974997043</c:v>
                </c:pt>
                <c:pt idx="18">
                  <c:v>90.65498045718347</c:v>
                </c:pt>
                <c:pt idx="19">
                  <c:v>90.109367570137906</c:v>
                </c:pt>
                <c:pt idx="20">
                  <c:v>89.853344461666865</c:v>
                </c:pt>
                <c:pt idx="21">
                  <c:v>89.433111954459193</c:v>
                </c:pt>
                <c:pt idx="22">
                  <c:v>88.805615036878422</c:v>
                </c:pt>
                <c:pt idx="23">
                  <c:v>87.424942263279448</c:v>
                </c:pt>
                <c:pt idx="24">
                  <c:v>87.727377388901687</c:v>
                </c:pt>
                <c:pt idx="25">
                  <c:v>87.400468384074941</c:v>
                </c:pt>
                <c:pt idx="26">
                  <c:v>87.810623012601567</c:v>
                </c:pt>
                <c:pt idx="27">
                  <c:v>87.135666627648362</c:v>
                </c:pt>
                <c:pt idx="28">
                  <c:v>87.394167450611477</c:v>
                </c:pt>
                <c:pt idx="29">
                  <c:v>87.363604364660333</c:v>
                </c:pt>
                <c:pt idx="30">
                  <c:v>87.196749854904226</c:v>
                </c:pt>
                <c:pt idx="31">
                  <c:v>86.878704970360232</c:v>
                </c:pt>
                <c:pt idx="32">
                  <c:v>86.221317960890701</c:v>
                </c:pt>
                <c:pt idx="33">
                  <c:v>85.832016256491301</c:v>
                </c:pt>
                <c:pt idx="34">
                  <c:v>85.446219144420866</c:v>
                </c:pt>
                <c:pt idx="35">
                  <c:v>85.226413055225336</c:v>
                </c:pt>
                <c:pt idx="36">
                  <c:v>84.975503538377794</c:v>
                </c:pt>
                <c:pt idx="37">
                  <c:v>84.675269275887814</c:v>
                </c:pt>
                <c:pt idx="38">
                  <c:v>84.576849285866558</c:v>
                </c:pt>
                <c:pt idx="39">
                  <c:v>84.562334217506631</c:v>
                </c:pt>
                <c:pt idx="40">
                  <c:v>84.411452810180279</c:v>
                </c:pt>
                <c:pt idx="41">
                  <c:v>84.25680686513401</c:v>
                </c:pt>
                <c:pt idx="42">
                  <c:v>84.010471204188491</c:v>
                </c:pt>
                <c:pt idx="43">
                  <c:v>84.054478784704031</c:v>
                </c:pt>
                <c:pt idx="44">
                  <c:v>83.862902385665166</c:v>
                </c:pt>
                <c:pt idx="45">
                  <c:v>83.941681315272461</c:v>
                </c:pt>
                <c:pt idx="46">
                  <c:v>83.499128294533904</c:v>
                </c:pt>
                <c:pt idx="47">
                  <c:v>83.039647577092509</c:v>
                </c:pt>
                <c:pt idx="48">
                  <c:v>82.401676981433425</c:v>
                </c:pt>
                <c:pt idx="49">
                  <c:v>81.610649833621295</c:v>
                </c:pt>
                <c:pt idx="50">
                  <c:v>82.220029600394668</c:v>
                </c:pt>
                <c:pt idx="51">
                  <c:v>82.720806164789565</c:v>
                </c:pt>
                <c:pt idx="52">
                  <c:v>82.463121118012424</c:v>
                </c:pt>
                <c:pt idx="53">
                  <c:v>82.155805977462023</c:v>
                </c:pt>
                <c:pt idx="54">
                  <c:v>82.034758836164812</c:v>
                </c:pt>
                <c:pt idx="55">
                  <c:v>81.585530113527042</c:v>
                </c:pt>
                <c:pt idx="56">
                  <c:v>79.810991998284422</c:v>
                </c:pt>
                <c:pt idx="57">
                  <c:v>79.968391167054151</c:v>
                </c:pt>
                <c:pt idx="58">
                  <c:v>78.224639195215744</c:v>
                </c:pt>
                <c:pt idx="59">
                  <c:v>78.437265595154187</c:v>
                </c:pt>
                <c:pt idx="60">
                  <c:v>77.893149868154978</c:v>
                </c:pt>
                <c:pt idx="61">
                  <c:v>76.831972752264605</c:v>
                </c:pt>
                <c:pt idx="62">
                  <c:v>76.70843063133556</c:v>
                </c:pt>
                <c:pt idx="63">
                  <c:v>77.110583152259835</c:v>
                </c:pt>
                <c:pt idx="64">
                  <c:v>76.354082686429166</c:v>
                </c:pt>
                <c:pt idx="65">
                  <c:v>75.824013182041099</c:v>
                </c:pt>
                <c:pt idx="66">
                  <c:v>75.737585102366396</c:v>
                </c:pt>
                <c:pt idx="67">
                  <c:v>78.100481791801968</c:v>
                </c:pt>
                <c:pt idx="68">
                  <c:v>80.733962403618136</c:v>
                </c:pt>
                <c:pt idx="69">
                  <c:v>81.376224656726208</c:v>
                </c:pt>
                <c:pt idx="70">
                  <c:v>80.688686629994947</c:v>
                </c:pt>
                <c:pt idx="71">
                  <c:v>80.016877996018991</c:v>
                </c:pt>
                <c:pt idx="72">
                  <c:v>80.672763036581301</c:v>
                </c:pt>
                <c:pt idx="73">
                  <c:v>81.471056941210634</c:v>
                </c:pt>
                <c:pt idx="74">
                  <c:v>81.297988674217933</c:v>
                </c:pt>
                <c:pt idx="75">
                  <c:v>81.654909117761122</c:v>
                </c:pt>
                <c:pt idx="76">
                  <c:v>81.471897592976532</c:v>
                </c:pt>
                <c:pt idx="77">
                  <c:v>81.685571992417778</c:v>
                </c:pt>
                <c:pt idx="78">
                  <c:v>81.21896238553569</c:v>
                </c:pt>
                <c:pt idx="79">
                  <c:v>80.330810528553314</c:v>
                </c:pt>
                <c:pt idx="80">
                  <c:v>79.693885098468442</c:v>
                </c:pt>
                <c:pt idx="81">
                  <c:v>78.999261881363097</c:v>
                </c:pt>
                <c:pt idx="82">
                  <c:v>76.829982885920856</c:v>
                </c:pt>
                <c:pt idx="83">
                  <c:v>77.484743950093815</c:v>
                </c:pt>
                <c:pt idx="84">
                  <c:v>77.233145833456234</c:v>
                </c:pt>
                <c:pt idx="85">
                  <c:v>76.184608543176793</c:v>
                </c:pt>
                <c:pt idx="86">
                  <c:v>77.119849467562318</c:v>
                </c:pt>
                <c:pt idx="87">
                  <c:v>76.582315454840881</c:v>
                </c:pt>
                <c:pt idx="88">
                  <c:v>77.450968072812003</c:v>
                </c:pt>
                <c:pt idx="89">
                  <c:v>77.757991940659338</c:v>
                </c:pt>
                <c:pt idx="90">
                  <c:v>77.363182859181606</c:v>
                </c:pt>
                <c:pt idx="91">
                  <c:v>76.981088570974563</c:v>
                </c:pt>
                <c:pt idx="92">
                  <c:v>76.29394645284458</c:v>
                </c:pt>
                <c:pt idx="93">
                  <c:v>75.587116304766354</c:v>
                </c:pt>
                <c:pt idx="94">
                  <c:v>74.277632546495013</c:v>
                </c:pt>
                <c:pt idx="95">
                  <c:v>74.895740922224391</c:v>
                </c:pt>
                <c:pt idx="96">
                  <c:v>74.580905790827089</c:v>
                </c:pt>
                <c:pt idx="97">
                  <c:v>73.925039038514555</c:v>
                </c:pt>
                <c:pt idx="98">
                  <c:v>73.791219285018144</c:v>
                </c:pt>
                <c:pt idx="99">
                  <c:v>74.017284965204666</c:v>
                </c:pt>
                <c:pt idx="100">
                  <c:v>73.215726936107302</c:v>
                </c:pt>
                <c:pt idx="101">
                  <c:v>73.348507248008062</c:v>
                </c:pt>
                <c:pt idx="102">
                  <c:v>73.276821799857188</c:v>
                </c:pt>
                <c:pt idx="103">
                  <c:v>74.464693896478735</c:v>
                </c:pt>
                <c:pt idx="104">
                  <c:v>73.87262085130169</c:v>
                </c:pt>
                <c:pt idx="105">
                  <c:v>73.96608546441216</c:v>
                </c:pt>
                <c:pt idx="106">
                  <c:v>72.290961462492632</c:v>
                </c:pt>
                <c:pt idx="107">
                  <c:v>73.368115451107911</c:v>
                </c:pt>
                <c:pt idx="108">
                  <c:v>72.863797263431834</c:v>
                </c:pt>
                <c:pt idx="109">
                  <c:v>71.80366621229615</c:v>
                </c:pt>
                <c:pt idx="110">
                  <c:v>72.609540266094655</c:v>
                </c:pt>
                <c:pt idx="111">
                  <c:v>74.210831813254629</c:v>
                </c:pt>
                <c:pt idx="112">
                  <c:v>74.563849789518912</c:v>
                </c:pt>
                <c:pt idx="113">
                  <c:v>74.929414379692531</c:v>
                </c:pt>
                <c:pt idx="114">
                  <c:v>74.959989857885773</c:v>
                </c:pt>
                <c:pt idx="115">
                  <c:v>74.953797983770187</c:v>
                </c:pt>
                <c:pt idx="116">
                  <c:v>73.917566888817802</c:v>
                </c:pt>
                <c:pt idx="117">
                  <c:v>73.866028690045709</c:v>
                </c:pt>
                <c:pt idx="118">
                  <c:v>72.073801562118362</c:v>
                </c:pt>
                <c:pt idx="119">
                  <c:v>72.41767868878631</c:v>
                </c:pt>
                <c:pt idx="120">
                  <c:v>72.617153404646302</c:v>
                </c:pt>
                <c:pt idx="121">
                  <c:v>71.348298302983054</c:v>
                </c:pt>
                <c:pt idx="122">
                  <c:v>72.243320406380349</c:v>
                </c:pt>
                <c:pt idx="123">
                  <c:v>73.528726193185577</c:v>
                </c:pt>
                <c:pt idx="124">
                  <c:v>73.411744137880703</c:v>
                </c:pt>
                <c:pt idx="125">
                  <c:v>74.49390917530998</c:v>
                </c:pt>
                <c:pt idx="126">
                  <c:v>75.789457214327399</c:v>
                </c:pt>
                <c:pt idx="127">
                  <c:v>75.826009797401909</c:v>
                </c:pt>
                <c:pt idx="128">
                  <c:v>75.616202486201871</c:v>
                </c:pt>
                <c:pt idx="129">
                  <c:v>74.994719255072653</c:v>
                </c:pt>
                <c:pt idx="130">
                  <c:v>73.663487604359204</c:v>
                </c:pt>
                <c:pt idx="131">
                  <c:v>74.634808361978273</c:v>
                </c:pt>
                <c:pt idx="132">
                  <c:v>74.881191487018071</c:v>
                </c:pt>
                <c:pt idx="133">
                  <c:v>75.721499778765306</c:v>
                </c:pt>
                <c:pt idx="134">
                  <c:v>75.755076199716783</c:v>
                </c:pt>
                <c:pt idx="135">
                  <c:v>76.830662626878393</c:v>
                </c:pt>
                <c:pt idx="136">
                  <c:v>76.417563185593025</c:v>
                </c:pt>
                <c:pt idx="137">
                  <c:v>76.818636689666945</c:v>
                </c:pt>
                <c:pt idx="138">
                  <c:v>77.456519840674076</c:v>
                </c:pt>
                <c:pt idx="139">
                  <c:v>78.190418995036694</c:v>
                </c:pt>
                <c:pt idx="140">
                  <c:v>78.287134381497367</c:v>
                </c:pt>
                <c:pt idx="141">
                  <c:v>77.742773272716505</c:v>
                </c:pt>
                <c:pt idx="142">
                  <c:v>76.612932566223293</c:v>
                </c:pt>
                <c:pt idx="143">
                  <c:v>77.020392250778613</c:v>
                </c:pt>
                <c:pt idx="144">
                  <c:v>76.882537286136426</c:v>
                </c:pt>
                <c:pt idx="145">
                  <c:v>76.687554755511869</c:v>
                </c:pt>
                <c:pt idx="146">
                  <c:v>78.481584824355195</c:v>
                </c:pt>
                <c:pt idx="147">
                  <c:v>78.889648854822141</c:v>
                </c:pt>
                <c:pt idx="148">
                  <c:v>78.566089868651275</c:v>
                </c:pt>
                <c:pt idx="149">
                  <c:v>79.791413611620982</c:v>
                </c:pt>
                <c:pt idx="150">
                  <c:v>79.948324761114293</c:v>
                </c:pt>
                <c:pt idx="151">
                  <c:v>80.779579607810263</c:v>
                </c:pt>
                <c:pt idx="152">
                  <c:v>80.675761140434702</c:v>
                </c:pt>
                <c:pt idx="153">
                  <c:v>80.516431078613834</c:v>
                </c:pt>
                <c:pt idx="154">
                  <c:v>79.5753362581613</c:v>
                </c:pt>
                <c:pt idx="155">
                  <c:v>80.417958233094708</c:v>
                </c:pt>
                <c:pt idx="156">
                  <c:v>81.240128297212507</c:v>
                </c:pt>
                <c:pt idx="157">
                  <c:v>80.992246381636733</c:v>
                </c:pt>
                <c:pt idx="158">
                  <c:v>80.566067886024044</c:v>
                </c:pt>
                <c:pt idx="159">
                  <c:v>80.232087016101232</c:v>
                </c:pt>
                <c:pt idx="160">
                  <c:v>79.811035852657142</c:v>
                </c:pt>
                <c:pt idx="161">
                  <c:v>79.421350981380684</c:v>
                </c:pt>
                <c:pt idx="162">
                  <c:v>78.855945159354008</c:v>
                </c:pt>
                <c:pt idx="163">
                  <c:v>78.414470513884766</c:v>
                </c:pt>
                <c:pt idx="164">
                  <c:v>78.076209136997761</c:v>
                </c:pt>
                <c:pt idx="165">
                  <c:v>77.714652667627078</c:v>
                </c:pt>
                <c:pt idx="166">
                  <c:v>75.897485579146306</c:v>
                </c:pt>
                <c:pt idx="167">
                  <c:v>75.577768398407912</c:v>
                </c:pt>
                <c:pt idx="168">
                  <c:v>75.24329482402716</c:v>
                </c:pt>
                <c:pt idx="169">
                  <c:v>75.113977597184274</c:v>
                </c:pt>
                <c:pt idx="170">
                  <c:v>75.27515621252229</c:v>
                </c:pt>
                <c:pt idx="171">
                  <c:v>75.199764577147491</c:v>
                </c:pt>
                <c:pt idx="172">
                  <c:v>74.484921055357503</c:v>
                </c:pt>
                <c:pt idx="173">
                  <c:v>74.387777134156394</c:v>
                </c:pt>
                <c:pt idx="174">
                  <c:v>74.317159610746202</c:v>
                </c:pt>
                <c:pt idx="175">
                  <c:v>73.708057648129824</c:v>
                </c:pt>
                <c:pt idx="176">
                  <c:v>73.822356628024082</c:v>
                </c:pt>
                <c:pt idx="177">
                  <c:v>73.475858069218518</c:v>
                </c:pt>
                <c:pt idx="178">
                  <c:v>71.993603233461158</c:v>
                </c:pt>
                <c:pt idx="179">
                  <c:v>72.636485090641571</c:v>
                </c:pt>
                <c:pt idx="180">
                  <c:v>72.620013206072414</c:v>
                </c:pt>
                <c:pt idx="181">
                  <c:v>72.512566419714261</c:v>
                </c:pt>
                <c:pt idx="182">
                  <c:v>72.539272424421924</c:v>
                </c:pt>
                <c:pt idx="183">
                  <c:v>74.008604441109441</c:v>
                </c:pt>
                <c:pt idx="184">
                  <c:v>73.505139870705676</c:v>
                </c:pt>
                <c:pt idx="185">
                  <c:v>73.264787215608806</c:v>
                </c:pt>
                <c:pt idx="186">
                  <c:v>74.016412886092624</c:v>
                </c:pt>
                <c:pt idx="187">
                  <c:v>74.475688501790998</c:v>
                </c:pt>
                <c:pt idx="188">
                  <c:v>74.18168549556934</c:v>
                </c:pt>
                <c:pt idx="189">
                  <c:v>73.718788381156557</c:v>
                </c:pt>
                <c:pt idx="190">
                  <c:v>72.320671108630393</c:v>
                </c:pt>
                <c:pt idx="191">
                  <c:v>73.164990625256593</c:v>
                </c:pt>
                <c:pt idx="192">
                  <c:v>72.184687149533246</c:v>
                </c:pt>
                <c:pt idx="193">
                  <c:v>72.710736059395828</c:v>
                </c:pt>
                <c:pt idx="194">
                  <c:v>73.125432390391992</c:v>
                </c:pt>
                <c:pt idx="195">
                  <c:v>73.715149066351998</c:v>
                </c:pt>
                <c:pt idx="196">
                  <c:v>73.498071680034229</c:v>
                </c:pt>
                <c:pt idx="197">
                  <c:v>73.375027538187481</c:v>
                </c:pt>
                <c:pt idx="198">
                  <c:v>74.645979871021382</c:v>
                </c:pt>
                <c:pt idx="199">
                  <c:v>74.461318402190415</c:v>
                </c:pt>
                <c:pt idx="200">
                  <c:v>75.382715582771084</c:v>
                </c:pt>
                <c:pt idx="201">
                  <c:v>75.647000951296022</c:v>
                </c:pt>
                <c:pt idx="202">
                  <c:v>74.081547804774715</c:v>
                </c:pt>
                <c:pt idx="203">
                  <c:v>75.070093662070718</c:v>
                </c:pt>
                <c:pt idx="204">
                  <c:v>74.031662100722215</c:v>
                </c:pt>
                <c:pt idx="205">
                  <c:v>77.54065091748835</c:v>
                </c:pt>
                <c:pt idx="206">
                  <c:v>76.813235878377768</c:v>
                </c:pt>
                <c:pt idx="207">
                  <c:v>77.505431563536234</c:v>
                </c:pt>
                <c:pt idx="208">
                  <c:v>76.567556193596005</c:v>
                </c:pt>
                <c:pt idx="209">
                  <c:v>76.993403769465232</c:v>
                </c:pt>
                <c:pt idx="210">
                  <c:v>77.213271101766949</c:v>
                </c:pt>
                <c:pt idx="211">
                  <c:v>77.452386617735698</c:v>
                </c:pt>
                <c:pt idx="212">
                  <c:v>77.328830481219072</c:v>
                </c:pt>
                <c:pt idx="213">
                  <c:v>76.972223193750182</c:v>
                </c:pt>
                <c:pt idx="214">
                  <c:v>75.52016307095677</c:v>
                </c:pt>
                <c:pt idx="215">
                  <c:v>76.215398043592771</c:v>
                </c:pt>
                <c:pt idx="216">
                  <c:v>76.058227236494247</c:v>
                </c:pt>
                <c:pt idx="217">
                  <c:v>75.4352267584255</c:v>
                </c:pt>
                <c:pt idx="218">
                  <c:v>76.356377668174304</c:v>
                </c:pt>
                <c:pt idx="219">
                  <c:v>76.53335569716711</c:v>
                </c:pt>
              </c:numCache>
            </c:numRef>
          </c:val>
          <c:smooth val="0"/>
          <c:extLst>
            <c:ext xmlns:c16="http://schemas.microsoft.com/office/drawing/2014/chart" uri="{C3380CC4-5D6E-409C-BE32-E72D297353CC}">
              <c16:uniqueId val="{00000001-9E45-44F0-8B01-5FDDE47545DE}"/>
            </c:ext>
          </c:extLst>
        </c:ser>
        <c:dLbls>
          <c:showLegendKey val="0"/>
          <c:showVal val="0"/>
          <c:showCatName val="0"/>
          <c:showSerName val="0"/>
          <c:showPercent val="0"/>
          <c:showBubbleSize val="0"/>
        </c:dLbls>
        <c:dropLines>
          <c:spPr>
            <a:ln w="9525" cap="flat" cmpd="sng" algn="ctr">
              <a:gradFill>
                <a:gsLst>
                  <a:gs pos="0">
                    <a:schemeClr val="lt1"/>
                  </a:gs>
                  <a:gs pos="100000">
                    <a:schemeClr val="lt1">
                      <a:alpha val="0"/>
                    </a:schemeClr>
                  </a:gs>
                </a:gsLst>
                <a:lin ang="5400000" scaled="0"/>
              </a:gradFill>
              <a:round/>
            </a:ln>
            <a:effectLst/>
          </c:spPr>
        </c:dropLines>
        <c:smooth val="0"/>
        <c:axId val="656713711"/>
        <c:axId val="656724111"/>
      </c:lineChart>
      <c:dateAx>
        <c:axId val="656713711"/>
        <c:scaling>
          <c:orientation val="minMax"/>
        </c:scaling>
        <c:delete val="0"/>
        <c:axPos val="b"/>
        <c:numFmt formatCode="mmm\-yyyy" sourceLinked="1"/>
        <c:majorTickMark val="none"/>
        <c:minorTickMark val="none"/>
        <c:tickLblPos val="nextTo"/>
        <c:spPr>
          <a:noFill/>
          <a:ln w="12700" cap="flat" cmpd="sng" algn="ctr">
            <a:solidFill>
              <a:schemeClr val="lt1"/>
            </a:solidFill>
            <a:round/>
          </a:ln>
          <a:effectLst/>
        </c:spPr>
        <c:txPr>
          <a:bodyPr rot="-60000000" spcFirstLastPara="1" vertOverflow="ellipsis" vert="horz" wrap="square" anchor="ctr" anchorCtr="1"/>
          <a:lstStyle/>
          <a:p>
            <a:pPr>
              <a:defRPr sz="900" b="0" i="0" u="none" strike="noStrike" kern="1200" spc="100" baseline="0">
                <a:solidFill>
                  <a:schemeClr val="lt1"/>
                </a:solidFill>
                <a:latin typeface="+mn-lt"/>
                <a:ea typeface="+mn-ea"/>
                <a:cs typeface="+mn-cs"/>
              </a:defRPr>
            </a:pPr>
            <a:endParaRPr lang="es-UY"/>
          </a:p>
        </c:txPr>
        <c:crossAx val="656724111"/>
        <c:crosses val="autoZero"/>
        <c:auto val="1"/>
        <c:lblOffset val="100"/>
        <c:baseTimeUnit val="days"/>
      </c:dateAx>
      <c:valAx>
        <c:axId val="656724111"/>
        <c:scaling>
          <c:orientation val="minMax"/>
          <c:min val="60"/>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solidFill>
                <a:latin typeface="+mn-lt"/>
                <a:ea typeface="+mn-ea"/>
                <a:cs typeface="+mn-cs"/>
              </a:defRPr>
            </a:pPr>
            <a:endParaRPr lang="es-UY"/>
          </a:p>
        </c:txPr>
        <c:crossAx val="65671371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tint val="88000"/>
      </a:schemeClr>
    </a:solidFill>
    <a:ln w="9525" cap="flat" cmpd="sng" algn="ctr">
      <a:solidFill>
        <a:schemeClr val="dk1">
          <a:tint val="88000"/>
        </a:schemeClr>
      </a:solidFill>
      <a:round/>
    </a:ln>
    <a:effectLst/>
  </c:spPr>
  <c:txPr>
    <a:bodyPr/>
    <a:lstStyle/>
    <a:p>
      <a:pPr>
        <a:defRPr/>
      </a:pPr>
      <a:endParaRPr lang="es-UY"/>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r>
              <a:rPr lang="es-UY" dirty="0"/>
              <a:t>DEFICIT EN PESOS Y VAR  DEUDA EN PESOS </a:t>
            </a:r>
          </a:p>
        </c:rich>
      </c:tx>
      <c:overlay val="0"/>
      <c:spPr>
        <a:noFill/>
        <a:ln>
          <a:noFill/>
        </a:ln>
        <a:effectLst/>
      </c:spPr>
      <c:txPr>
        <a:bodyPr rot="0" spcFirstLastPara="1" vertOverflow="ellipsis" vert="horz" wrap="square" anchor="ctr" anchorCtr="1"/>
        <a:lstStyle/>
        <a:p>
          <a:pPr>
            <a:defRPr sz="1600"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es-UY"/>
        </a:p>
      </c:txPr>
    </c:title>
    <c:autoTitleDeleted val="0"/>
    <c:plotArea>
      <c:layout/>
      <c:areaChart>
        <c:grouping val="standard"/>
        <c:varyColors val="0"/>
        <c:ser>
          <c:idx val="0"/>
          <c:order val="0"/>
          <c:tx>
            <c:v>VAR DEUDA EN $ Y UI</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elete val="1"/>
          </c:dLbls>
          <c:cat>
            <c:numRef>
              <c:f>[DEUDA_DEFICIT_BASEjun2021.xlsx]INDICADORES!$T$3:$BK$3</c:f>
              <c:numCache>
                <c:formatCode>d\-mmm\-yy</c:formatCode>
                <c:ptCount val="44"/>
                <c:pt idx="0">
                  <c:v>43007</c:v>
                </c:pt>
                <c:pt idx="1">
                  <c:v>43039</c:v>
                </c:pt>
                <c:pt idx="2">
                  <c:v>43069</c:v>
                </c:pt>
                <c:pt idx="3">
                  <c:v>43100</c:v>
                </c:pt>
                <c:pt idx="4">
                  <c:v>43131</c:v>
                </c:pt>
                <c:pt idx="5">
                  <c:v>43159</c:v>
                </c:pt>
                <c:pt idx="6">
                  <c:v>43187</c:v>
                </c:pt>
                <c:pt idx="7">
                  <c:v>43220</c:v>
                </c:pt>
                <c:pt idx="8">
                  <c:v>43251</c:v>
                </c:pt>
                <c:pt idx="9">
                  <c:v>43280</c:v>
                </c:pt>
                <c:pt idx="10">
                  <c:v>43312</c:v>
                </c:pt>
                <c:pt idx="11">
                  <c:v>43343</c:v>
                </c:pt>
                <c:pt idx="12">
                  <c:v>43371</c:v>
                </c:pt>
                <c:pt idx="13">
                  <c:v>43404</c:v>
                </c:pt>
                <c:pt idx="14">
                  <c:v>43434</c:v>
                </c:pt>
                <c:pt idx="15">
                  <c:v>43465</c:v>
                </c:pt>
                <c:pt idx="16">
                  <c:v>43496</c:v>
                </c:pt>
                <c:pt idx="17">
                  <c:v>43524</c:v>
                </c:pt>
                <c:pt idx="18">
                  <c:v>43553</c:v>
                </c:pt>
                <c:pt idx="19">
                  <c:v>43585</c:v>
                </c:pt>
                <c:pt idx="20">
                  <c:v>43616</c:v>
                </c:pt>
                <c:pt idx="21">
                  <c:v>43644</c:v>
                </c:pt>
                <c:pt idx="22">
                  <c:v>43677</c:v>
                </c:pt>
                <c:pt idx="23">
                  <c:v>43707</c:v>
                </c:pt>
                <c:pt idx="24">
                  <c:v>43738</c:v>
                </c:pt>
                <c:pt idx="25">
                  <c:v>43769</c:v>
                </c:pt>
                <c:pt idx="26">
                  <c:v>43798</c:v>
                </c:pt>
                <c:pt idx="27">
                  <c:v>43830</c:v>
                </c:pt>
                <c:pt idx="28">
                  <c:v>43861</c:v>
                </c:pt>
                <c:pt idx="29">
                  <c:v>43889</c:v>
                </c:pt>
                <c:pt idx="30">
                  <c:v>43921</c:v>
                </c:pt>
                <c:pt idx="31">
                  <c:v>43951</c:v>
                </c:pt>
                <c:pt idx="32">
                  <c:v>43980</c:v>
                </c:pt>
                <c:pt idx="33">
                  <c:v>44012</c:v>
                </c:pt>
                <c:pt idx="34">
                  <c:v>44043</c:v>
                </c:pt>
                <c:pt idx="35">
                  <c:v>44074</c:v>
                </c:pt>
                <c:pt idx="36">
                  <c:v>44104</c:v>
                </c:pt>
                <c:pt idx="37">
                  <c:v>44134</c:v>
                </c:pt>
                <c:pt idx="38">
                  <c:v>44165</c:v>
                </c:pt>
                <c:pt idx="39">
                  <c:v>44196</c:v>
                </c:pt>
                <c:pt idx="40">
                  <c:v>44225</c:v>
                </c:pt>
                <c:pt idx="41">
                  <c:v>44253</c:v>
                </c:pt>
                <c:pt idx="42">
                  <c:v>44286</c:v>
                </c:pt>
                <c:pt idx="43">
                  <c:v>44316</c:v>
                </c:pt>
              </c:numCache>
            </c:numRef>
          </c:cat>
          <c:val>
            <c:numRef>
              <c:f>[DEUDA_DEFICIT_BASEjun2021.xlsx]INDICADORES!$T$26:$BK$26</c:f>
              <c:numCache>
                <c:formatCode>0</c:formatCode>
                <c:ptCount val="44"/>
                <c:pt idx="0">
                  <c:v>129762.34341278805</c:v>
                </c:pt>
                <c:pt idx="1">
                  <c:v>132002.00092290295</c:v>
                </c:pt>
                <c:pt idx="2">
                  <c:v>132272.85994169448</c:v>
                </c:pt>
                <c:pt idx="3">
                  <c:v>131775.23335629367</c:v>
                </c:pt>
                <c:pt idx="4">
                  <c:v>135349.19616857919</c:v>
                </c:pt>
                <c:pt idx="5">
                  <c:v>144464.21882481271</c:v>
                </c:pt>
                <c:pt idx="6">
                  <c:v>141604.07913443938</c:v>
                </c:pt>
                <c:pt idx="7">
                  <c:v>147215.60985757722</c:v>
                </c:pt>
                <c:pt idx="8">
                  <c:v>126120.79695947503</c:v>
                </c:pt>
                <c:pt idx="9">
                  <c:v>122760.76130138001</c:v>
                </c:pt>
                <c:pt idx="10">
                  <c:v>113640.0968364287</c:v>
                </c:pt>
                <c:pt idx="11">
                  <c:v>88676.310205447357</c:v>
                </c:pt>
                <c:pt idx="12">
                  <c:v>56236.163133312133</c:v>
                </c:pt>
                <c:pt idx="13">
                  <c:v>46151.093106906133</c:v>
                </c:pt>
                <c:pt idx="14">
                  <c:v>89157.057106805296</c:v>
                </c:pt>
                <c:pt idx="15">
                  <c:v>86977.247472668765</c:v>
                </c:pt>
                <c:pt idx="16">
                  <c:v>78887.53268169958</c:v>
                </c:pt>
                <c:pt idx="17">
                  <c:v>79922.453262650306</c:v>
                </c:pt>
                <c:pt idx="18">
                  <c:v>84411.376713257807</c:v>
                </c:pt>
                <c:pt idx="19">
                  <c:v>78356.086412226708</c:v>
                </c:pt>
                <c:pt idx="20">
                  <c:v>76640.879569163924</c:v>
                </c:pt>
                <c:pt idx="21">
                  <c:v>83760.499009819687</c:v>
                </c:pt>
                <c:pt idx="22">
                  <c:v>90443.768804868218</c:v>
                </c:pt>
                <c:pt idx="23">
                  <c:v>95821.708588052861</c:v>
                </c:pt>
                <c:pt idx="24">
                  <c:v>123013.49793240119</c:v>
                </c:pt>
                <c:pt idx="25">
                  <c:v>109955.09351061523</c:v>
                </c:pt>
                <c:pt idx="26">
                  <c:v>60528.392580182306</c:v>
                </c:pt>
                <c:pt idx="27">
                  <c:v>61658.523955251119</c:v>
                </c:pt>
                <c:pt idx="28">
                  <c:v>108950.59933003271</c:v>
                </c:pt>
                <c:pt idx="29">
                  <c:v>126160.86043235369</c:v>
                </c:pt>
                <c:pt idx="30">
                  <c:v>100563.19046368063</c:v>
                </c:pt>
                <c:pt idx="31">
                  <c:v>103217.02728238764</c:v>
                </c:pt>
                <c:pt idx="32">
                  <c:v>118861.23370986941</c:v>
                </c:pt>
                <c:pt idx="33">
                  <c:v>140770.28448481375</c:v>
                </c:pt>
                <c:pt idx="34">
                  <c:v>172416.51483996905</c:v>
                </c:pt>
                <c:pt idx="35">
                  <c:v>192947.28446860664</c:v>
                </c:pt>
                <c:pt idx="36">
                  <c:v>207953.05058287742</c:v>
                </c:pt>
                <c:pt idx="37">
                  <c:v>233365.92048458091</c:v>
                </c:pt>
                <c:pt idx="38">
                  <c:v>242592.73811901241</c:v>
                </c:pt>
                <c:pt idx="39">
                  <c:v>250744.86702189059</c:v>
                </c:pt>
                <c:pt idx="40">
                  <c:v>220170.8488099481</c:v>
                </c:pt>
                <c:pt idx="41">
                  <c:v>207402.83810240857</c:v>
                </c:pt>
                <c:pt idx="42">
                  <c:v>267649.96028512297</c:v>
                </c:pt>
                <c:pt idx="43">
                  <c:v>244284.946500608</c:v>
                </c:pt>
              </c:numCache>
            </c:numRef>
          </c:val>
          <c:extLst>
            <c:ext xmlns:c16="http://schemas.microsoft.com/office/drawing/2014/chart" uri="{C3380CC4-5D6E-409C-BE32-E72D297353CC}">
              <c16:uniqueId val="{00000000-9D74-4318-9054-878FFC54D23A}"/>
            </c:ext>
          </c:extLst>
        </c:ser>
        <c:ser>
          <c:idx val="1"/>
          <c:order val="1"/>
          <c:tx>
            <c:v>DEFICIT GC-BPS</c:v>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dLbls>
            <c:delete val="1"/>
          </c:dLbls>
          <c:cat>
            <c:numRef>
              <c:f>[DEUDA_DEFICIT_BASEjun2021.xlsx]INDICADORES!$T$3:$BK$3</c:f>
              <c:numCache>
                <c:formatCode>d\-mmm\-yy</c:formatCode>
                <c:ptCount val="44"/>
                <c:pt idx="0">
                  <c:v>43007</c:v>
                </c:pt>
                <c:pt idx="1">
                  <c:v>43039</c:v>
                </c:pt>
                <c:pt idx="2">
                  <c:v>43069</c:v>
                </c:pt>
                <c:pt idx="3">
                  <c:v>43100</c:v>
                </c:pt>
                <c:pt idx="4">
                  <c:v>43131</c:v>
                </c:pt>
                <c:pt idx="5">
                  <c:v>43159</c:v>
                </c:pt>
                <c:pt idx="6">
                  <c:v>43187</c:v>
                </c:pt>
                <c:pt idx="7">
                  <c:v>43220</c:v>
                </c:pt>
                <c:pt idx="8">
                  <c:v>43251</c:v>
                </c:pt>
                <c:pt idx="9">
                  <c:v>43280</c:v>
                </c:pt>
                <c:pt idx="10">
                  <c:v>43312</c:v>
                </c:pt>
                <c:pt idx="11">
                  <c:v>43343</c:v>
                </c:pt>
                <c:pt idx="12">
                  <c:v>43371</c:v>
                </c:pt>
                <c:pt idx="13">
                  <c:v>43404</c:v>
                </c:pt>
                <c:pt idx="14">
                  <c:v>43434</c:v>
                </c:pt>
                <c:pt idx="15">
                  <c:v>43465</c:v>
                </c:pt>
                <c:pt idx="16">
                  <c:v>43496</c:v>
                </c:pt>
                <c:pt idx="17">
                  <c:v>43524</c:v>
                </c:pt>
                <c:pt idx="18">
                  <c:v>43553</c:v>
                </c:pt>
                <c:pt idx="19">
                  <c:v>43585</c:v>
                </c:pt>
                <c:pt idx="20">
                  <c:v>43616</c:v>
                </c:pt>
                <c:pt idx="21">
                  <c:v>43644</c:v>
                </c:pt>
                <c:pt idx="22">
                  <c:v>43677</c:v>
                </c:pt>
                <c:pt idx="23">
                  <c:v>43707</c:v>
                </c:pt>
                <c:pt idx="24">
                  <c:v>43738</c:v>
                </c:pt>
                <c:pt idx="25">
                  <c:v>43769</c:v>
                </c:pt>
                <c:pt idx="26">
                  <c:v>43798</c:v>
                </c:pt>
                <c:pt idx="27">
                  <c:v>43830</c:v>
                </c:pt>
                <c:pt idx="28">
                  <c:v>43861</c:v>
                </c:pt>
                <c:pt idx="29">
                  <c:v>43889</c:v>
                </c:pt>
                <c:pt idx="30">
                  <c:v>43921</c:v>
                </c:pt>
                <c:pt idx="31">
                  <c:v>43951</c:v>
                </c:pt>
                <c:pt idx="32">
                  <c:v>43980</c:v>
                </c:pt>
                <c:pt idx="33">
                  <c:v>44012</c:v>
                </c:pt>
                <c:pt idx="34">
                  <c:v>44043</c:v>
                </c:pt>
                <c:pt idx="35">
                  <c:v>44074</c:v>
                </c:pt>
                <c:pt idx="36">
                  <c:v>44104</c:v>
                </c:pt>
                <c:pt idx="37">
                  <c:v>44134</c:v>
                </c:pt>
                <c:pt idx="38">
                  <c:v>44165</c:v>
                </c:pt>
                <c:pt idx="39">
                  <c:v>44196</c:v>
                </c:pt>
                <c:pt idx="40">
                  <c:v>44225</c:v>
                </c:pt>
                <c:pt idx="41">
                  <c:v>44253</c:v>
                </c:pt>
                <c:pt idx="42">
                  <c:v>44286</c:v>
                </c:pt>
                <c:pt idx="43">
                  <c:v>44316</c:v>
                </c:pt>
              </c:numCache>
            </c:numRef>
          </c:cat>
          <c:val>
            <c:numRef>
              <c:f>[DEUDA_DEFICIT_BASEjun2021.xlsx]INDICADORES!$T$27:$BK$27</c:f>
              <c:numCache>
                <c:formatCode>0</c:formatCode>
                <c:ptCount val="44"/>
                <c:pt idx="0">
                  <c:v>52053.519114700983</c:v>
                </c:pt>
                <c:pt idx="1">
                  <c:v>51500.625404607985</c:v>
                </c:pt>
                <c:pt idx="2">
                  <c:v>50404.007155329979</c:v>
                </c:pt>
                <c:pt idx="3">
                  <c:v>50562.071793021983</c:v>
                </c:pt>
                <c:pt idx="4">
                  <c:v>50557.554465367975</c:v>
                </c:pt>
                <c:pt idx="5">
                  <c:v>51221.20881470498</c:v>
                </c:pt>
                <c:pt idx="6">
                  <c:v>47147.517768064987</c:v>
                </c:pt>
                <c:pt idx="7">
                  <c:v>53179.901871588983</c:v>
                </c:pt>
                <c:pt idx="8">
                  <c:v>54381.379204946992</c:v>
                </c:pt>
                <c:pt idx="9">
                  <c:v>56145.551198253001</c:v>
                </c:pt>
                <c:pt idx="10">
                  <c:v>55753.034786349002</c:v>
                </c:pt>
                <c:pt idx="11">
                  <c:v>52825.443295970006</c:v>
                </c:pt>
                <c:pt idx="12">
                  <c:v>52633.539981066991</c:v>
                </c:pt>
                <c:pt idx="13">
                  <c:v>36803.598607306347</c:v>
                </c:pt>
                <c:pt idx="14">
                  <c:v>37705.647808580841</c:v>
                </c:pt>
                <c:pt idx="15">
                  <c:v>38136.745381621811</c:v>
                </c:pt>
                <c:pt idx="16">
                  <c:v>38257.072050563969</c:v>
                </c:pt>
                <c:pt idx="17">
                  <c:v>36788.184485207814</c:v>
                </c:pt>
                <c:pt idx="18">
                  <c:v>35798.12177269713</c:v>
                </c:pt>
                <c:pt idx="19">
                  <c:v>39035.896633072043</c:v>
                </c:pt>
                <c:pt idx="20">
                  <c:v>44097.31799817225</c:v>
                </c:pt>
                <c:pt idx="21">
                  <c:v>43771.438145325868</c:v>
                </c:pt>
                <c:pt idx="22">
                  <c:v>42829.789873593858</c:v>
                </c:pt>
                <c:pt idx="23">
                  <c:v>41574.880161525929</c:v>
                </c:pt>
                <c:pt idx="24">
                  <c:v>40283.449223277814</c:v>
                </c:pt>
                <c:pt idx="25">
                  <c:v>49809.592521289451</c:v>
                </c:pt>
                <c:pt idx="26">
                  <c:v>51261.504022031964</c:v>
                </c:pt>
                <c:pt idx="27">
                  <c:v>60399.112763358979</c:v>
                </c:pt>
                <c:pt idx="28">
                  <c:v>60539.560740059824</c:v>
                </c:pt>
                <c:pt idx="29">
                  <c:v>92016.984384988973</c:v>
                </c:pt>
                <c:pt idx="30">
                  <c:v>72604.448270100649</c:v>
                </c:pt>
                <c:pt idx="31">
                  <c:v>66721.993811101769</c:v>
                </c:pt>
                <c:pt idx="32">
                  <c:v>77151.830831141546</c:v>
                </c:pt>
                <c:pt idx="33">
                  <c:v>91129.299842237917</c:v>
                </c:pt>
                <c:pt idx="34">
                  <c:v>96236.027547271937</c:v>
                </c:pt>
                <c:pt idx="35">
                  <c:v>103513.56287865913</c:v>
                </c:pt>
                <c:pt idx="36">
                  <c:v>98908.223859452439</c:v>
                </c:pt>
                <c:pt idx="37">
                  <c:v>106100.04739572032</c:v>
                </c:pt>
                <c:pt idx="38">
                  <c:v>107417.91435815088</c:v>
                </c:pt>
                <c:pt idx="39">
                  <c:v>114547.56218390522</c:v>
                </c:pt>
                <c:pt idx="40">
                  <c:v>114291.89559194521</c:v>
                </c:pt>
                <c:pt idx="41">
                  <c:v>92466.303389123146</c:v>
                </c:pt>
                <c:pt idx="42">
                  <c:v>142759.51533462579</c:v>
                </c:pt>
                <c:pt idx="43">
                  <c:v>114499.6827389058</c:v>
                </c:pt>
              </c:numCache>
            </c:numRef>
          </c:val>
          <c:extLst>
            <c:ext xmlns:c16="http://schemas.microsoft.com/office/drawing/2014/chart" uri="{C3380CC4-5D6E-409C-BE32-E72D297353CC}">
              <c16:uniqueId val="{00000001-9D74-4318-9054-878FFC54D23A}"/>
            </c:ext>
          </c:extLst>
        </c:ser>
        <c:dLbls>
          <c:showLegendKey val="0"/>
          <c:showVal val="1"/>
          <c:showCatName val="0"/>
          <c:showSerName val="0"/>
          <c:showPercent val="0"/>
          <c:showBubbleSize val="0"/>
        </c:dLbls>
        <c:axId val="640232495"/>
        <c:axId val="640252879"/>
      </c:areaChart>
      <c:dateAx>
        <c:axId val="640232495"/>
        <c:scaling>
          <c:orientation val="minMax"/>
        </c:scaling>
        <c:delete val="0"/>
        <c:axPos val="b"/>
        <c:numFmt formatCode="d\-mmm\-yy"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UY"/>
          </a:p>
        </c:txPr>
        <c:crossAx val="640252879"/>
        <c:crosses val="autoZero"/>
        <c:auto val="1"/>
        <c:lblOffset val="100"/>
        <c:baseTimeUnit val="months"/>
      </c:dateAx>
      <c:valAx>
        <c:axId val="640252879"/>
        <c:scaling>
          <c:orientation val="minMax"/>
        </c:scaling>
        <c:delete val="0"/>
        <c:axPos val="l"/>
        <c:majorGridlines>
          <c:spPr>
            <a:ln w="9525" cap="flat" cmpd="sng" algn="ctr">
              <a:solidFill>
                <a:schemeClr val="lt1">
                  <a:lumMod val="95000"/>
                  <a:alpha val="10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UY"/>
          </a:p>
        </c:txPr>
        <c:crossAx val="640232495"/>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lt1">
                  <a:lumMod val="85000"/>
                </a:schemeClr>
              </a:solidFill>
              <a:latin typeface="+mn-lt"/>
              <a:ea typeface="+mn-ea"/>
              <a:cs typeface="+mn-cs"/>
            </a:defRPr>
          </a:pPr>
          <a:endParaRPr lang="es-UY"/>
        </a:p>
      </c:txPr>
    </c:legend>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s-UY"/>
    </a:p>
  </c:txPr>
  <c:externalData r:id="rId3">
    <c:autoUpdate val="0"/>
  </c:externalData>
</c:chartSpace>
</file>

<file path=ppt/charts/colors1.xml><?xml version="1.0" encoding="utf-8"?>
<cs:colorStyle xmlns:cs="http://schemas.microsoft.com/office/drawing/2012/chartStyle" xmlns:a="http://schemas.openxmlformats.org/drawingml/2006/main" meth="acrossLinear" id="1">
  <a:schemeClr val="dk1">
    <a:tint val="88000"/>
  </a:schemeClr>
  <a:schemeClr val="dk1">
    <a:tint val="55000"/>
  </a:schemeClr>
  <a:schemeClr val="dk1">
    <a:tint val="78000"/>
  </a:schemeClr>
  <a:schemeClr val="dk1">
    <a:tint val="92000"/>
  </a:schemeClr>
  <a:schemeClr val="dk1">
    <a:tint val="70000"/>
  </a:schemeClr>
  <a:schemeClr val="dk1">
    <a:tint val="30000"/>
  </a:schemeClr>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9">
  <cs:axisTitle>
    <cs:lnRef idx="0"/>
    <cs:fillRef idx="0"/>
    <cs:effectRef idx="0"/>
    <cs:fontRef idx="minor">
      <a:schemeClr val="lt1"/>
    </cs:fontRef>
    <cs:defRPr sz="900" b="1" kern="1200"/>
  </cs:axisTitle>
  <cs:categoryAxis>
    <cs:lnRef idx="0">
      <cs:styleClr val="0"/>
    </cs:lnRef>
    <cs:fillRef idx="0"/>
    <cs:effectRef idx="0"/>
    <cs:fontRef idx="minor">
      <a:schemeClr val="lt1"/>
    </cs:fontRef>
    <cs:spPr>
      <a:ln w="12700" cap="flat" cmpd="sng" algn="ctr">
        <a:solidFill>
          <a:schemeClr val="lt1"/>
        </a:solidFill>
        <a:round/>
      </a:ln>
    </cs:spPr>
    <cs:defRPr sz="900" kern="1200" spc="100" baseline="0"/>
  </cs:categoryAxis>
  <cs:chartArea>
    <cs:lnRef idx="0">
      <cs:styleClr val="0"/>
    </cs:lnRef>
    <cs:fillRef idx="0">
      <cs:styleClr val="0"/>
    </cs:fillRef>
    <cs:effectRef idx="0"/>
    <cs:fontRef idx="minor">
      <a:schemeClr val="dk1"/>
    </cs:fontRef>
    <cs:spPr>
      <a:solidFill>
        <a:schemeClr val="phClr"/>
      </a:solidFill>
      <a:ln w="9525" cap="flat" cmpd="sng" algn="ctr">
        <a:solidFill>
          <a:schemeClr val="phClr"/>
        </a:solidFill>
        <a:round/>
      </a:ln>
    </cs:spPr>
    <cs:defRPr sz="1000" kern="1200"/>
  </cs:chartArea>
  <cs:dataLabel>
    <cs:lnRef idx="0"/>
    <cs:fillRef idx="0"/>
    <cs:effectRef idx="0"/>
    <cs:fontRef idx="minor">
      <a:schemeClr val="lt1"/>
    </cs:fontRef>
    <cs:defRPr sz="900" b="1" kern="1200"/>
  </cs:dataLabel>
  <cs:dataLabelCallout>
    <cs:lnRef idx="0">
      <cs:styleClr val="auto"/>
    </cs:lnRef>
    <cs:fillRef idx="0"/>
    <cs:effectRef idx="0"/>
    <cs:fontRef idx="minor">
      <cs:styleClr val="auto"/>
    </cs:fontRef>
    <cs:spPr>
      <a:solidFill>
        <a:schemeClr val="lt1"/>
      </a:solidFill>
      <a:ln>
        <a:solidFill>
          <a:schemeClr val="ph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pattFill prst="ltUpDiag">
        <a:fgClr>
          <a:schemeClr val="phClr"/>
        </a:fgClr>
        <a:bgClr>
          <a:schemeClr val="lt1"/>
        </a:bgClr>
      </a:pattFill>
    </cs:spPr>
  </cs:dataPoint>
  <cs:dataPoint3D>
    <cs:lnRef idx="0"/>
    <cs:fillRef idx="0">
      <cs:styleClr val="auto"/>
    </cs:fillRef>
    <cs:effectRef idx="0"/>
    <cs:fontRef idx="minor">
      <a:schemeClr val="dk1"/>
    </cs:fontRef>
    <cs:spPr>
      <a:pattFill prst="ltUpDiag">
        <a:fgClr>
          <a:schemeClr val="phClr"/>
        </a:fgClr>
        <a:bgClr>
          <a:schemeClr val="lt1"/>
        </a:bgClr>
      </a:pattFill>
    </cs:spPr>
  </cs:dataPoint3D>
  <cs:dataPointLine>
    <cs:lnRef idx="0">
      <cs:styleClr val="auto"/>
    </cs:lnRef>
    <cs:fillRef idx="0"/>
    <cs:effectRef idx="0">
      <cs:styleClr val="auto"/>
    </cs:effectRef>
    <cs:fontRef idx="minor">
      <a:schemeClr val="dk1"/>
    </cs:fontRef>
    <cs:spPr>
      <a:ln w="34925" cap="rnd">
        <a:solidFill>
          <a:schemeClr val="lt1"/>
        </a:solidFill>
        <a:round/>
      </a:ln>
      <a:effectLst>
        <a:outerShdw dist="25400" dir="2700000" algn="tl" rotWithShape="0">
          <a:schemeClr val="phClr"/>
        </a:outerShdw>
      </a:effectLst>
    </cs:spPr>
  </cs:dataPointLine>
  <cs:dataPointMarker>
    <cs:lnRef idx="0"/>
    <cs:fillRef idx="0">
      <cs:styleClr val="auto"/>
    </cs:fillRef>
    <cs:effectRef idx="0"/>
    <cs:fontRef idx="minor">
      <a:schemeClr val="dk1"/>
    </cs:fontRef>
    <cs:spPr>
      <a:solidFill>
        <a:schemeClr val="phClr"/>
      </a:solidFill>
      <a:ln w="22225">
        <a:solidFill>
          <a:schemeClr val="lt1"/>
        </a:solidFill>
        <a:round/>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styleClr val="0"/>
    </cs:lnRef>
    <cs:fillRef idx="0"/>
    <cs:effectRef idx="0"/>
    <cs:fontRef idx="minor">
      <a:schemeClr val="lt1"/>
    </cs:fontRef>
    <cs:spPr>
      <a:ln w="9525">
        <a:solidFill>
          <a:schemeClr val="phClr">
            <a:lumMod val="60000"/>
            <a:lumOff val="40000"/>
          </a:schemeClr>
        </a:solidFill>
      </a:ln>
    </cs:spPr>
    <cs:defRPr sz="900" kern="1200"/>
  </cs:dataTable>
  <cs:downBar>
    <cs:lnRef idx="0">
      <cs:styleClr val="0"/>
    </cs:lnRef>
    <cs:fillRef idx="0"/>
    <cs:effectRef idx="0"/>
    <cs:fontRef idx="minor">
      <a:schemeClr val="dk1"/>
    </cs:fontRef>
    <cs:spPr>
      <a:solidFill>
        <a:schemeClr val="dk1">
          <a:lumMod val="35000"/>
          <a:lumOff val="65000"/>
        </a:schemeClr>
      </a:solidFill>
      <a:ln w="9525">
        <a:solidFill>
          <a:schemeClr val="phClr">
            <a:lumMod val="60000"/>
            <a:lumOff val="40000"/>
          </a:schemeClr>
        </a:solidFill>
      </a:ln>
    </cs:spPr>
  </cs:downBar>
  <cs:dropLine>
    <cs:lnRef idx="0"/>
    <cs:fillRef idx="0"/>
    <cs:effectRef idx="0"/>
    <cs:fontRef idx="minor">
      <a:schemeClr val="dk1"/>
    </cs:fontRef>
    <cs:spPr>
      <a:ln w="9525" cap="flat" cmpd="sng" algn="ctr">
        <a:gradFill>
          <a:gsLst>
            <a:gs pos="0">
              <a:schemeClr val="lt1"/>
            </a:gs>
            <a:gs pos="100000">
              <a:schemeClr val="lt1">
                <a:alpha val="0"/>
              </a:schemeClr>
            </a:gs>
          </a:gsLst>
          <a:lin ang="5400000" scaled="0"/>
        </a:gradFill>
        <a:round/>
      </a:ln>
    </cs:spPr>
  </cs:dropLine>
  <cs:errorBar>
    <cs:lnRef idx="0">
      <cs:styleClr val="0"/>
    </cs:lnRef>
    <cs:fillRef idx="0"/>
    <cs:effectRef idx="0"/>
    <cs:fontRef idx="minor">
      <a:schemeClr val="dk1"/>
    </cs:fontRef>
    <cs:spPr>
      <a:ln w="9525">
        <a:solidFill>
          <a:schemeClr val="phClr">
            <a:lumMod val="60000"/>
            <a:lumOff val="40000"/>
          </a:schemeClr>
        </a:solidFill>
        <a:round/>
      </a:ln>
      <a:effectLst>
        <a:glow rad="25400">
          <a:schemeClr val="lt1"/>
        </a:glow>
      </a:effectLst>
    </cs:spPr>
  </cs:errorBar>
  <cs:floor>
    <cs:lnRef idx="0"/>
    <cs:fillRef idx="0"/>
    <cs:effectRef idx="0"/>
    <cs:fontRef idx="minor">
      <a:schemeClr val="dk1"/>
    </cs:fontRef>
  </cs:floor>
  <cs:gridlineMajor>
    <cs:lnRef idx="0">
      <cs:styleClr val="0"/>
    </cs:lnRef>
    <cs:fillRef idx="0"/>
    <cs:effectRef idx="0"/>
    <cs:fontRef idx="minor">
      <a:schemeClr val="dk1"/>
    </cs:fontRef>
    <cs:spPr>
      <a:ln w="9525" cap="flat" cmpd="sng" algn="ctr">
        <a:solidFill>
          <a:schemeClr val="lt1">
            <a:alpha val="25000"/>
          </a:schemeClr>
        </a:solidFill>
        <a:round/>
      </a:ln>
    </cs:spPr>
  </cs:gridlineMajor>
  <cs:gridlineMinor>
    <cs:lnRef idx="0">
      <cs:styleClr val="0"/>
    </cs:lnRef>
    <cs:fillRef idx="0"/>
    <cs:effectRef idx="0"/>
    <cs:fontRef idx="minor">
      <a:schemeClr val="dk1"/>
    </cs:fontRef>
    <cs:spPr>
      <a:ln>
        <a:solidFill>
          <a:schemeClr val="lt1">
            <a:alpha val="10000"/>
          </a:schemeClr>
        </a:solidFill>
      </a:ln>
    </cs:spPr>
  </cs:gridlineMinor>
  <cs:hiLoLine>
    <cs:lnRef idx="0">
      <cs:styleClr val="0"/>
    </cs:lnRef>
    <cs:fillRef idx="0"/>
    <cs:effectRef idx="0"/>
    <cs:fontRef idx="minor">
      <a:schemeClr val="dk1"/>
    </cs:fontRef>
    <cs:spPr>
      <a:ln w="9525">
        <a:solidFill>
          <a:schemeClr val="phClr">
            <a:lumMod val="60000"/>
            <a:lumOff val="40000"/>
          </a:schemeClr>
        </a:solidFill>
        <a:prstDash val="dash"/>
      </a:ln>
    </cs:spPr>
  </cs:hiLoLine>
  <cs:leaderLine>
    <cs:lnRef idx="0">
      <cs:styleClr val="0"/>
    </cs:lnRef>
    <cs:fillRef idx="0"/>
    <cs:effectRef idx="0"/>
    <cs:fontRef idx="minor">
      <a:schemeClr val="dk1"/>
    </cs:fontRef>
    <cs:spPr>
      <a:ln w="9525">
        <a:solidFill>
          <a:schemeClr val="phClr">
            <a:lumMod val="60000"/>
            <a:lumOff val="40000"/>
          </a:schemeClr>
        </a:solidFill>
      </a:ln>
    </cs:spPr>
  </cs:leaderLine>
  <cs:legend>
    <cs:lnRef idx="0"/>
    <cs:fillRef idx="0"/>
    <cs:effectRef idx="0"/>
    <cs:fontRef idx="minor">
      <a:schemeClr val="lt1"/>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styleClr val="0"/>
    </cs:lnRef>
    <cs:fillRef idx="0"/>
    <cs:effectRef idx="0"/>
    <cs:fontRef idx="minor">
      <a:schemeClr val="lt1"/>
    </cs:fontRef>
    <cs:spPr>
      <a:ln w="3175" cap="flat" cmpd="sng" algn="ctr">
        <a:solidFill>
          <a:schemeClr val="phClr">
            <a:lumMod val="60000"/>
            <a:lumOff val="40000"/>
          </a:schemeClr>
        </a:solidFill>
        <a:round/>
      </a:ln>
    </cs:spPr>
    <cs:defRPr sz="900" kern="1200"/>
  </cs:seriesAxis>
  <cs:seriesLine>
    <cs:lnRef idx="0">
      <cs:styleClr val="0"/>
    </cs:lnRef>
    <cs:fillRef idx="0"/>
    <cs:effectRef idx="0"/>
    <cs:fontRef idx="minor">
      <a:schemeClr val="dk1"/>
    </cs:fontRef>
    <cs:spPr>
      <a:ln w="9525">
        <a:solidFill>
          <a:schemeClr val="phClr">
            <a:lumMod val="60000"/>
            <a:lumOff val="40000"/>
            <a:tint val="50000"/>
          </a:schemeClr>
        </a:solidFill>
        <a:prstDash val="dash"/>
      </a:ln>
    </cs:spPr>
  </cs:seriesLine>
  <cs:title>
    <cs:lnRef idx="0"/>
    <cs:fillRef idx="0"/>
    <cs:effectRef idx="0"/>
    <cs:fontRef idx="minor">
      <a:schemeClr val="lt1"/>
    </cs:fontRef>
    <cs:defRPr sz="1500" b="1" kern="1200" cap="all" spc="100" normalizeH="0" baseline="0"/>
  </cs:title>
  <cs:trendline>
    <cs:lnRef idx="0"/>
    <cs:fillRef idx="0"/>
    <cs:effectRef idx="0"/>
    <cs:fontRef idx="minor">
      <a:schemeClr val="dk1"/>
    </cs:fontRef>
    <cs:spPr>
      <a:ln w="28575" cap="rnd">
        <a:solidFill>
          <a:schemeClr val="lt1">
            <a:alpha val="50000"/>
          </a:schemeClr>
        </a:solidFill>
        <a:round/>
      </a:ln>
    </cs:spPr>
  </cs:trendline>
  <cs:trendlineLabel>
    <cs:lnRef idx="0"/>
    <cs:fillRef idx="0"/>
    <cs:effectRef idx="0"/>
    <cs:fontRef idx="minor">
      <a:schemeClr val="lt1"/>
    </cs:fontRef>
    <cs:defRPr sz="900" kern="1200"/>
  </cs:trendlineLabel>
  <cs:upBar>
    <cs:lnRef idx="0">
      <cs:styleClr val="0"/>
    </cs:lnRef>
    <cs:fillRef idx="0"/>
    <cs:effectRef idx="0"/>
    <cs:fontRef idx="minor">
      <a:schemeClr val="dk1"/>
    </cs:fontRef>
    <cs:spPr>
      <a:solidFill>
        <a:schemeClr val="lt1">
          <a:lumMod val="95000"/>
        </a:schemeClr>
      </a:solidFill>
      <a:ln w="9525">
        <a:solidFill>
          <a:schemeClr val="phClr">
            <a:lumMod val="60000"/>
            <a:lumOff val="40000"/>
          </a:schemeClr>
        </a:solidFill>
      </a:ln>
    </cs:spPr>
  </cs:upBar>
  <cs:valueAxis>
    <cs:lnRef idx="0"/>
    <cs:fillRef idx="0"/>
    <cs:effectRef idx="0"/>
    <cs:fontRef idx="minor">
      <a:schemeClr val="lt1"/>
    </cs:fontRef>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9">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lt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lt1"/>
    </cs:fontRef>
    <cs:spPr>
      <a:ln w="9525">
        <a:solidFill>
          <a:schemeClr val="lt1">
            <a:lumMod val="95000"/>
            <a:alpha val="54000"/>
          </a:schemeClr>
        </a:solidFill>
        <a:prstDash val="dash"/>
      </a:ln>
    </cs:spPr>
  </cs:dropLine>
  <cs:errorBar>
    <cs:lnRef idx="0"/>
    <cs:fillRef idx="0"/>
    <cs:effectRef idx="0"/>
    <cs:fontRef idx="minor">
      <a:schemeClr val="lt1"/>
    </cs:fontRef>
    <cs:spPr>
      <a:ln w="9525" cap="flat" cmpd="sng" algn="ctr">
        <a:solidFill>
          <a:schemeClr val="lt1">
            <a:lumMod val="95000"/>
          </a:schemeClr>
        </a:solidFill>
        <a:round/>
      </a:ln>
    </cs:spPr>
  </cs:errorBar>
  <cs:floor>
    <cs:lnRef idx="0"/>
    <cs:fillRef idx="0"/>
    <cs:effectRef idx="0"/>
    <cs:fontRef idx="minor">
      <a:schemeClr val="lt1"/>
    </cs:fontRef>
  </cs:floor>
  <cs:gridlineMajor>
    <cs:lnRef idx="0"/>
    <cs:fillRef idx="0"/>
    <cs:effectRef idx="0"/>
    <cs:fontRef idx="minor">
      <a:schemeClr val="lt1"/>
    </cs:fontRef>
    <cs:spPr>
      <a:ln w="9525" cap="flat" cmpd="sng" algn="ctr">
        <a:solidFill>
          <a:schemeClr val="lt1">
            <a:lumMod val="95000"/>
            <a:alpha val="10000"/>
          </a:schemeClr>
        </a:solidFill>
        <a:round/>
      </a:ln>
    </cs:spPr>
  </cs:gridlineMajor>
  <cs:gridlineMinor>
    <cs:lnRef idx="0"/>
    <cs:fillRef idx="0"/>
    <cs:effectRef idx="0"/>
    <cs:fontRef idx="minor">
      <a:schemeClr val="lt1"/>
    </cs:fontRef>
    <cs:spPr>
      <a:ln>
        <a:solidFill>
          <a:schemeClr val="lt1">
            <a:lumMod val="95000"/>
            <a:alpha val="5000"/>
          </a:schemeClr>
        </a:solidFill>
      </a:ln>
    </cs:spPr>
  </cs:gridlineMinor>
  <cs:hiLoLine>
    <cs:lnRef idx="0"/>
    <cs:fillRef idx="0"/>
    <cs:effectRef idx="0"/>
    <cs:fontRef idx="minor">
      <a:schemeClr val="lt1"/>
    </cs:fontRef>
    <cs:spPr>
      <a:ln w="9525">
        <a:solidFill>
          <a:schemeClr val="lt1">
            <a:lumMod val="95000"/>
            <a:alpha val="54000"/>
          </a:schemeClr>
        </a:solidFill>
        <a:prstDash val="dash"/>
      </a:ln>
    </cs:spPr>
  </cs:hiLoLine>
  <cs:leaderLine>
    <cs:lnRef idx="0"/>
    <cs:fillRef idx="0"/>
    <cs:effectRef idx="0"/>
    <cs:fontRef idx="minor">
      <a:schemeClr val="lt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lt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E16ADE-29BB-47EA-A36E-A9E369659C75}"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F3A930BE-3D9B-430A-A4FE-8B9F00472E1A}">
      <dgm:prSet/>
      <dgm:spPr/>
      <dgm:t>
        <a:bodyPr/>
        <a:lstStyle/>
        <a:p>
          <a:r>
            <a:rPr lang="es-ES"/>
            <a:t>MAYOR CREDIBILIDAD  Y PREVISIBILIDAD ATRAERÁ A LA INVERSIÓN Y ACELARARÁ EL CRECIMIENTO ECONÓMICO</a:t>
          </a:r>
          <a:endParaRPr lang="en-US"/>
        </a:p>
      </dgm:t>
    </dgm:pt>
    <dgm:pt modelId="{A7AC0D59-E5E3-4B7B-85FD-3AF2DCBA3533}" type="parTrans" cxnId="{361B6007-DCA7-4731-8C1E-3D80D2193642}">
      <dgm:prSet/>
      <dgm:spPr/>
      <dgm:t>
        <a:bodyPr/>
        <a:lstStyle/>
        <a:p>
          <a:endParaRPr lang="en-US"/>
        </a:p>
      </dgm:t>
    </dgm:pt>
    <dgm:pt modelId="{B7F7A89A-FDDD-470F-9AB7-60B2F02A0793}" type="sibTrans" cxnId="{361B6007-DCA7-4731-8C1E-3D80D2193642}">
      <dgm:prSet/>
      <dgm:spPr/>
      <dgm:t>
        <a:bodyPr/>
        <a:lstStyle/>
        <a:p>
          <a:endParaRPr lang="en-US"/>
        </a:p>
      </dgm:t>
    </dgm:pt>
    <dgm:pt modelId="{6CEF2508-9794-406E-9915-D175E2BD5D20}">
      <dgm:prSet/>
      <dgm:spPr/>
      <dgm:t>
        <a:bodyPr/>
        <a:lstStyle/>
        <a:p>
          <a:r>
            <a:rPr lang="es-ES" dirty="0"/>
            <a:t>LA INFLACIÓN Y TASAS DE INTERÉS  SE APROXIMARÁN A LAS INTERNACIONALES</a:t>
          </a:r>
          <a:endParaRPr lang="en-US" dirty="0"/>
        </a:p>
      </dgm:t>
    </dgm:pt>
    <dgm:pt modelId="{7D47087F-424E-417A-B521-F496C973CEEF}" type="parTrans" cxnId="{9F9E88A7-DE60-4A17-A1ED-5048E0967DBC}">
      <dgm:prSet/>
      <dgm:spPr/>
      <dgm:t>
        <a:bodyPr/>
        <a:lstStyle/>
        <a:p>
          <a:endParaRPr lang="en-US"/>
        </a:p>
      </dgm:t>
    </dgm:pt>
    <dgm:pt modelId="{76F07150-5D53-4C6B-9EBE-15601F6DFECF}" type="sibTrans" cxnId="{9F9E88A7-DE60-4A17-A1ED-5048E0967DBC}">
      <dgm:prSet/>
      <dgm:spPr/>
      <dgm:t>
        <a:bodyPr/>
        <a:lstStyle/>
        <a:p>
          <a:endParaRPr lang="en-US"/>
        </a:p>
      </dgm:t>
    </dgm:pt>
    <dgm:pt modelId="{2DC87645-26F8-470D-98BB-9A868E0B48BE}">
      <dgm:prSet/>
      <dgm:spPr/>
      <dgm:t>
        <a:bodyPr/>
        <a:lstStyle/>
        <a:p>
          <a:r>
            <a:rPr lang="es-UY" dirty="0"/>
            <a:t>RESULTARÁ MÁS DIFÍCIL AUMENTAR EL GASTO PÚBLICO </a:t>
          </a:r>
          <a:endParaRPr lang="en-US" dirty="0"/>
        </a:p>
      </dgm:t>
    </dgm:pt>
    <dgm:pt modelId="{2FB02BAF-E14D-40B7-B127-56F9410473C4}" type="parTrans" cxnId="{3F75CC9D-F47A-4972-A457-EBC8AB21954D}">
      <dgm:prSet/>
      <dgm:spPr/>
      <dgm:t>
        <a:bodyPr/>
        <a:lstStyle/>
        <a:p>
          <a:endParaRPr lang="en-US"/>
        </a:p>
      </dgm:t>
    </dgm:pt>
    <dgm:pt modelId="{335B47A5-BC25-456C-8ED7-E3264AC1A0C9}" type="sibTrans" cxnId="{3F75CC9D-F47A-4972-A457-EBC8AB21954D}">
      <dgm:prSet/>
      <dgm:spPr/>
      <dgm:t>
        <a:bodyPr/>
        <a:lstStyle/>
        <a:p>
          <a:endParaRPr lang="en-US"/>
        </a:p>
      </dgm:t>
    </dgm:pt>
    <dgm:pt modelId="{CBAD20EE-CB66-4DE3-B4AE-4BD3D6F819FD}">
      <dgm:prSet/>
      <dgm:spPr/>
      <dgm:t>
        <a:bodyPr/>
        <a:lstStyle/>
        <a:p>
          <a:r>
            <a:rPr lang="en-US" dirty="0"/>
            <a:t>SE PONE UNA CAMISA DE FUERZA AL MANEJO IRRESPONSABLE  DE LA POLÍTICA ECONÓMICA.</a:t>
          </a:r>
          <a:r>
            <a:rPr lang="es-UY" dirty="0"/>
            <a:t>N</a:t>
          </a:r>
          <a:endParaRPr lang="en-US" dirty="0"/>
        </a:p>
      </dgm:t>
    </dgm:pt>
    <dgm:pt modelId="{4716AA81-7D90-4050-A0D7-D06D0A4B1451}" type="parTrans" cxnId="{407408E9-DBA2-4325-8581-C8EE5AE7678F}">
      <dgm:prSet/>
      <dgm:spPr/>
      <dgm:t>
        <a:bodyPr/>
        <a:lstStyle/>
        <a:p>
          <a:endParaRPr lang="en-US"/>
        </a:p>
      </dgm:t>
    </dgm:pt>
    <dgm:pt modelId="{50317872-431C-4B1F-B4C3-0688B5DCD2F2}" type="sibTrans" cxnId="{407408E9-DBA2-4325-8581-C8EE5AE7678F}">
      <dgm:prSet/>
      <dgm:spPr/>
      <dgm:t>
        <a:bodyPr/>
        <a:lstStyle/>
        <a:p>
          <a:endParaRPr lang="en-US"/>
        </a:p>
      </dgm:t>
    </dgm:pt>
    <dgm:pt modelId="{31A6743D-7EAF-49A3-A326-D3A916D68420}">
      <dgm:prSet/>
      <dgm:spPr/>
      <dgm:t>
        <a:bodyPr/>
        <a:lstStyle/>
        <a:p>
          <a:r>
            <a:rPr lang="es-UY" dirty="0"/>
            <a:t>SÍ SE PODRÁ EMITIR DEUDA EN DÓLARES PERO EL MERCADO PONDRÁ LÍMITE AL ENDEUDAMIENTO. SI SE SUPERA LA FUGA DE CAPITALES REDUCIRÁ EL SALDO DE LA BALANZA DE PAGOS Y LA CANTIDAD DE DÓLARES EN CIRCULACIÓN.  </a:t>
          </a:r>
          <a:endParaRPr lang="en-US" dirty="0"/>
        </a:p>
      </dgm:t>
    </dgm:pt>
    <dgm:pt modelId="{453009F0-DEF4-488F-960F-16BC9F18F3C0}" type="parTrans" cxnId="{0F86438D-41B9-4AF4-A92C-F9BEF2A9C6EF}">
      <dgm:prSet/>
      <dgm:spPr/>
      <dgm:t>
        <a:bodyPr/>
        <a:lstStyle/>
        <a:p>
          <a:endParaRPr lang="en-US"/>
        </a:p>
      </dgm:t>
    </dgm:pt>
    <dgm:pt modelId="{E0E2BB19-C327-4056-97D3-32E7EB866E3C}" type="sibTrans" cxnId="{0F86438D-41B9-4AF4-A92C-F9BEF2A9C6EF}">
      <dgm:prSet/>
      <dgm:spPr/>
      <dgm:t>
        <a:bodyPr/>
        <a:lstStyle/>
        <a:p>
          <a:endParaRPr lang="en-US"/>
        </a:p>
      </dgm:t>
    </dgm:pt>
    <dgm:pt modelId="{4A8DC351-86C7-445A-BAE2-1B10DF12705A}">
      <dgm:prSet/>
      <dgm:spPr/>
      <dgm:t>
        <a:bodyPr/>
        <a:lstStyle/>
        <a:p>
          <a:r>
            <a:rPr lang="es-UY"/>
            <a:t>HABRÁ UN TIPO DE CAMBIO REAL MÁS ESTABLE</a:t>
          </a:r>
          <a:endParaRPr lang="en-US"/>
        </a:p>
      </dgm:t>
    </dgm:pt>
    <dgm:pt modelId="{CA44B0E4-60DB-4A47-BC3A-CEE6AD46EB17}" type="parTrans" cxnId="{35188EBE-B55F-454A-AA2E-CDDFB5FC199D}">
      <dgm:prSet/>
      <dgm:spPr/>
      <dgm:t>
        <a:bodyPr/>
        <a:lstStyle/>
        <a:p>
          <a:endParaRPr lang="en-US"/>
        </a:p>
      </dgm:t>
    </dgm:pt>
    <dgm:pt modelId="{90772761-40A3-4B44-8528-32D0B4020F97}" type="sibTrans" cxnId="{35188EBE-B55F-454A-AA2E-CDDFB5FC199D}">
      <dgm:prSet/>
      <dgm:spPr/>
      <dgm:t>
        <a:bodyPr/>
        <a:lstStyle/>
        <a:p>
          <a:endParaRPr lang="en-US"/>
        </a:p>
      </dgm:t>
    </dgm:pt>
    <dgm:pt modelId="{A243842B-D09F-421F-9274-0728D5A91396}">
      <dgm:prSet/>
      <dgm:spPr/>
      <dgm:t>
        <a:bodyPr/>
        <a:lstStyle/>
        <a:p>
          <a:r>
            <a:rPr lang="es-UY" dirty="0"/>
            <a:t>DEPENDERÁ DE LA FLUCTUACIÓN DEL DÓLAR FRENTE A LAS PRINCIPALES DIVISAS </a:t>
          </a:r>
          <a:endParaRPr lang="en-US" dirty="0"/>
        </a:p>
      </dgm:t>
    </dgm:pt>
    <dgm:pt modelId="{F64691BE-9419-401D-825A-8E22DC94963F}" type="parTrans" cxnId="{E7BC4413-DFAD-4C93-97C3-43511FC5E7F4}">
      <dgm:prSet/>
      <dgm:spPr/>
      <dgm:t>
        <a:bodyPr/>
        <a:lstStyle/>
        <a:p>
          <a:endParaRPr lang="en-US"/>
        </a:p>
      </dgm:t>
    </dgm:pt>
    <dgm:pt modelId="{09FACD84-C041-4307-A43E-176FA4141FFB}" type="sibTrans" cxnId="{E7BC4413-DFAD-4C93-97C3-43511FC5E7F4}">
      <dgm:prSet/>
      <dgm:spPr/>
      <dgm:t>
        <a:bodyPr/>
        <a:lstStyle/>
        <a:p>
          <a:endParaRPr lang="en-US"/>
        </a:p>
      </dgm:t>
    </dgm:pt>
    <dgm:pt modelId="{3FFC25FB-5A4E-4453-B9F9-0440AD913DE2}">
      <dgm:prSet/>
      <dgm:spPr/>
      <dgm:t>
        <a:bodyPr/>
        <a:lstStyle/>
        <a:p>
          <a:r>
            <a:rPr lang="es-UY" dirty="0"/>
            <a:t>NO SUJETO A LAS FLUCTUACIONES CAMBIARIAS LOCALES</a:t>
          </a:r>
          <a:endParaRPr lang="en-US" dirty="0"/>
        </a:p>
      </dgm:t>
    </dgm:pt>
    <dgm:pt modelId="{D28B3F6E-F1E1-4085-9BAE-2046108B7605}" type="parTrans" cxnId="{5C97EA4A-0026-45E2-85A5-9FE8534798C9}">
      <dgm:prSet/>
      <dgm:spPr/>
      <dgm:t>
        <a:bodyPr/>
        <a:lstStyle/>
        <a:p>
          <a:endParaRPr lang="en-US"/>
        </a:p>
      </dgm:t>
    </dgm:pt>
    <dgm:pt modelId="{A8C9379C-32B1-4865-93ED-6933449B1AA6}" type="sibTrans" cxnId="{5C97EA4A-0026-45E2-85A5-9FE8534798C9}">
      <dgm:prSet/>
      <dgm:spPr/>
      <dgm:t>
        <a:bodyPr/>
        <a:lstStyle/>
        <a:p>
          <a:endParaRPr lang="en-US"/>
        </a:p>
      </dgm:t>
    </dgm:pt>
    <dgm:pt modelId="{81E5DA60-D4A7-4F5A-99C1-4D761060BB7D}">
      <dgm:prSet/>
      <dgm:spPr/>
      <dgm:t>
        <a:bodyPr/>
        <a:lstStyle/>
        <a:p>
          <a:r>
            <a:rPr lang="es-ES" b="0" i="0" dirty="0">
              <a:solidFill>
                <a:srgbClr val="000000"/>
              </a:solidFill>
              <a:effectLst/>
              <a:latin typeface="verdana" panose="020B0604030504040204" pitchFamily="34" charset="0"/>
            </a:rPr>
            <a:t>E</a:t>
          </a:r>
          <a:r>
            <a:rPr lang="es-ES" b="0" i="0" dirty="0">
              <a:solidFill>
                <a:srgbClr val="000000"/>
              </a:solidFill>
              <a:effectLst/>
              <a:latin typeface="+mn-lt"/>
            </a:rPr>
            <a:t>N TANTO SE ELIMINA LA VOLATILIDAD CAMBIARIA, LA DOLARIZACIÓN DEBERÍA ESTIMULAR EL COMERCIO INTERNACIONAL</a:t>
          </a:r>
          <a:endParaRPr lang="en-US" dirty="0">
            <a:latin typeface="+mn-lt"/>
          </a:endParaRPr>
        </a:p>
      </dgm:t>
    </dgm:pt>
    <dgm:pt modelId="{DA0BB6A0-9B94-4365-96DF-EA5B29643C25}" type="parTrans" cxnId="{A16A4180-4FA8-4CCF-BF03-E98F878DC3D6}">
      <dgm:prSet/>
      <dgm:spPr/>
      <dgm:t>
        <a:bodyPr/>
        <a:lstStyle/>
        <a:p>
          <a:endParaRPr lang="es-UY"/>
        </a:p>
      </dgm:t>
    </dgm:pt>
    <dgm:pt modelId="{836DB0CC-469A-4236-88DD-5F317F019A6C}" type="sibTrans" cxnId="{A16A4180-4FA8-4CCF-BF03-E98F878DC3D6}">
      <dgm:prSet/>
      <dgm:spPr/>
      <dgm:t>
        <a:bodyPr/>
        <a:lstStyle/>
        <a:p>
          <a:endParaRPr lang="es-UY"/>
        </a:p>
      </dgm:t>
    </dgm:pt>
    <dgm:pt modelId="{2AA7AD04-2991-49A2-BB31-BFB895E1B5FD}">
      <dgm:prSet/>
      <dgm:spPr/>
      <dgm:t>
        <a:bodyPr/>
        <a:lstStyle/>
        <a:p>
          <a:r>
            <a:rPr lang="es-UY" dirty="0"/>
            <a:t>NO ESTARÁN ACCESIBLES LOS RECURSOS  AL NO PODER EMITIR DEUDA EN MONEDA NACIONAL</a:t>
          </a:r>
          <a:endParaRPr lang="en-US" dirty="0"/>
        </a:p>
      </dgm:t>
    </dgm:pt>
    <dgm:pt modelId="{E9CE967E-4B12-4841-9C3F-1A97997B9D27}" type="parTrans" cxnId="{AF5AD37E-7024-439B-A2D2-91EEE2DF81BB}">
      <dgm:prSet/>
      <dgm:spPr/>
      <dgm:t>
        <a:bodyPr/>
        <a:lstStyle/>
        <a:p>
          <a:endParaRPr lang="es-UY"/>
        </a:p>
      </dgm:t>
    </dgm:pt>
    <dgm:pt modelId="{016B6067-BC77-4F28-9438-9FF9A52EAD0A}" type="sibTrans" cxnId="{AF5AD37E-7024-439B-A2D2-91EEE2DF81BB}">
      <dgm:prSet/>
      <dgm:spPr/>
      <dgm:t>
        <a:bodyPr/>
        <a:lstStyle/>
        <a:p>
          <a:endParaRPr lang="es-UY"/>
        </a:p>
      </dgm:t>
    </dgm:pt>
    <dgm:pt modelId="{E507F0BA-3763-494C-BE2C-9ECBD91EEA5B}" type="pres">
      <dgm:prSet presAssocID="{8AE16ADE-29BB-47EA-A36E-A9E369659C75}" presName="Name0" presStyleCnt="0">
        <dgm:presLayoutVars>
          <dgm:dir/>
          <dgm:animLvl val="lvl"/>
          <dgm:resizeHandles val="exact"/>
        </dgm:presLayoutVars>
      </dgm:prSet>
      <dgm:spPr/>
    </dgm:pt>
    <dgm:pt modelId="{1C4D8B32-BAA4-4F9D-A005-EC98C2B967B0}" type="pres">
      <dgm:prSet presAssocID="{F3A930BE-3D9B-430A-A4FE-8B9F00472E1A}" presName="composite" presStyleCnt="0"/>
      <dgm:spPr/>
    </dgm:pt>
    <dgm:pt modelId="{6070CA49-50E3-4C79-A994-FE555DA5DFDC}" type="pres">
      <dgm:prSet presAssocID="{F3A930BE-3D9B-430A-A4FE-8B9F00472E1A}" presName="parTx" presStyleLbl="alignNode1" presStyleIdx="0" presStyleCnt="3">
        <dgm:presLayoutVars>
          <dgm:chMax val="0"/>
          <dgm:chPref val="0"/>
          <dgm:bulletEnabled val="1"/>
        </dgm:presLayoutVars>
      </dgm:prSet>
      <dgm:spPr/>
    </dgm:pt>
    <dgm:pt modelId="{64DF2410-5CF1-4BE0-82EC-6A9E07F5B4D8}" type="pres">
      <dgm:prSet presAssocID="{F3A930BE-3D9B-430A-A4FE-8B9F00472E1A}" presName="desTx" presStyleLbl="alignAccFollowNode1" presStyleIdx="0" presStyleCnt="3">
        <dgm:presLayoutVars>
          <dgm:bulletEnabled val="1"/>
        </dgm:presLayoutVars>
      </dgm:prSet>
      <dgm:spPr/>
    </dgm:pt>
    <dgm:pt modelId="{25F5DCC2-1526-4B54-A41B-9FB5E74ED493}" type="pres">
      <dgm:prSet presAssocID="{B7F7A89A-FDDD-470F-9AB7-60B2F02A0793}" presName="space" presStyleCnt="0"/>
      <dgm:spPr/>
    </dgm:pt>
    <dgm:pt modelId="{5FCE9EA6-6B77-4497-A515-D4796710CC83}" type="pres">
      <dgm:prSet presAssocID="{2DC87645-26F8-470D-98BB-9A868E0B48BE}" presName="composite" presStyleCnt="0"/>
      <dgm:spPr/>
    </dgm:pt>
    <dgm:pt modelId="{FD3B1785-5292-4F1D-96AF-F7F7068D4EEB}" type="pres">
      <dgm:prSet presAssocID="{2DC87645-26F8-470D-98BB-9A868E0B48BE}" presName="parTx" presStyleLbl="alignNode1" presStyleIdx="1" presStyleCnt="3">
        <dgm:presLayoutVars>
          <dgm:chMax val="0"/>
          <dgm:chPref val="0"/>
          <dgm:bulletEnabled val="1"/>
        </dgm:presLayoutVars>
      </dgm:prSet>
      <dgm:spPr/>
    </dgm:pt>
    <dgm:pt modelId="{635A71F6-E246-4F78-9AC1-36249CF7BFD5}" type="pres">
      <dgm:prSet presAssocID="{2DC87645-26F8-470D-98BB-9A868E0B48BE}" presName="desTx" presStyleLbl="alignAccFollowNode1" presStyleIdx="1" presStyleCnt="3">
        <dgm:presLayoutVars>
          <dgm:bulletEnabled val="1"/>
        </dgm:presLayoutVars>
      </dgm:prSet>
      <dgm:spPr/>
    </dgm:pt>
    <dgm:pt modelId="{A2EF82BD-5340-4E8A-97D7-61D08A59E719}" type="pres">
      <dgm:prSet presAssocID="{335B47A5-BC25-456C-8ED7-E3264AC1A0C9}" presName="space" presStyleCnt="0"/>
      <dgm:spPr/>
    </dgm:pt>
    <dgm:pt modelId="{2250097D-CE89-46D3-988A-ED4964030EDB}" type="pres">
      <dgm:prSet presAssocID="{4A8DC351-86C7-445A-BAE2-1B10DF12705A}" presName="composite" presStyleCnt="0"/>
      <dgm:spPr/>
    </dgm:pt>
    <dgm:pt modelId="{86B02451-93CA-4A5C-B990-E85619D343F7}" type="pres">
      <dgm:prSet presAssocID="{4A8DC351-86C7-445A-BAE2-1B10DF12705A}" presName="parTx" presStyleLbl="alignNode1" presStyleIdx="2" presStyleCnt="3">
        <dgm:presLayoutVars>
          <dgm:chMax val="0"/>
          <dgm:chPref val="0"/>
          <dgm:bulletEnabled val="1"/>
        </dgm:presLayoutVars>
      </dgm:prSet>
      <dgm:spPr/>
    </dgm:pt>
    <dgm:pt modelId="{C994FCDF-8951-4351-B890-1281C07BD156}" type="pres">
      <dgm:prSet presAssocID="{4A8DC351-86C7-445A-BAE2-1B10DF12705A}" presName="desTx" presStyleLbl="alignAccFollowNode1" presStyleIdx="2" presStyleCnt="3">
        <dgm:presLayoutVars>
          <dgm:bulletEnabled val="1"/>
        </dgm:presLayoutVars>
      </dgm:prSet>
      <dgm:spPr/>
    </dgm:pt>
  </dgm:ptLst>
  <dgm:cxnLst>
    <dgm:cxn modelId="{361B6007-DCA7-4731-8C1E-3D80D2193642}" srcId="{8AE16ADE-29BB-47EA-A36E-A9E369659C75}" destId="{F3A930BE-3D9B-430A-A4FE-8B9F00472E1A}" srcOrd="0" destOrd="0" parTransId="{A7AC0D59-E5E3-4B7B-85FD-3AF2DCBA3533}" sibTransId="{B7F7A89A-FDDD-470F-9AB7-60B2F02A0793}"/>
    <dgm:cxn modelId="{E7BC4413-DFAD-4C93-97C3-43511FC5E7F4}" srcId="{4A8DC351-86C7-445A-BAE2-1B10DF12705A}" destId="{A243842B-D09F-421F-9274-0728D5A91396}" srcOrd="0" destOrd="0" parTransId="{F64691BE-9419-401D-825A-8E22DC94963F}" sibTransId="{09FACD84-C041-4307-A43E-176FA4141FFB}"/>
    <dgm:cxn modelId="{5C97EA4A-0026-45E2-85A5-9FE8534798C9}" srcId="{4A8DC351-86C7-445A-BAE2-1B10DF12705A}" destId="{3FFC25FB-5A4E-4453-B9F9-0440AD913DE2}" srcOrd="1" destOrd="0" parTransId="{D28B3F6E-F1E1-4085-9BAE-2046108B7605}" sibTransId="{A8C9379C-32B1-4865-93ED-6933449B1AA6}"/>
    <dgm:cxn modelId="{7DA25952-CE4B-423B-9293-E95F90D0D7E3}" type="presOf" srcId="{8AE16ADE-29BB-47EA-A36E-A9E369659C75}" destId="{E507F0BA-3763-494C-BE2C-9ECBD91EEA5B}" srcOrd="0" destOrd="0" presId="urn:microsoft.com/office/officeart/2005/8/layout/hList1"/>
    <dgm:cxn modelId="{AF5AD37E-7024-439B-A2D2-91EEE2DF81BB}" srcId="{2DC87645-26F8-470D-98BB-9A868E0B48BE}" destId="{2AA7AD04-2991-49A2-BB31-BFB895E1B5FD}" srcOrd="1" destOrd="0" parTransId="{E9CE967E-4B12-4841-9C3F-1A97997B9D27}" sibTransId="{016B6067-BC77-4F28-9438-9FF9A52EAD0A}"/>
    <dgm:cxn modelId="{A16A4180-4FA8-4CCF-BF03-E98F878DC3D6}" srcId="{4A8DC351-86C7-445A-BAE2-1B10DF12705A}" destId="{81E5DA60-D4A7-4F5A-99C1-4D761060BB7D}" srcOrd="2" destOrd="0" parTransId="{DA0BB6A0-9B94-4365-96DF-EA5B29643C25}" sibTransId="{836DB0CC-469A-4236-88DD-5F317F019A6C}"/>
    <dgm:cxn modelId="{C15C468B-B484-4535-A45B-4A5C6316C8AE}" type="presOf" srcId="{CBAD20EE-CB66-4DE3-B4AE-4BD3D6F819FD}" destId="{635A71F6-E246-4F78-9AC1-36249CF7BFD5}" srcOrd="0" destOrd="0" presId="urn:microsoft.com/office/officeart/2005/8/layout/hList1"/>
    <dgm:cxn modelId="{0F86438D-41B9-4AF4-A92C-F9BEF2A9C6EF}" srcId="{2DC87645-26F8-470D-98BB-9A868E0B48BE}" destId="{31A6743D-7EAF-49A3-A326-D3A916D68420}" srcOrd="2" destOrd="0" parTransId="{453009F0-DEF4-488F-960F-16BC9F18F3C0}" sibTransId="{E0E2BB19-C327-4056-97D3-32E7EB866E3C}"/>
    <dgm:cxn modelId="{B6A8B38E-64DD-40E3-9CE0-1ADF429F136A}" type="presOf" srcId="{F3A930BE-3D9B-430A-A4FE-8B9F00472E1A}" destId="{6070CA49-50E3-4C79-A994-FE555DA5DFDC}" srcOrd="0" destOrd="0" presId="urn:microsoft.com/office/officeart/2005/8/layout/hList1"/>
    <dgm:cxn modelId="{82BC3C9D-8AF5-4E96-B443-C52375CE3AC9}" type="presOf" srcId="{2DC87645-26F8-470D-98BB-9A868E0B48BE}" destId="{FD3B1785-5292-4F1D-96AF-F7F7068D4EEB}" srcOrd="0" destOrd="0" presId="urn:microsoft.com/office/officeart/2005/8/layout/hList1"/>
    <dgm:cxn modelId="{3F75CC9D-F47A-4972-A457-EBC8AB21954D}" srcId="{8AE16ADE-29BB-47EA-A36E-A9E369659C75}" destId="{2DC87645-26F8-470D-98BB-9A868E0B48BE}" srcOrd="1" destOrd="0" parTransId="{2FB02BAF-E14D-40B7-B127-56F9410473C4}" sibTransId="{335B47A5-BC25-456C-8ED7-E3264AC1A0C9}"/>
    <dgm:cxn modelId="{9F9E88A7-DE60-4A17-A1ED-5048E0967DBC}" srcId="{F3A930BE-3D9B-430A-A4FE-8B9F00472E1A}" destId="{6CEF2508-9794-406E-9915-D175E2BD5D20}" srcOrd="0" destOrd="0" parTransId="{7D47087F-424E-417A-B521-F496C973CEEF}" sibTransId="{76F07150-5D53-4C6B-9EBE-15601F6DFECF}"/>
    <dgm:cxn modelId="{66AD4AAB-63C0-48BF-A29E-127D001A2E76}" type="presOf" srcId="{81E5DA60-D4A7-4F5A-99C1-4D761060BB7D}" destId="{C994FCDF-8951-4351-B890-1281C07BD156}" srcOrd="0" destOrd="2" presId="urn:microsoft.com/office/officeart/2005/8/layout/hList1"/>
    <dgm:cxn modelId="{5B5749B0-2175-4CFB-BEFC-EE2EC68EE878}" type="presOf" srcId="{3FFC25FB-5A4E-4453-B9F9-0440AD913DE2}" destId="{C994FCDF-8951-4351-B890-1281C07BD156}" srcOrd="0" destOrd="1" presId="urn:microsoft.com/office/officeart/2005/8/layout/hList1"/>
    <dgm:cxn modelId="{5FE916BD-4852-418C-8302-D1A4594FBBF6}" type="presOf" srcId="{6CEF2508-9794-406E-9915-D175E2BD5D20}" destId="{64DF2410-5CF1-4BE0-82EC-6A9E07F5B4D8}" srcOrd="0" destOrd="0" presId="urn:microsoft.com/office/officeart/2005/8/layout/hList1"/>
    <dgm:cxn modelId="{35188EBE-B55F-454A-AA2E-CDDFB5FC199D}" srcId="{8AE16ADE-29BB-47EA-A36E-A9E369659C75}" destId="{4A8DC351-86C7-445A-BAE2-1B10DF12705A}" srcOrd="2" destOrd="0" parTransId="{CA44B0E4-60DB-4A47-BC3A-CEE6AD46EB17}" sibTransId="{90772761-40A3-4B44-8528-32D0B4020F97}"/>
    <dgm:cxn modelId="{F74B7AC7-FC2A-456C-BCA5-B142F548281A}" type="presOf" srcId="{2AA7AD04-2991-49A2-BB31-BFB895E1B5FD}" destId="{635A71F6-E246-4F78-9AC1-36249CF7BFD5}" srcOrd="0" destOrd="1" presId="urn:microsoft.com/office/officeart/2005/8/layout/hList1"/>
    <dgm:cxn modelId="{D8D90ED4-851D-4DF4-947A-BE05EF4EA7D3}" type="presOf" srcId="{31A6743D-7EAF-49A3-A326-D3A916D68420}" destId="{635A71F6-E246-4F78-9AC1-36249CF7BFD5}" srcOrd="0" destOrd="2" presId="urn:microsoft.com/office/officeart/2005/8/layout/hList1"/>
    <dgm:cxn modelId="{536CA0D8-28AD-4A6D-A89A-C21CF362DDA6}" type="presOf" srcId="{A243842B-D09F-421F-9274-0728D5A91396}" destId="{C994FCDF-8951-4351-B890-1281C07BD156}" srcOrd="0" destOrd="0" presId="urn:microsoft.com/office/officeart/2005/8/layout/hList1"/>
    <dgm:cxn modelId="{D0F55BD9-64E8-4D60-B6AA-F0CDE215B5C4}" type="presOf" srcId="{4A8DC351-86C7-445A-BAE2-1B10DF12705A}" destId="{86B02451-93CA-4A5C-B990-E85619D343F7}" srcOrd="0" destOrd="0" presId="urn:microsoft.com/office/officeart/2005/8/layout/hList1"/>
    <dgm:cxn modelId="{407408E9-DBA2-4325-8581-C8EE5AE7678F}" srcId="{2DC87645-26F8-470D-98BB-9A868E0B48BE}" destId="{CBAD20EE-CB66-4DE3-B4AE-4BD3D6F819FD}" srcOrd="0" destOrd="0" parTransId="{4716AA81-7D90-4050-A0D7-D06D0A4B1451}" sibTransId="{50317872-431C-4B1F-B4C3-0688B5DCD2F2}"/>
    <dgm:cxn modelId="{2FD34C17-7C20-4C5C-9340-8586934AB21F}" type="presParOf" srcId="{E507F0BA-3763-494C-BE2C-9ECBD91EEA5B}" destId="{1C4D8B32-BAA4-4F9D-A005-EC98C2B967B0}" srcOrd="0" destOrd="0" presId="urn:microsoft.com/office/officeart/2005/8/layout/hList1"/>
    <dgm:cxn modelId="{70CF6E67-230A-4B50-9AEC-E46234DCC776}" type="presParOf" srcId="{1C4D8B32-BAA4-4F9D-A005-EC98C2B967B0}" destId="{6070CA49-50E3-4C79-A994-FE555DA5DFDC}" srcOrd="0" destOrd="0" presId="urn:microsoft.com/office/officeart/2005/8/layout/hList1"/>
    <dgm:cxn modelId="{73166824-C3FD-47AA-A169-FE4A02AC6645}" type="presParOf" srcId="{1C4D8B32-BAA4-4F9D-A005-EC98C2B967B0}" destId="{64DF2410-5CF1-4BE0-82EC-6A9E07F5B4D8}" srcOrd="1" destOrd="0" presId="urn:microsoft.com/office/officeart/2005/8/layout/hList1"/>
    <dgm:cxn modelId="{4704C81A-66F5-4D2E-95CD-882062B39BD0}" type="presParOf" srcId="{E507F0BA-3763-494C-BE2C-9ECBD91EEA5B}" destId="{25F5DCC2-1526-4B54-A41B-9FB5E74ED493}" srcOrd="1" destOrd="0" presId="urn:microsoft.com/office/officeart/2005/8/layout/hList1"/>
    <dgm:cxn modelId="{D8211767-9397-4759-ADA6-276D43192BC5}" type="presParOf" srcId="{E507F0BA-3763-494C-BE2C-9ECBD91EEA5B}" destId="{5FCE9EA6-6B77-4497-A515-D4796710CC83}" srcOrd="2" destOrd="0" presId="urn:microsoft.com/office/officeart/2005/8/layout/hList1"/>
    <dgm:cxn modelId="{007DF551-6F32-47C2-B758-71A511307339}" type="presParOf" srcId="{5FCE9EA6-6B77-4497-A515-D4796710CC83}" destId="{FD3B1785-5292-4F1D-96AF-F7F7068D4EEB}" srcOrd="0" destOrd="0" presId="urn:microsoft.com/office/officeart/2005/8/layout/hList1"/>
    <dgm:cxn modelId="{7159D4F9-965E-44B7-84D7-C2AFC026375C}" type="presParOf" srcId="{5FCE9EA6-6B77-4497-A515-D4796710CC83}" destId="{635A71F6-E246-4F78-9AC1-36249CF7BFD5}" srcOrd="1" destOrd="0" presId="urn:microsoft.com/office/officeart/2005/8/layout/hList1"/>
    <dgm:cxn modelId="{ACD24D87-C9AD-4299-8F9C-8893D8BFAD48}" type="presParOf" srcId="{E507F0BA-3763-494C-BE2C-9ECBD91EEA5B}" destId="{A2EF82BD-5340-4E8A-97D7-61D08A59E719}" srcOrd="3" destOrd="0" presId="urn:microsoft.com/office/officeart/2005/8/layout/hList1"/>
    <dgm:cxn modelId="{8E7E4430-FDBF-4784-8DB1-13900DC15A26}" type="presParOf" srcId="{E507F0BA-3763-494C-BE2C-9ECBD91EEA5B}" destId="{2250097D-CE89-46D3-988A-ED4964030EDB}" srcOrd="4" destOrd="0" presId="urn:microsoft.com/office/officeart/2005/8/layout/hList1"/>
    <dgm:cxn modelId="{7A22EB9C-0B42-44A7-84FD-D074AE1E304F}" type="presParOf" srcId="{2250097D-CE89-46D3-988A-ED4964030EDB}" destId="{86B02451-93CA-4A5C-B990-E85619D343F7}" srcOrd="0" destOrd="0" presId="urn:microsoft.com/office/officeart/2005/8/layout/hList1"/>
    <dgm:cxn modelId="{BA05CB0F-436E-4EEF-80BA-CB2FAE387A1D}" type="presParOf" srcId="{2250097D-CE89-46D3-988A-ED4964030EDB}" destId="{C994FCDF-8951-4351-B890-1281C07BD156}"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70CA49-50E3-4C79-A994-FE555DA5DFDC}">
      <dsp:nvSpPr>
        <dsp:cNvPr id="0" name=""/>
        <dsp:cNvSpPr/>
      </dsp:nvSpPr>
      <dsp:spPr>
        <a:xfrm>
          <a:off x="3286" y="85130"/>
          <a:ext cx="3203971" cy="9629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s-ES" sz="1500" kern="1200"/>
            <a:t>MAYOR CREDIBILIDAD  Y PREVISIBILIDAD ATRAERÁ A LA INVERSIÓN Y ACELARARÁ EL CRECIMIENTO ECONÓMICO</a:t>
          </a:r>
          <a:endParaRPr lang="en-US" sz="1500" kern="1200"/>
        </a:p>
      </dsp:txBody>
      <dsp:txXfrm>
        <a:off x="3286" y="85130"/>
        <a:ext cx="3203971" cy="962992"/>
      </dsp:txXfrm>
    </dsp:sp>
    <dsp:sp modelId="{64DF2410-5CF1-4BE0-82EC-6A9E07F5B4D8}">
      <dsp:nvSpPr>
        <dsp:cNvPr id="0" name=""/>
        <dsp:cNvSpPr/>
      </dsp:nvSpPr>
      <dsp:spPr>
        <a:xfrm>
          <a:off x="3286" y="1048123"/>
          <a:ext cx="3203971" cy="32180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s-ES" sz="1500" kern="1200" dirty="0"/>
            <a:t>LA INFLACIÓN Y TASAS DE INTERÉS  SE APROXIMARÁN A LAS INTERNACIONALES</a:t>
          </a:r>
          <a:endParaRPr lang="en-US" sz="1500" kern="1200" dirty="0"/>
        </a:p>
      </dsp:txBody>
      <dsp:txXfrm>
        <a:off x="3286" y="1048123"/>
        <a:ext cx="3203971" cy="3218083"/>
      </dsp:txXfrm>
    </dsp:sp>
    <dsp:sp modelId="{FD3B1785-5292-4F1D-96AF-F7F7068D4EEB}">
      <dsp:nvSpPr>
        <dsp:cNvPr id="0" name=""/>
        <dsp:cNvSpPr/>
      </dsp:nvSpPr>
      <dsp:spPr>
        <a:xfrm>
          <a:off x="3655814" y="85130"/>
          <a:ext cx="3203971" cy="9629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s-UY" sz="1500" kern="1200" dirty="0"/>
            <a:t>RESULTARÁ MÁS DIFÍCIL AUMENTAR EL GASTO PÚBLICO </a:t>
          </a:r>
          <a:endParaRPr lang="en-US" sz="1500" kern="1200" dirty="0"/>
        </a:p>
      </dsp:txBody>
      <dsp:txXfrm>
        <a:off x="3655814" y="85130"/>
        <a:ext cx="3203971" cy="962992"/>
      </dsp:txXfrm>
    </dsp:sp>
    <dsp:sp modelId="{635A71F6-E246-4F78-9AC1-36249CF7BFD5}">
      <dsp:nvSpPr>
        <dsp:cNvPr id="0" name=""/>
        <dsp:cNvSpPr/>
      </dsp:nvSpPr>
      <dsp:spPr>
        <a:xfrm>
          <a:off x="3655814" y="1048123"/>
          <a:ext cx="3203971" cy="32180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a:t>SE PONE UNA CAMISA DE FUERZA AL MANEJO IRRESPONSABLE  DE LA POLÍTICA ECONÓMICA.</a:t>
          </a:r>
          <a:r>
            <a:rPr lang="es-UY" sz="1500" kern="1200" dirty="0"/>
            <a:t>N</a:t>
          </a:r>
          <a:endParaRPr lang="en-US" sz="1500" kern="1200" dirty="0"/>
        </a:p>
        <a:p>
          <a:pPr marL="114300" lvl="1" indent="-114300" algn="l" defTabSz="666750">
            <a:lnSpc>
              <a:spcPct val="90000"/>
            </a:lnSpc>
            <a:spcBef>
              <a:spcPct val="0"/>
            </a:spcBef>
            <a:spcAft>
              <a:spcPct val="15000"/>
            </a:spcAft>
            <a:buChar char="•"/>
          </a:pPr>
          <a:r>
            <a:rPr lang="es-UY" sz="1500" kern="1200" dirty="0"/>
            <a:t>NO ESTARÁN ACCESIBLES LOS RECURSOS  AL NO PODER EMITIR DEUDA EN MONEDA NACIONAL</a:t>
          </a:r>
          <a:endParaRPr lang="en-US" sz="1500" kern="1200" dirty="0"/>
        </a:p>
        <a:p>
          <a:pPr marL="114300" lvl="1" indent="-114300" algn="l" defTabSz="666750">
            <a:lnSpc>
              <a:spcPct val="90000"/>
            </a:lnSpc>
            <a:spcBef>
              <a:spcPct val="0"/>
            </a:spcBef>
            <a:spcAft>
              <a:spcPct val="15000"/>
            </a:spcAft>
            <a:buChar char="•"/>
          </a:pPr>
          <a:r>
            <a:rPr lang="es-UY" sz="1500" kern="1200" dirty="0"/>
            <a:t>SÍ SE PODRÁ EMITIR DEUDA EN DÓLARES PERO EL MERCADO PONDRÁ LÍMITE AL ENDEUDAMIENTO. SI SE SUPERA LA FUGA DE CAPITALES REDUCIRÁ EL SALDO DE LA BALANZA DE PAGOS Y LA CANTIDAD DE DÓLARES EN CIRCULACIÓN.  </a:t>
          </a:r>
          <a:endParaRPr lang="en-US" sz="1500" kern="1200" dirty="0"/>
        </a:p>
      </dsp:txBody>
      <dsp:txXfrm>
        <a:off x="3655814" y="1048123"/>
        <a:ext cx="3203971" cy="3218083"/>
      </dsp:txXfrm>
    </dsp:sp>
    <dsp:sp modelId="{86B02451-93CA-4A5C-B990-E85619D343F7}">
      <dsp:nvSpPr>
        <dsp:cNvPr id="0" name=""/>
        <dsp:cNvSpPr/>
      </dsp:nvSpPr>
      <dsp:spPr>
        <a:xfrm>
          <a:off x="7308342" y="85130"/>
          <a:ext cx="3203971" cy="962992"/>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s-UY" sz="1500" kern="1200"/>
            <a:t>HABRÁ UN TIPO DE CAMBIO REAL MÁS ESTABLE</a:t>
          </a:r>
          <a:endParaRPr lang="en-US" sz="1500" kern="1200"/>
        </a:p>
      </dsp:txBody>
      <dsp:txXfrm>
        <a:off x="7308342" y="85130"/>
        <a:ext cx="3203971" cy="962992"/>
      </dsp:txXfrm>
    </dsp:sp>
    <dsp:sp modelId="{C994FCDF-8951-4351-B890-1281C07BD156}">
      <dsp:nvSpPr>
        <dsp:cNvPr id="0" name=""/>
        <dsp:cNvSpPr/>
      </dsp:nvSpPr>
      <dsp:spPr>
        <a:xfrm>
          <a:off x="7308342" y="1048123"/>
          <a:ext cx="3203971" cy="321808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s-UY" sz="1500" kern="1200" dirty="0"/>
            <a:t>DEPENDERÁ DE LA FLUCTUACIÓN DEL DÓLAR FRENTE A LAS PRINCIPALES DIVISAS </a:t>
          </a:r>
          <a:endParaRPr lang="en-US" sz="1500" kern="1200" dirty="0"/>
        </a:p>
        <a:p>
          <a:pPr marL="114300" lvl="1" indent="-114300" algn="l" defTabSz="666750">
            <a:lnSpc>
              <a:spcPct val="90000"/>
            </a:lnSpc>
            <a:spcBef>
              <a:spcPct val="0"/>
            </a:spcBef>
            <a:spcAft>
              <a:spcPct val="15000"/>
            </a:spcAft>
            <a:buChar char="•"/>
          </a:pPr>
          <a:r>
            <a:rPr lang="es-UY" sz="1500" kern="1200" dirty="0"/>
            <a:t>NO SUJETO A LAS FLUCTUACIONES CAMBIARIAS LOCALES</a:t>
          </a:r>
          <a:endParaRPr lang="en-US" sz="1500" kern="1200" dirty="0"/>
        </a:p>
        <a:p>
          <a:pPr marL="114300" lvl="1" indent="-114300" algn="l" defTabSz="666750">
            <a:lnSpc>
              <a:spcPct val="90000"/>
            </a:lnSpc>
            <a:spcBef>
              <a:spcPct val="0"/>
            </a:spcBef>
            <a:spcAft>
              <a:spcPct val="15000"/>
            </a:spcAft>
            <a:buChar char="•"/>
          </a:pPr>
          <a:r>
            <a:rPr lang="es-ES" sz="1500" b="0" i="0" kern="1200" dirty="0">
              <a:solidFill>
                <a:srgbClr val="000000"/>
              </a:solidFill>
              <a:effectLst/>
              <a:latin typeface="verdana" panose="020B0604030504040204" pitchFamily="34" charset="0"/>
            </a:rPr>
            <a:t>E</a:t>
          </a:r>
          <a:r>
            <a:rPr lang="es-ES" sz="1500" b="0" i="0" kern="1200" dirty="0">
              <a:solidFill>
                <a:srgbClr val="000000"/>
              </a:solidFill>
              <a:effectLst/>
              <a:latin typeface="+mn-lt"/>
            </a:rPr>
            <a:t>N TANTO SE ELIMINA LA VOLATILIDAD CAMBIARIA, LA DOLARIZACIÓN DEBERÍA ESTIMULAR EL COMERCIO INTERNACIONAL</a:t>
          </a:r>
          <a:endParaRPr lang="en-US" sz="1500" kern="1200" dirty="0">
            <a:latin typeface="+mn-lt"/>
          </a:endParaRPr>
        </a:p>
      </dsp:txBody>
      <dsp:txXfrm>
        <a:off x="7308342" y="1048123"/>
        <a:ext cx="3203971" cy="3218083"/>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C0D8D6-0E6B-4648-88D6-9ECC3B9F777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UY"/>
          </a:p>
        </p:txBody>
      </p:sp>
      <p:sp>
        <p:nvSpPr>
          <p:cNvPr id="3" name="Subtítulo 2">
            <a:extLst>
              <a:ext uri="{FF2B5EF4-FFF2-40B4-BE49-F238E27FC236}">
                <a16:creationId xmlns:a16="http://schemas.microsoft.com/office/drawing/2014/main" id="{A968F37B-26F5-40B6-A00A-4D3E9A0E1C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UY"/>
          </a:p>
        </p:txBody>
      </p:sp>
      <p:sp>
        <p:nvSpPr>
          <p:cNvPr id="4" name="Marcador de fecha 3">
            <a:extLst>
              <a:ext uri="{FF2B5EF4-FFF2-40B4-BE49-F238E27FC236}">
                <a16:creationId xmlns:a16="http://schemas.microsoft.com/office/drawing/2014/main" id="{9EB171E3-6179-4F1F-8DFF-91F5A1888F30}"/>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0BB99C6B-1347-4630-A1F7-D0FB73E9BE32}"/>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98DB20A3-73B7-4F54-AD36-5E261B58FCD8}"/>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121033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BE4707-FDEC-40DC-8C66-49B23C29B2EF}"/>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E58A2CC2-3AD8-4426-B55C-D70219E77084}"/>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32415D78-1E1C-45CB-A31F-DCACCE4ECC42}"/>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9FEE9176-5925-4097-97D1-84259021476E}"/>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ABB2B710-D492-41A8-978E-6E144DD5910F}"/>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3624792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7E931DE-DA6A-4B8B-801B-74175FCBFC2D}"/>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UY"/>
          </a:p>
        </p:txBody>
      </p:sp>
      <p:sp>
        <p:nvSpPr>
          <p:cNvPr id="3" name="Marcador de texto vertical 2">
            <a:extLst>
              <a:ext uri="{FF2B5EF4-FFF2-40B4-BE49-F238E27FC236}">
                <a16:creationId xmlns:a16="http://schemas.microsoft.com/office/drawing/2014/main" id="{A035F85A-9F53-49FA-BF6F-AF4449DDF898}"/>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BE8BBB2A-3FAA-49D6-9050-0636A1367950}"/>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736811DB-9F5E-4BE5-A711-3E6C306AB352}"/>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54E6508-1B2D-48A7-8C3E-71066D5AD724}"/>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1643355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51B7B4-673C-42E6-8B32-0C7F0F11760D}"/>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13CDE9DE-481F-4B70-9C7A-B38B6B213A47}"/>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A4529EF5-08A5-4534-8234-9EE29489304F}"/>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6E706320-0AE6-42C2-A3E9-9017BD684D66}"/>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E92FA1B8-4F60-4EE9-B2A5-18BB9171AA88}"/>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1880323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A71A92E-0A9E-4E8E-997C-FAFF3823207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AA28AE19-7E5D-4046-8AED-4A8FB0FA3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36CA3DB-2123-4323-8419-B5D9DD3BC210}"/>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5EA8EDF6-F4D1-4246-9B27-CCB4D3D683C7}"/>
              </a:ext>
            </a:extLst>
          </p:cNvPr>
          <p:cNvSpPr>
            <a:spLocks noGrp="1"/>
          </p:cNvSpPr>
          <p:nvPr>
            <p:ph type="ftr" sz="quarter" idx="11"/>
          </p:nvPr>
        </p:nvSpPr>
        <p:spPr/>
        <p:txBody>
          <a:bodyPr/>
          <a:lstStyle/>
          <a:p>
            <a:endParaRPr lang="es-UY"/>
          </a:p>
        </p:txBody>
      </p:sp>
      <p:sp>
        <p:nvSpPr>
          <p:cNvPr id="6" name="Marcador de número de diapositiva 5">
            <a:extLst>
              <a:ext uri="{FF2B5EF4-FFF2-40B4-BE49-F238E27FC236}">
                <a16:creationId xmlns:a16="http://schemas.microsoft.com/office/drawing/2014/main" id="{D0B7A8A4-9598-42FC-A759-F25E99A770EB}"/>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80856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297662-00B0-4EDC-AC99-780ACDFB7F16}"/>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E70680FA-47CD-4795-B132-69E012B990EF}"/>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contenido 3">
            <a:extLst>
              <a:ext uri="{FF2B5EF4-FFF2-40B4-BE49-F238E27FC236}">
                <a16:creationId xmlns:a16="http://schemas.microsoft.com/office/drawing/2014/main" id="{BB4AA8B3-AFCF-4FBA-A0FD-351E8235329E}"/>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fecha 4">
            <a:extLst>
              <a:ext uri="{FF2B5EF4-FFF2-40B4-BE49-F238E27FC236}">
                <a16:creationId xmlns:a16="http://schemas.microsoft.com/office/drawing/2014/main" id="{A4D0FE74-75F2-469D-A557-DC19FBEA4723}"/>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6" name="Marcador de pie de página 5">
            <a:extLst>
              <a:ext uri="{FF2B5EF4-FFF2-40B4-BE49-F238E27FC236}">
                <a16:creationId xmlns:a16="http://schemas.microsoft.com/office/drawing/2014/main" id="{A06060BD-CA67-47B7-93F7-7C21E4B20F1B}"/>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CEA385BC-CB4E-4903-A7C5-54D7B51F26A7}"/>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3019096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D1A0491-B92F-4646-AB27-E07B153BF95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04A74CB0-CDC2-486B-A527-11FEAF813A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B7C0BA3D-50E0-4958-ABF6-6DFCF2842A56}"/>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5" name="Marcador de texto 4">
            <a:extLst>
              <a:ext uri="{FF2B5EF4-FFF2-40B4-BE49-F238E27FC236}">
                <a16:creationId xmlns:a16="http://schemas.microsoft.com/office/drawing/2014/main" id="{F1831186-ABF8-4878-BF37-9D67475AAA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2674E668-CAE3-4446-A21F-1872DD368D9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7" name="Marcador de fecha 6">
            <a:extLst>
              <a:ext uri="{FF2B5EF4-FFF2-40B4-BE49-F238E27FC236}">
                <a16:creationId xmlns:a16="http://schemas.microsoft.com/office/drawing/2014/main" id="{10ACD5E4-D6D4-4884-8183-7046AE157FC0}"/>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8" name="Marcador de pie de página 7">
            <a:extLst>
              <a:ext uri="{FF2B5EF4-FFF2-40B4-BE49-F238E27FC236}">
                <a16:creationId xmlns:a16="http://schemas.microsoft.com/office/drawing/2014/main" id="{6648FBF6-91FF-4819-B3E5-ABFDE73845CB}"/>
              </a:ext>
            </a:extLst>
          </p:cNvPr>
          <p:cNvSpPr>
            <a:spLocks noGrp="1"/>
          </p:cNvSpPr>
          <p:nvPr>
            <p:ph type="ftr" sz="quarter" idx="11"/>
          </p:nvPr>
        </p:nvSpPr>
        <p:spPr/>
        <p:txBody>
          <a:bodyPr/>
          <a:lstStyle/>
          <a:p>
            <a:endParaRPr lang="es-UY"/>
          </a:p>
        </p:txBody>
      </p:sp>
      <p:sp>
        <p:nvSpPr>
          <p:cNvPr id="9" name="Marcador de número de diapositiva 8">
            <a:extLst>
              <a:ext uri="{FF2B5EF4-FFF2-40B4-BE49-F238E27FC236}">
                <a16:creationId xmlns:a16="http://schemas.microsoft.com/office/drawing/2014/main" id="{2EF3FC61-B62E-49F0-AC2E-6BD1E8E3EFA1}"/>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1524059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D2AFC9-E106-45D4-9F28-D1DC81329C20}"/>
              </a:ext>
            </a:extLst>
          </p:cNvPr>
          <p:cNvSpPr>
            <a:spLocks noGrp="1"/>
          </p:cNvSpPr>
          <p:nvPr>
            <p:ph type="title"/>
          </p:nvPr>
        </p:nvSpPr>
        <p:spPr/>
        <p:txBody>
          <a:bodyPr/>
          <a:lstStyle/>
          <a:p>
            <a:r>
              <a:rPr lang="es-ES"/>
              <a:t>Haga clic para modificar el estilo de título del patrón</a:t>
            </a:r>
            <a:endParaRPr lang="es-UY"/>
          </a:p>
        </p:txBody>
      </p:sp>
      <p:sp>
        <p:nvSpPr>
          <p:cNvPr id="3" name="Marcador de fecha 2">
            <a:extLst>
              <a:ext uri="{FF2B5EF4-FFF2-40B4-BE49-F238E27FC236}">
                <a16:creationId xmlns:a16="http://schemas.microsoft.com/office/drawing/2014/main" id="{F86D0DC0-6824-49A9-A47D-57D8DB285468}"/>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4" name="Marcador de pie de página 3">
            <a:extLst>
              <a:ext uri="{FF2B5EF4-FFF2-40B4-BE49-F238E27FC236}">
                <a16:creationId xmlns:a16="http://schemas.microsoft.com/office/drawing/2014/main" id="{123ECFFF-C68F-4AEB-ADD4-3007DED85D50}"/>
              </a:ext>
            </a:extLst>
          </p:cNvPr>
          <p:cNvSpPr>
            <a:spLocks noGrp="1"/>
          </p:cNvSpPr>
          <p:nvPr>
            <p:ph type="ftr" sz="quarter" idx="11"/>
          </p:nvPr>
        </p:nvSpPr>
        <p:spPr/>
        <p:txBody>
          <a:bodyPr/>
          <a:lstStyle/>
          <a:p>
            <a:endParaRPr lang="es-UY"/>
          </a:p>
        </p:txBody>
      </p:sp>
      <p:sp>
        <p:nvSpPr>
          <p:cNvPr id="5" name="Marcador de número de diapositiva 4">
            <a:extLst>
              <a:ext uri="{FF2B5EF4-FFF2-40B4-BE49-F238E27FC236}">
                <a16:creationId xmlns:a16="http://schemas.microsoft.com/office/drawing/2014/main" id="{0CE63D8D-460D-4FE2-8C72-16888B5C3FCD}"/>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128176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C5BA821A-71F4-4489-8040-4C6A81CC2D0F}"/>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3" name="Marcador de pie de página 2">
            <a:extLst>
              <a:ext uri="{FF2B5EF4-FFF2-40B4-BE49-F238E27FC236}">
                <a16:creationId xmlns:a16="http://schemas.microsoft.com/office/drawing/2014/main" id="{3E16B59E-5AF4-41DB-8161-AF1C3C4E55C5}"/>
              </a:ext>
            </a:extLst>
          </p:cNvPr>
          <p:cNvSpPr>
            <a:spLocks noGrp="1"/>
          </p:cNvSpPr>
          <p:nvPr>
            <p:ph type="ftr" sz="quarter" idx="11"/>
          </p:nvPr>
        </p:nvSpPr>
        <p:spPr/>
        <p:txBody>
          <a:bodyPr/>
          <a:lstStyle/>
          <a:p>
            <a:endParaRPr lang="es-UY"/>
          </a:p>
        </p:txBody>
      </p:sp>
      <p:sp>
        <p:nvSpPr>
          <p:cNvPr id="4" name="Marcador de número de diapositiva 3">
            <a:extLst>
              <a:ext uri="{FF2B5EF4-FFF2-40B4-BE49-F238E27FC236}">
                <a16:creationId xmlns:a16="http://schemas.microsoft.com/office/drawing/2014/main" id="{03316ADF-69B9-41CD-B30D-C94CDF2C9365}"/>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224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D078CC-818D-4034-AC8A-A8599E52ED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contenido 2">
            <a:extLst>
              <a:ext uri="{FF2B5EF4-FFF2-40B4-BE49-F238E27FC236}">
                <a16:creationId xmlns:a16="http://schemas.microsoft.com/office/drawing/2014/main" id="{2EF3ABA3-2C38-4CE6-B597-A68F9599A8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texto 3">
            <a:extLst>
              <a:ext uri="{FF2B5EF4-FFF2-40B4-BE49-F238E27FC236}">
                <a16:creationId xmlns:a16="http://schemas.microsoft.com/office/drawing/2014/main" id="{B55753E6-7735-4EAF-B99E-0F9540BEBF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D659991-9626-4DAA-8CA3-ED1EB2C08B5F}"/>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6" name="Marcador de pie de página 5">
            <a:extLst>
              <a:ext uri="{FF2B5EF4-FFF2-40B4-BE49-F238E27FC236}">
                <a16:creationId xmlns:a16="http://schemas.microsoft.com/office/drawing/2014/main" id="{26A51DF6-2ACF-490A-A56B-6BA982B0625B}"/>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AE6686D9-FA36-4758-8E43-1FB881686D4E}"/>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904541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9C2DACB-256B-458F-9742-15E0975B986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UY"/>
          </a:p>
        </p:txBody>
      </p:sp>
      <p:sp>
        <p:nvSpPr>
          <p:cNvPr id="3" name="Marcador de posición de imagen 2">
            <a:extLst>
              <a:ext uri="{FF2B5EF4-FFF2-40B4-BE49-F238E27FC236}">
                <a16:creationId xmlns:a16="http://schemas.microsoft.com/office/drawing/2014/main" id="{0030D227-FBC1-4269-B85A-D8A6AACAFB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a:extLst>
              <a:ext uri="{FF2B5EF4-FFF2-40B4-BE49-F238E27FC236}">
                <a16:creationId xmlns:a16="http://schemas.microsoft.com/office/drawing/2014/main" id="{61140252-5CFF-4297-BEB2-4A63717C0A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77951502-3726-40CB-AEC7-8DE1697C96D2}"/>
              </a:ext>
            </a:extLst>
          </p:cNvPr>
          <p:cNvSpPr>
            <a:spLocks noGrp="1"/>
          </p:cNvSpPr>
          <p:nvPr>
            <p:ph type="dt" sz="half" idx="10"/>
          </p:nvPr>
        </p:nvSpPr>
        <p:spPr/>
        <p:txBody>
          <a:bodyPr/>
          <a:lstStyle/>
          <a:p>
            <a:fld id="{5A1441E1-14E6-4535-939D-B918347ABE44}" type="datetimeFigureOut">
              <a:rPr lang="es-UY" smtClean="0"/>
              <a:t>29/6/2021</a:t>
            </a:fld>
            <a:endParaRPr lang="es-UY"/>
          </a:p>
        </p:txBody>
      </p:sp>
      <p:sp>
        <p:nvSpPr>
          <p:cNvPr id="6" name="Marcador de pie de página 5">
            <a:extLst>
              <a:ext uri="{FF2B5EF4-FFF2-40B4-BE49-F238E27FC236}">
                <a16:creationId xmlns:a16="http://schemas.microsoft.com/office/drawing/2014/main" id="{049B1E5C-4ACF-4B30-8A9E-49074C5040A1}"/>
              </a:ext>
            </a:extLst>
          </p:cNvPr>
          <p:cNvSpPr>
            <a:spLocks noGrp="1"/>
          </p:cNvSpPr>
          <p:nvPr>
            <p:ph type="ftr" sz="quarter" idx="11"/>
          </p:nvPr>
        </p:nvSpPr>
        <p:spPr/>
        <p:txBody>
          <a:bodyPr/>
          <a:lstStyle/>
          <a:p>
            <a:endParaRPr lang="es-UY"/>
          </a:p>
        </p:txBody>
      </p:sp>
      <p:sp>
        <p:nvSpPr>
          <p:cNvPr id="7" name="Marcador de número de diapositiva 6">
            <a:extLst>
              <a:ext uri="{FF2B5EF4-FFF2-40B4-BE49-F238E27FC236}">
                <a16:creationId xmlns:a16="http://schemas.microsoft.com/office/drawing/2014/main" id="{DE02EF0D-CEF0-42C5-A7F7-7CA9BFF5B48C}"/>
              </a:ext>
            </a:extLst>
          </p:cNvPr>
          <p:cNvSpPr>
            <a:spLocks noGrp="1"/>
          </p:cNvSpPr>
          <p:nvPr>
            <p:ph type="sldNum" sz="quarter" idx="12"/>
          </p:nvPr>
        </p:nvSpPr>
        <p:spPr/>
        <p:txBody>
          <a:bodyPr/>
          <a:lstStyle/>
          <a:p>
            <a:fld id="{51854E54-5C48-4FED-B90A-B00264E8E264}" type="slidenum">
              <a:rPr lang="es-UY" smtClean="0"/>
              <a:t>‹Nº›</a:t>
            </a:fld>
            <a:endParaRPr lang="es-UY"/>
          </a:p>
        </p:txBody>
      </p:sp>
    </p:spTree>
    <p:extLst>
      <p:ext uri="{BB962C8B-B14F-4D97-AF65-F5344CB8AC3E}">
        <p14:creationId xmlns:p14="http://schemas.microsoft.com/office/powerpoint/2010/main" val="29760559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352CFAD7-7F13-4994-B896-903C31E29B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UY"/>
          </a:p>
        </p:txBody>
      </p:sp>
      <p:sp>
        <p:nvSpPr>
          <p:cNvPr id="3" name="Marcador de texto 2">
            <a:extLst>
              <a:ext uri="{FF2B5EF4-FFF2-40B4-BE49-F238E27FC236}">
                <a16:creationId xmlns:a16="http://schemas.microsoft.com/office/drawing/2014/main" id="{3069F4C4-7894-45B9-B3E7-D56D8830F4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4" name="Marcador de fecha 3">
            <a:extLst>
              <a:ext uri="{FF2B5EF4-FFF2-40B4-BE49-F238E27FC236}">
                <a16:creationId xmlns:a16="http://schemas.microsoft.com/office/drawing/2014/main" id="{9DC7A5B2-16EA-497E-9BD4-B8A18311573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1441E1-14E6-4535-939D-B918347ABE44}" type="datetimeFigureOut">
              <a:rPr lang="es-UY" smtClean="0"/>
              <a:t>29/6/2021</a:t>
            </a:fld>
            <a:endParaRPr lang="es-UY"/>
          </a:p>
        </p:txBody>
      </p:sp>
      <p:sp>
        <p:nvSpPr>
          <p:cNvPr id="5" name="Marcador de pie de página 4">
            <a:extLst>
              <a:ext uri="{FF2B5EF4-FFF2-40B4-BE49-F238E27FC236}">
                <a16:creationId xmlns:a16="http://schemas.microsoft.com/office/drawing/2014/main" id="{0F3F205A-253E-44E0-9733-8C338F1CE91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a:extLst>
              <a:ext uri="{FF2B5EF4-FFF2-40B4-BE49-F238E27FC236}">
                <a16:creationId xmlns:a16="http://schemas.microsoft.com/office/drawing/2014/main" id="{4AD66BAD-6BE2-468C-B0D0-9A00D94FDCD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54E54-5C48-4FED-B90A-B00264E8E264}" type="slidenum">
              <a:rPr lang="es-UY" smtClean="0"/>
              <a:t>‹Nº›</a:t>
            </a:fld>
            <a:endParaRPr lang="es-UY"/>
          </a:p>
        </p:txBody>
      </p:sp>
    </p:spTree>
    <p:extLst>
      <p:ext uri="{BB962C8B-B14F-4D97-AF65-F5344CB8AC3E}">
        <p14:creationId xmlns:p14="http://schemas.microsoft.com/office/powerpoint/2010/main" val="6928286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43CAA20-3569-4189-9E48-239A229A86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0E2EA77-E564-4FB4-9EE0-1066B1E9685B}"/>
              </a:ext>
            </a:extLst>
          </p:cNvPr>
          <p:cNvSpPr>
            <a:spLocks noGrp="1"/>
          </p:cNvSpPr>
          <p:nvPr>
            <p:ph type="title"/>
          </p:nvPr>
        </p:nvSpPr>
        <p:spPr>
          <a:xfrm>
            <a:off x="838200" y="451381"/>
            <a:ext cx="10512552" cy="4066540"/>
          </a:xfrm>
        </p:spPr>
        <p:txBody>
          <a:bodyPr vert="horz" lIns="91440" tIns="45720" rIns="91440" bIns="45720" rtlCol="0" anchor="b">
            <a:normAutofit fontScale="90000"/>
          </a:bodyPr>
          <a:lstStyle/>
          <a:p>
            <a:r>
              <a:rPr lang="en-US" sz="6600" kern="1200" dirty="0">
                <a:solidFill>
                  <a:schemeClr val="tx1"/>
                </a:solidFill>
                <a:latin typeface="+mj-lt"/>
                <a:ea typeface="+mj-ea"/>
                <a:cs typeface="+mj-cs"/>
              </a:rPr>
              <a:t>DOLARIZACIÓN –DESDOLARIZACIÓN</a:t>
            </a:r>
            <a:br>
              <a:rPr lang="en-US" sz="6600" kern="1200" dirty="0">
                <a:solidFill>
                  <a:schemeClr val="tx1"/>
                </a:solidFill>
                <a:latin typeface="+mj-lt"/>
                <a:ea typeface="+mj-ea"/>
                <a:cs typeface="+mj-cs"/>
              </a:rPr>
            </a:br>
            <a:br>
              <a:rPr lang="en-US" sz="6600" kern="1200" dirty="0">
                <a:solidFill>
                  <a:schemeClr val="tx1"/>
                </a:solidFill>
                <a:latin typeface="+mj-lt"/>
                <a:ea typeface="+mj-ea"/>
                <a:cs typeface="+mj-cs"/>
              </a:rPr>
            </a:br>
            <a:r>
              <a:rPr lang="en-US" sz="2800" b="1" kern="1200" dirty="0">
                <a:solidFill>
                  <a:schemeClr val="tx1"/>
                </a:solidFill>
                <a:latin typeface="+mj-lt"/>
                <a:ea typeface="+mj-ea"/>
                <a:cs typeface="+mj-cs"/>
              </a:rPr>
              <a:t>ACADEMIA DE ECONOMÍA</a:t>
            </a:r>
            <a:br>
              <a:rPr lang="en-US" sz="2800" b="1" kern="1200" dirty="0">
                <a:solidFill>
                  <a:schemeClr val="tx1"/>
                </a:solidFill>
                <a:latin typeface="+mj-lt"/>
                <a:ea typeface="+mj-ea"/>
                <a:cs typeface="+mj-cs"/>
              </a:rPr>
            </a:br>
            <a:r>
              <a:rPr lang="en-US" sz="2800" kern="1200" dirty="0">
                <a:solidFill>
                  <a:schemeClr val="tx1"/>
                </a:solidFill>
                <a:latin typeface="+mj-lt"/>
                <a:ea typeface="+mj-ea"/>
                <a:cs typeface="+mj-cs"/>
              </a:rPr>
              <a:t>JULIO 2021</a:t>
            </a:r>
            <a:br>
              <a:rPr lang="en-US" sz="2800" kern="1200" dirty="0">
                <a:solidFill>
                  <a:schemeClr val="tx1"/>
                </a:solidFill>
                <a:latin typeface="+mj-lt"/>
                <a:ea typeface="+mj-ea"/>
                <a:cs typeface="+mj-cs"/>
              </a:rPr>
            </a:br>
            <a:br>
              <a:rPr lang="en-US" sz="6600" kern="1200" dirty="0">
                <a:solidFill>
                  <a:schemeClr val="tx1"/>
                </a:solidFill>
                <a:latin typeface="+mj-lt"/>
                <a:ea typeface="+mj-ea"/>
                <a:cs typeface="+mj-cs"/>
              </a:rPr>
            </a:br>
            <a:r>
              <a:rPr lang="en-US" sz="2200" kern="1200" dirty="0">
                <a:solidFill>
                  <a:schemeClr val="tx1"/>
                </a:solidFill>
                <a:latin typeface="+mj-lt"/>
                <a:ea typeface="+mj-ea"/>
                <a:cs typeface="+mj-cs"/>
              </a:rPr>
              <a:t>JUAN CARLOS PROTASI</a:t>
            </a:r>
            <a:endParaRPr lang="en-US" sz="6600" kern="1200" dirty="0">
              <a:solidFill>
                <a:schemeClr val="tx1"/>
              </a:solidFill>
              <a:latin typeface="+mj-lt"/>
              <a:ea typeface="+mj-ea"/>
              <a:cs typeface="+mj-cs"/>
            </a:endParaRPr>
          </a:p>
        </p:txBody>
      </p:sp>
      <p:sp>
        <p:nvSpPr>
          <p:cNvPr id="10" name="sketch line">
            <a:extLst>
              <a:ext uri="{FF2B5EF4-FFF2-40B4-BE49-F238E27FC236}">
                <a16:creationId xmlns:a16="http://schemas.microsoft.com/office/drawing/2014/main" id="{DA542B6D-E775-4832-91DC-2D20F85781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18595"/>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551283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ítulo 3">
            <a:extLst>
              <a:ext uri="{FF2B5EF4-FFF2-40B4-BE49-F238E27FC236}">
                <a16:creationId xmlns:a16="http://schemas.microsoft.com/office/drawing/2014/main" id="{59186F87-5053-4A32-89AD-E4E969DDC0D6}"/>
              </a:ext>
            </a:extLst>
          </p:cNvPr>
          <p:cNvSpPr>
            <a:spLocks noGrp="1"/>
          </p:cNvSpPr>
          <p:nvPr>
            <p:ph type="title"/>
          </p:nvPr>
        </p:nvSpPr>
        <p:spPr>
          <a:xfrm>
            <a:off x="841248" y="548640"/>
            <a:ext cx="3600860" cy="5431536"/>
          </a:xfrm>
        </p:spPr>
        <p:txBody>
          <a:bodyPr>
            <a:normAutofit/>
          </a:bodyPr>
          <a:lstStyle/>
          <a:p>
            <a:r>
              <a:rPr lang="es-ES" sz="3200" dirty="0"/>
              <a:t>EL GOBIERNO RESISTE A LAS PRESIONES DE LA DOLARIZACIÓN </a:t>
            </a:r>
            <a:endParaRPr lang="es-UY" sz="3200" dirty="0"/>
          </a:p>
        </p:txBody>
      </p:sp>
      <p:sp>
        <p:nvSpPr>
          <p:cNvPr id="12"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Marcador de contenido 4">
            <a:extLst>
              <a:ext uri="{FF2B5EF4-FFF2-40B4-BE49-F238E27FC236}">
                <a16:creationId xmlns:a16="http://schemas.microsoft.com/office/drawing/2014/main" id="{CBE5C2D6-A8D3-40FC-8DD6-6BB657201271}"/>
              </a:ext>
            </a:extLst>
          </p:cNvPr>
          <p:cNvSpPr>
            <a:spLocks noGrp="1"/>
          </p:cNvSpPr>
          <p:nvPr>
            <p:ph idx="1"/>
          </p:nvPr>
        </p:nvSpPr>
        <p:spPr>
          <a:xfrm>
            <a:off x="5126418" y="552091"/>
            <a:ext cx="6224335" cy="5431536"/>
          </a:xfrm>
        </p:spPr>
        <p:txBody>
          <a:bodyPr anchor="ctr">
            <a:normAutofit/>
          </a:bodyPr>
          <a:lstStyle/>
          <a:p>
            <a:r>
              <a:rPr lang="es-ES" sz="2200" dirty="0"/>
              <a:t>POR CUALQUIER MEDIO INTENTA PERPETUAR LA TENENCIA DE  MONEDA NACIONAL PARA MÁS TARDE GRAVAR CON INFLACIÓN Y DEVALUACIÓN. </a:t>
            </a:r>
          </a:p>
          <a:p>
            <a:r>
              <a:rPr lang="es-ES" sz="2200" dirty="0"/>
              <a:t>LOS INSTRUMENTOS PARA EVITAR LA DOLARIZACIÓN HAN SIDO LA INDEXACIÓN Y EL PAGO DE INTERESES SOBRE EL DINERO LOCAL. </a:t>
            </a:r>
          </a:p>
          <a:p>
            <a:r>
              <a:rPr lang="es-ES" sz="2200" dirty="0"/>
              <a:t>LA INDEXACCIÓN HA SIDO MÁS RESISTENTES A LA DOLARIZACIÓN, PERO MÁS DÉBIL POR LA POTENIAL INESTABILIDAD DE LA DEUDA</a:t>
            </a:r>
            <a:endParaRPr lang="es-UY" sz="2200" dirty="0"/>
          </a:p>
        </p:txBody>
      </p:sp>
    </p:spTree>
    <p:extLst>
      <p:ext uri="{BB962C8B-B14F-4D97-AF65-F5344CB8AC3E}">
        <p14:creationId xmlns:p14="http://schemas.microsoft.com/office/powerpoint/2010/main" val="1992293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97912724-57AD-4D70-B497-F1CCE1872176}"/>
              </a:ext>
            </a:extLst>
          </p:cNvPr>
          <p:cNvSpPr>
            <a:spLocks noGrp="1"/>
          </p:cNvSpPr>
          <p:nvPr>
            <p:ph type="title"/>
          </p:nvPr>
        </p:nvSpPr>
        <p:spPr>
          <a:xfrm>
            <a:off x="535020" y="685800"/>
            <a:ext cx="2780271" cy="5105400"/>
          </a:xfrm>
          <a:solidFill>
            <a:schemeClr val="accent1"/>
          </a:solidFill>
        </p:spPr>
        <p:txBody>
          <a:bodyPr>
            <a:normAutofit/>
          </a:bodyPr>
          <a:lstStyle/>
          <a:p>
            <a:r>
              <a:rPr lang="es-ES" sz="3400" b="1" dirty="0">
                <a:solidFill>
                  <a:srgbClr val="FFFFFF"/>
                </a:solidFill>
              </a:rPr>
              <a:t>INDEXACIÓN E INSUFICIENCIA DE INGRESOS </a:t>
            </a:r>
            <a:br>
              <a:rPr lang="es-ES" sz="3400" b="1" dirty="0">
                <a:solidFill>
                  <a:srgbClr val="FFFFFF"/>
                </a:solidFill>
              </a:rPr>
            </a:br>
            <a:br>
              <a:rPr lang="es-ES" sz="3400" b="1" dirty="0">
                <a:solidFill>
                  <a:srgbClr val="FFFFFF"/>
                </a:solidFill>
              </a:rPr>
            </a:br>
            <a:r>
              <a:rPr lang="es-ES" sz="3400" b="1" dirty="0">
                <a:solidFill>
                  <a:srgbClr val="FFFFFF"/>
                </a:solidFill>
              </a:rPr>
              <a:t>IMPULSARON </a:t>
            </a:r>
            <a:r>
              <a:rPr lang="es-ES" sz="3400" dirty="0">
                <a:solidFill>
                  <a:srgbClr val="FFFFFF"/>
                </a:solidFill>
              </a:rPr>
              <a:t>L</a:t>
            </a:r>
            <a:r>
              <a:rPr lang="es-ES" sz="3400" b="1" dirty="0">
                <a:solidFill>
                  <a:srgbClr val="FFFFFF"/>
                </a:solidFill>
              </a:rPr>
              <a:t>A DEUDA </a:t>
            </a:r>
            <a:r>
              <a:rPr lang="es-ES" sz="3400" dirty="0">
                <a:solidFill>
                  <a:srgbClr val="FFFFFF"/>
                </a:solidFill>
              </a:rPr>
              <a:t>DE MODO EXPLOSIVO</a:t>
            </a:r>
            <a:br>
              <a:rPr lang="es-ES" sz="3400" dirty="0">
                <a:solidFill>
                  <a:srgbClr val="FFFFFF"/>
                </a:solidFill>
              </a:rPr>
            </a:br>
            <a:endParaRPr lang="es-UY" sz="3400" dirty="0">
              <a:solidFill>
                <a:srgbClr val="FFFFFF"/>
              </a:solidFill>
            </a:endParaRPr>
          </a:p>
        </p:txBody>
      </p:sp>
      <p:graphicFrame>
        <p:nvGraphicFramePr>
          <p:cNvPr id="4" name="Marcador de contenido 3">
            <a:extLst>
              <a:ext uri="{FF2B5EF4-FFF2-40B4-BE49-F238E27FC236}">
                <a16:creationId xmlns:a16="http://schemas.microsoft.com/office/drawing/2014/main" id="{407F4579-F968-4FE4-B65E-B369DA60772C}"/>
              </a:ext>
            </a:extLst>
          </p:cNvPr>
          <p:cNvGraphicFramePr>
            <a:graphicFrameLocks noGrp="1"/>
          </p:cNvGraphicFramePr>
          <p:nvPr>
            <p:ph idx="1"/>
            <p:extLst>
              <p:ext uri="{D42A27DB-BD31-4B8C-83A1-F6EECF244321}">
                <p14:modId xmlns:p14="http://schemas.microsoft.com/office/powerpoint/2010/main" val="1117964690"/>
              </p:ext>
            </p:extLst>
          </p:nvPr>
        </p:nvGraphicFramePr>
        <p:xfrm>
          <a:off x="6291469" y="168965"/>
          <a:ext cx="4114801" cy="3260035"/>
        </p:xfrm>
        <a:graphic>
          <a:graphicData uri="http://schemas.openxmlformats.org/drawingml/2006/chart">
            <c:chart xmlns:c="http://schemas.openxmlformats.org/drawingml/2006/chart" xmlns:r="http://schemas.openxmlformats.org/officeDocument/2006/relationships" r:id="rId2"/>
          </a:graphicData>
        </a:graphic>
      </p:graphicFrame>
      <p:pic>
        <p:nvPicPr>
          <p:cNvPr id="5" name="Imagen 4">
            <a:extLst>
              <a:ext uri="{FF2B5EF4-FFF2-40B4-BE49-F238E27FC236}">
                <a16:creationId xmlns:a16="http://schemas.microsoft.com/office/drawing/2014/main" id="{CBAC88F9-8C55-4AA2-B3B4-FDF6A0A6C4B0}"/>
              </a:ext>
            </a:extLst>
          </p:cNvPr>
          <p:cNvPicPr>
            <a:picLocks noChangeAspect="1"/>
          </p:cNvPicPr>
          <p:nvPr/>
        </p:nvPicPr>
        <p:blipFill>
          <a:blip r:embed="rId3"/>
          <a:stretch>
            <a:fillRect/>
          </a:stretch>
        </p:blipFill>
        <p:spPr>
          <a:xfrm>
            <a:off x="6291469" y="3607904"/>
            <a:ext cx="4114801" cy="3146979"/>
          </a:xfrm>
          <a:prstGeom prst="rect">
            <a:avLst/>
          </a:prstGeom>
        </p:spPr>
      </p:pic>
    </p:spTree>
    <p:extLst>
      <p:ext uri="{BB962C8B-B14F-4D97-AF65-F5344CB8AC3E}">
        <p14:creationId xmlns:p14="http://schemas.microsoft.com/office/powerpoint/2010/main" val="103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1" name="Group 10">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2"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3"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4"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5"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6"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7"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ítulo 1">
            <a:extLst>
              <a:ext uri="{FF2B5EF4-FFF2-40B4-BE49-F238E27FC236}">
                <a16:creationId xmlns:a16="http://schemas.microsoft.com/office/drawing/2014/main" id="{AD4EF7B5-165E-4CCC-888F-ACB111465507}"/>
              </a:ext>
            </a:extLst>
          </p:cNvPr>
          <p:cNvSpPr>
            <a:spLocks noGrp="1"/>
          </p:cNvSpPr>
          <p:nvPr>
            <p:ph type="title"/>
          </p:nvPr>
        </p:nvSpPr>
        <p:spPr>
          <a:xfrm>
            <a:off x="535020" y="685800"/>
            <a:ext cx="2780271" cy="5105400"/>
          </a:xfrm>
        </p:spPr>
        <p:txBody>
          <a:bodyPr>
            <a:normAutofit/>
          </a:bodyPr>
          <a:lstStyle/>
          <a:p>
            <a:r>
              <a:rPr lang="es-ES" sz="2400" dirty="0">
                <a:solidFill>
                  <a:srgbClr val="FFFFFF"/>
                </a:solidFill>
              </a:rPr>
              <a:t>LA PESIFICACIÓN (DES-DOLARIZACIÓN)</a:t>
            </a:r>
            <a:br>
              <a:rPr lang="es-ES" sz="2400" dirty="0">
                <a:solidFill>
                  <a:srgbClr val="FFFFFF"/>
                </a:solidFill>
              </a:rPr>
            </a:br>
            <a:r>
              <a:rPr lang="es-ES" sz="2400" dirty="0">
                <a:solidFill>
                  <a:srgbClr val="FFFFFF"/>
                </a:solidFill>
              </a:rPr>
              <a:t>ESTA CORRELACIONADA NEGATIVAMENTE AL TIPO DE CAMBIO</a:t>
            </a:r>
            <a:br>
              <a:rPr lang="es-ES" sz="2400" dirty="0">
                <a:solidFill>
                  <a:srgbClr val="FFFFFF"/>
                </a:solidFill>
              </a:rPr>
            </a:br>
            <a:br>
              <a:rPr lang="es-ES" sz="3200" dirty="0">
                <a:solidFill>
                  <a:srgbClr val="FFFFFF"/>
                </a:solidFill>
              </a:rPr>
            </a:br>
            <a:endParaRPr lang="es-UY" sz="3100" dirty="0">
              <a:solidFill>
                <a:srgbClr val="FFFFFF"/>
              </a:solidFill>
            </a:endParaRPr>
          </a:p>
        </p:txBody>
      </p:sp>
      <p:pic>
        <p:nvPicPr>
          <p:cNvPr id="3" name="Imagen 2">
            <a:extLst>
              <a:ext uri="{FF2B5EF4-FFF2-40B4-BE49-F238E27FC236}">
                <a16:creationId xmlns:a16="http://schemas.microsoft.com/office/drawing/2014/main" id="{6636B90E-8A5A-49E4-8249-F34CCE0C1625}"/>
              </a:ext>
            </a:extLst>
          </p:cNvPr>
          <p:cNvPicPr>
            <a:picLocks noChangeAspect="1"/>
          </p:cNvPicPr>
          <p:nvPr/>
        </p:nvPicPr>
        <p:blipFill>
          <a:blip r:embed="rId2"/>
          <a:stretch>
            <a:fillRect/>
          </a:stretch>
        </p:blipFill>
        <p:spPr>
          <a:xfrm>
            <a:off x="5050431" y="479394"/>
            <a:ext cx="6126555" cy="5177887"/>
          </a:xfrm>
          <a:prstGeom prst="rect">
            <a:avLst/>
          </a:prstGeom>
        </p:spPr>
      </p:pic>
    </p:spTree>
    <p:extLst>
      <p:ext uri="{BB962C8B-B14F-4D97-AF65-F5344CB8AC3E}">
        <p14:creationId xmlns:p14="http://schemas.microsoft.com/office/powerpoint/2010/main" val="1009841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Rectangle 3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ítulo 1">
            <a:extLst>
              <a:ext uri="{FF2B5EF4-FFF2-40B4-BE49-F238E27FC236}">
                <a16:creationId xmlns:a16="http://schemas.microsoft.com/office/drawing/2014/main" id="{A4D4DE59-8C31-4CAA-8B8C-566121170EC3}"/>
              </a:ext>
            </a:extLst>
          </p:cNvPr>
          <p:cNvSpPr>
            <a:spLocks noGrp="1"/>
          </p:cNvSpPr>
          <p:nvPr>
            <p:ph type="title"/>
          </p:nvPr>
        </p:nvSpPr>
        <p:spPr>
          <a:xfrm>
            <a:off x="958506" y="800392"/>
            <a:ext cx="10264697" cy="1212102"/>
          </a:xfrm>
        </p:spPr>
        <p:txBody>
          <a:bodyPr>
            <a:normAutofit/>
          </a:bodyPr>
          <a:lstStyle/>
          <a:p>
            <a:r>
              <a:rPr lang="es-ES" sz="4000" dirty="0">
                <a:solidFill>
                  <a:srgbClr val="FFFFFF"/>
                </a:solidFill>
              </a:rPr>
              <a:t>PARA DESDOLARIZAR EL DÓLAR DEBERÍA BAJAR O PERMANECER ESTABLE</a:t>
            </a:r>
            <a:endParaRPr lang="es-UY" sz="4000" dirty="0">
              <a:solidFill>
                <a:srgbClr val="FFFFFF"/>
              </a:solidFill>
            </a:endParaRPr>
          </a:p>
        </p:txBody>
      </p:sp>
      <p:sp>
        <p:nvSpPr>
          <p:cNvPr id="17" name="Marcador de contenido 2">
            <a:extLst>
              <a:ext uri="{FF2B5EF4-FFF2-40B4-BE49-F238E27FC236}">
                <a16:creationId xmlns:a16="http://schemas.microsoft.com/office/drawing/2014/main" id="{6072297A-A310-41BF-B7B2-CBC65CA3A46E}"/>
              </a:ext>
            </a:extLst>
          </p:cNvPr>
          <p:cNvSpPr>
            <a:spLocks noGrp="1"/>
          </p:cNvSpPr>
          <p:nvPr>
            <p:ph idx="1"/>
          </p:nvPr>
        </p:nvSpPr>
        <p:spPr>
          <a:xfrm>
            <a:off x="1367624" y="2378076"/>
            <a:ext cx="9708995" cy="4271202"/>
          </a:xfrm>
        </p:spPr>
        <p:txBody>
          <a:bodyPr anchor="ctr">
            <a:normAutofit fontScale="85000" lnSpcReduction="20000"/>
          </a:bodyPr>
          <a:lstStyle/>
          <a:p>
            <a:pPr marL="0" indent="0">
              <a:buNone/>
            </a:pPr>
            <a:endParaRPr lang="es-ES" sz="2100" dirty="0"/>
          </a:p>
          <a:p>
            <a:pPr lvl="1"/>
            <a:r>
              <a:rPr lang="es-ES" sz="3000" u="sng" dirty="0"/>
              <a:t>MIENTRAS DURE LA CONFIANZA ,</a:t>
            </a:r>
            <a:r>
              <a:rPr lang="es-ES" sz="3000" dirty="0"/>
              <a:t>EMITIR DEUDA PUEDE MANTENER ESTABLE O HACER BAJAR EL TIPO DE CAMBIO Y LA INFLACIÓN </a:t>
            </a:r>
          </a:p>
          <a:p>
            <a:pPr marL="457200" lvl="1" indent="0">
              <a:buNone/>
            </a:pPr>
            <a:endParaRPr lang="es-UY" sz="2000" dirty="0"/>
          </a:p>
          <a:p>
            <a:pPr lvl="1"/>
            <a:r>
              <a:rPr lang="es-UY" sz="3000" dirty="0"/>
              <a:t>COSTOS Y RIESGOS</a:t>
            </a:r>
          </a:p>
          <a:p>
            <a:pPr marL="914400" lvl="2" indent="0">
              <a:buNone/>
            </a:pPr>
            <a:endParaRPr lang="es-UY" sz="2600" dirty="0"/>
          </a:p>
          <a:p>
            <a:pPr lvl="2"/>
            <a:r>
              <a:rPr lang="es-UY" sz="3000" dirty="0"/>
              <a:t>LA DEUDA CONTINUARÁ AUMENTANDO DE MODO EXPLOSIVO  </a:t>
            </a:r>
          </a:p>
          <a:p>
            <a:pPr lvl="2"/>
            <a:r>
              <a:rPr lang="es-UY" sz="3000" dirty="0"/>
              <a:t>SE ENSANCHARÁ LA BRECHA CON EL TIPO DE CAMBIO DE EQUILIBRIO(ATRASO CAMBIARIO)</a:t>
            </a:r>
          </a:p>
          <a:p>
            <a:pPr lvl="2"/>
            <a:endParaRPr lang="es-UY" dirty="0"/>
          </a:p>
          <a:p>
            <a:pPr marL="457200" lvl="1" indent="0">
              <a:buNone/>
            </a:pPr>
            <a:endParaRPr lang="es-UY" dirty="0"/>
          </a:p>
          <a:p>
            <a:pPr marL="457200" lvl="1" indent="0">
              <a:buNone/>
            </a:pPr>
            <a:r>
              <a:rPr lang="es-UY" dirty="0"/>
              <a:t>		</a:t>
            </a:r>
            <a:endParaRPr lang="es-ES" dirty="0"/>
          </a:p>
        </p:txBody>
      </p:sp>
    </p:spTree>
    <p:extLst>
      <p:ext uri="{BB962C8B-B14F-4D97-AF65-F5344CB8AC3E}">
        <p14:creationId xmlns:p14="http://schemas.microsoft.com/office/powerpoint/2010/main" val="2795061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3B1763A1-92DD-431C-869C-88837BB7ADFE}"/>
              </a:ext>
            </a:extLst>
          </p:cNvPr>
          <p:cNvSpPr>
            <a:spLocks noGrp="1"/>
          </p:cNvSpPr>
          <p:nvPr>
            <p:ph type="title"/>
          </p:nvPr>
        </p:nvSpPr>
        <p:spPr>
          <a:xfrm>
            <a:off x="638881" y="457200"/>
            <a:ext cx="10909640" cy="1368614"/>
          </a:xfrm>
        </p:spPr>
        <p:txBody>
          <a:bodyPr vert="horz" lIns="91440" tIns="45720" rIns="91440" bIns="45720" rtlCol="0" anchor="ctr">
            <a:normAutofit/>
          </a:bodyPr>
          <a:lstStyle/>
          <a:p>
            <a:pPr algn="ctr"/>
            <a:r>
              <a:rPr lang="en-US" sz="4600" dirty="0"/>
              <a:t>DOLAR SUBE Y BAJA COMO UN YO-YO </a:t>
            </a:r>
            <a:br>
              <a:rPr lang="en-US" sz="4600" dirty="0"/>
            </a:br>
            <a:r>
              <a:rPr lang="en-US" sz="4600" dirty="0"/>
              <a:t>(Steve Hanke) </a:t>
            </a:r>
          </a:p>
        </p:txBody>
      </p:sp>
      <p:sp>
        <p:nvSpPr>
          <p:cNvPr id="29"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Imagen 4">
            <a:extLst>
              <a:ext uri="{FF2B5EF4-FFF2-40B4-BE49-F238E27FC236}">
                <a16:creationId xmlns:a16="http://schemas.microsoft.com/office/drawing/2014/main" id="{DD2A7BB8-58AC-45EC-8D5C-007E5CC2E4A5}"/>
              </a:ext>
            </a:extLst>
          </p:cNvPr>
          <p:cNvPicPr>
            <a:picLocks noChangeAspect="1"/>
          </p:cNvPicPr>
          <p:nvPr/>
        </p:nvPicPr>
        <p:blipFill>
          <a:blip r:embed="rId2"/>
          <a:stretch>
            <a:fillRect/>
          </a:stretch>
        </p:blipFill>
        <p:spPr>
          <a:xfrm>
            <a:off x="3337993" y="2642616"/>
            <a:ext cx="4760110" cy="3605784"/>
          </a:xfrm>
          <a:prstGeom prst="rect">
            <a:avLst/>
          </a:prstGeom>
        </p:spPr>
      </p:pic>
    </p:spTree>
    <p:extLst>
      <p:ext uri="{BB962C8B-B14F-4D97-AF65-F5344CB8AC3E}">
        <p14:creationId xmlns:p14="http://schemas.microsoft.com/office/powerpoint/2010/main" val="1129543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64ABD21-FD7F-4199-938F-0430C52D5747}"/>
              </a:ext>
            </a:extLst>
          </p:cNvPr>
          <p:cNvSpPr>
            <a:spLocks noGrp="1"/>
          </p:cNvSpPr>
          <p:nvPr>
            <p:ph type="ctrTitle"/>
          </p:nvPr>
        </p:nvSpPr>
        <p:spPr>
          <a:xfrm>
            <a:off x="824738" y="1512916"/>
            <a:ext cx="4036334" cy="2387600"/>
          </a:xfrm>
        </p:spPr>
        <p:txBody>
          <a:bodyPr anchor="t">
            <a:normAutofit fontScale="90000"/>
          </a:bodyPr>
          <a:lstStyle/>
          <a:p>
            <a:pPr algn="l"/>
            <a:r>
              <a:rPr lang="es-ES" sz="3100" b="1" dirty="0"/>
              <a:t>GASTO PÚBLICO DESVÍO AL TIPO DE CAMBIO DE SU EQUILIBRIO  DETERMINADO POR LOS TÉRMINOS DE INTERCAMBIO</a:t>
            </a:r>
            <a:br>
              <a:rPr lang="es-ES" sz="3100" b="1" dirty="0"/>
            </a:br>
            <a:r>
              <a:rPr lang="es-ES" sz="3600" dirty="0"/>
              <a:t>(</a:t>
            </a:r>
            <a:r>
              <a:rPr lang="es-ES" sz="2700" dirty="0"/>
              <a:t>Larry</a:t>
            </a:r>
            <a:r>
              <a:rPr lang="es-ES" sz="3600" dirty="0"/>
              <a:t> </a:t>
            </a:r>
            <a:r>
              <a:rPr lang="es-ES" sz="2700" dirty="0" err="1"/>
              <a:t>Sjaastad</a:t>
            </a:r>
            <a:r>
              <a:rPr lang="es-ES" sz="2700" dirty="0"/>
              <a:t> y Carlos </a:t>
            </a:r>
            <a:r>
              <a:rPr lang="es-ES" sz="2700" dirty="0" err="1"/>
              <a:t>Rodriguez</a:t>
            </a:r>
            <a:r>
              <a:rPr lang="es-ES" sz="2700" dirty="0"/>
              <a:t>, ¿Atraso cambiario en Argentina, mito o realidad? CEMA 1979)</a:t>
            </a:r>
            <a:endParaRPr lang="es-UY" sz="2700" dirty="0"/>
          </a:p>
        </p:txBody>
      </p:sp>
      <p:grpSp>
        <p:nvGrpSpPr>
          <p:cNvPr id="11" name="Group 10">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2" name="Rectangle 11">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F4D71123-4703-4D2D-B130-D76AFEE2E776}"/>
              </a:ext>
            </a:extLst>
          </p:cNvPr>
          <p:cNvPicPr>
            <a:picLocks noChangeAspect="1"/>
          </p:cNvPicPr>
          <p:nvPr/>
        </p:nvPicPr>
        <p:blipFill>
          <a:blip r:embed="rId2"/>
          <a:stretch>
            <a:fillRect/>
          </a:stretch>
        </p:blipFill>
        <p:spPr>
          <a:xfrm>
            <a:off x="5922492" y="1323622"/>
            <a:ext cx="5536001" cy="4152002"/>
          </a:xfrm>
          <a:prstGeom prst="rect">
            <a:avLst/>
          </a:prstGeom>
        </p:spPr>
      </p:pic>
    </p:spTree>
    <p:extLst>
      <p:ext uri="{BB962C8B-B14F-4D97-AF65-F5344CB8AC3E}">
        <p14:creationId xmlns:p14="http://schemas.microsoft.com/office/powerpoint/2010/main" val="823869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42C2D01C-0330-4EFD-95A4-443E1AE749F7}"/>
              </a:ext>
            </a:extLst>
          </p:cNvPr>
          <p:cNvSpPr>
            <a:spLocks noGrp="1"/>
          </p:cNvSpPr>
          <p:nvPr>
            <p:ph type="title"/>
          </p:nvPr>
        </p:nvSpPr>
        <p:spPr>
          <a:xfrm>
            <a:off x="688072" y="885651"/>
            <a:ext cx="3640199" cy="4624603"/>
          </a:xfrm>
        </p:spPr>
        <p:txBody>
          <a:bodyPr>
            <a:normAutofit/>
          </a:bodyPr>
          <a:lstStyle/>
          <a:p>
            <a:r>
              <a:rPr lang="es-ES" sz="4100" b="1" dirty="0">
                <a:solidFill>
                  <a:srgbClr val="FFFFFF"/>
                </a:solidFill>
              </a:rPr>
              <a:t>DOLARIZACIÓN:</a:t>
            </a:r>
            <a:br>
              <a:rPr lang="es-ES" sz="4100" b="1" dirty="0">
                <a:solidFill>
                  <a:srgbClr val="FFFFFF"/>
                </a:solidFill>
              </a:rPr>
            </a:br>
            <a:br>
              <a:rPr lang="es-ES" sz="4100" b="1" dirty="0">
                <a:solidFill>
                  <a:srgbClr val="FFFFFF"/>
                </a:solidFill>
              </a:rPr>
            </a:br>
            <a:r>
              <a:rPr lang="es-ES" sz="4100" b="1" dirty="0">
                <a:solidFill>
                  <a:srgbClr val="FFFFFF"/>
                </a:solidFill>
              </a:rPr>
              <a:t>UN PROBLEMA DE CREDIBILIDAD  </a:t>
            </a:r>
            <a:endParaRPr lang="es-UY" sz="4100" b="1" dirty="0">
              <a:solidFill>
                <a:srgbClr val="FFFFFF"/>
              </a:solidFill>
            </a:endParaRPr>
          </a:p>
        </p:txBody>
      </p:sp>
      <p:sp>
        <p:nvSpPr>
          <p:cNvPr id="3" name="Marcador de contenido 2">
            <a:extLst>
              <a:ext uri="{FF2B5EF4-FFF2-40B4-BE49-F238E27FC236}">
                <a16:creationId xmlns:a16="http://schemas.microsoft.com/office/drawing/2014/main" id="{E712F10C-202D-45B9-8AB8-ED5392762DEC}"/>
              </a:ext>
            </a:extLst>
          </p:cNvPr>
          <p:cNvSpPr>
            <a:spLocks noGrp="1"/>
          </p:cNvSpPr>
          <p:nvPr>
            <p:ph idx="1"/>
          </p:nvPr>
        </p:nvSpPr>
        <p:spPr>
          <a:xfrm>
            <a:off x="4978708" y="885651"/>
            <a:ext cx="6525220" cy="4616849"/>
          </a:xfrm>
        </p:spPr>
        <p:txBody>
          <a:bodyPr anchor="ctr">
            <a:normAutofit fontScale="85000" lnSpcReduction="10000"/>
          </a:bodyPr>
          <a:lstStyle/>
          <a:p>
            <a:pPr marL="0" indent="0">
              <a:buNone/>
            </a:pPr>
            <a:endParaRPr lang="es-ES" sz="3200" dirty="0"/>
          </a:p>
          <a:p>
            <a:pPr marL="0" indent="0">
              <a:buNone/>
            </a:pPr>
            <a:r>
              <a:rPr lang="es-ES" sz="3200" dirty="0"/>
              <a:t>EN LOS ÚLTIMOS 5 AÑOS: </a:t>
            </a:r>
          </a:p>
          <a:p>
            <a:pPr marL="0" indent="0">
              <a:buNone/>
            </a:pPr>
            <a:endParaRPr lang="es-ES" sz="3200" dirty="0"/>
          </a:p>
          <a:p>
            <a:r>
              <a:rPr lang="es-ES" sz="3200" dirty="0"/>
              <a:t>DEUDA EN UI  AUMENTÓ DE 40 %  a 60%. </a:t>
            </a:r>
          </a:p>
          <a:p>
            <a:pPr lvl="1"/>
            <a:r>
              <a:rPr lang="es-ES" sz="2800" dirty="0"/>
              <a:t>TASAS EN $  NO  COMPENSAN LAS  EXPECTATIVAS INFLACIONARIAS.  </a:t>
            </a:r>
          </a:p>
          <a:p>
            <a:r>
              <a:rPr lang="es-ES" sz="3200" dirty="0"/>
              <a:t>DOLARIZACIÓN AUMENTÓ DE 40% A 60% </a:t>
            </a:r>
          </a:p>
          <a:p>
            <a:pPr lvl="1"/>
            <a:r>
              <a:rPr lang="es-ES" dirty="0"/>
              <a:t>EXPECTATIVAS DE DEVALUACIÓN</a:t>
            </a:r>
          </a:p>
          <a:p>
            <a:r>
              <a:rPr lang="es-ES" sz="3200" dirty="0"/>
              <a:t>PESIFICACIÓN DE LOS CRÉDITOS AUMENTARON DE 43% A 50%  </a:t>
            </a:r>
          </a:p>
          <a:p>
            <a:pPr lvl="1"/>
            <a:r>
              <a:rPr lang="es-ES" sz="2200" dirty="0"/>
              <a:t>POR RIESGO CAMBIARIO SE PREFIERE PAGAR TASAS MÁS CARAS</a:t>
            </a:r>
          </a:p>
          <a:p>
            <a:endParaRPr lang="es-UY" sz="2000" dirty="0"/>
          </a:p>
        </p:txBody>
      </p:sp>
    </p:spTree>
    <p:extLst>
      <p:ext uri="{BB962C8B-B14F-4D97-AF65-F5344CB8AC3E}">
        <p14:creationId xmlns:p14="http://schemas.microsoft.com/office/powerpoint/2010/main" val="4222886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7" name="Rectangle 46">
            <a:extLst>
              <a:ext uri="{FF2B5EF4-FFF2-40B4-BE49-F238E27FC236}">
                <a16:creationId xmlns:a16="http://schemas.microsoft.com/office/drawing/2014/main" id="{4D24BFD5-D814-402B-B6C4-EEF6AE14B0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CB51A4CA-15C7-4AF5-BFA7-3EFBF4A09827}"/>
              </a:ext>
            </a:extLst>
          </p:cNvPr>
          <p:cNvSpPr>
            <a:spLocks noGrp="1"/>
          </p:cNvSpPr>
          <p:nvPr>
            <p:ph type="title"/>
          </p:nvPr>
        </p:nvSpPr>
        <p:spPr>
          <a:xfrm>
            <a:off x="838200" y="1122362"/>
            <a:ext cx="6281928" cy="4135437"/>
          </a:xfrm>
        </p:spPr>
        <p:txBody>
          <a:bodyPr vert="horz" lIns="91440" tIns="45720" rIns="91440" bIns="45720" rtlCol="0" anchor="b">
            <a:normAutofit/>
          </a:bodyPr>
          <a:lstStyle/>
          <a:p>
            <a:r>
              <a:rPr lang="en-US" sz="4100" kern="1200" dirty="0">
                <a:solidFill>
                  <a:schemeClr val="tx1"/>
                </a:solidFill>
                <a:latin typeface="+mj-lt"/>
                <a:ea typeface="+mj-ea"/>
                <a:cs typeface="+mj-cs"/>
              </a:rPr>
              <a:t>¿REVERTIR LA DOLARIZACIÓN ES POSIBLE?</a:t>
            </a:r>
            <a:br>
              <a:rPr lang="en-US" sz="4100" kern="1200" dirty="0">
                <a:solidFill>
                  <a:schemeClr val="tx1"/>
                </a:solidFill>
                <a:latin typeface="+mj-lt"/>
                <a:ea typeface="+mj-ea"/>
                <a:cs typeface="+mj-cs"/>
              </a:rPr>
            </a:br>
            <a:br>
              <a:rPr lang="en-US" sz="4100" kern="1200" dirty="0">
                <a:solidFill>
                  <a:schemeClr val="tx1"/>
                </a:solidFill>
                <a:latin typeface="+mj-lt"/>
                <a:ea typeface="+mj-ea"/>
                <a:cs typeface="+mj-cs"/>
              </a:rPr>
            </a:br>
            <a:r>
              <a:rPr lang="en-US" sz="4100" kern="1200" dirty="0">
                <a:solidFill>
                  <a:schemeClr val="tx1"/>
                </a:solidFill>
                <a:latin typeface="+mj-lt"/>
                <a:ea typeface="+mj-ea"/>
                <a:cs typeface="+mj-cs"/>
              </a:rPr>
              <a:t>SÍ: SI EL DÉFICIT SE REDUCE A UN NIVEL MÍNIMO</a:t>
            </a:r>
          </a:p>
        </p:txBody>
      </p:sp>
      <p:sp>
        <p:nvSpPr>
          <p:cNvPr id="49" name="Rectangle 10">
            <a:extLst>
              <a:ext uri="{FF2B5EF4-FFF2-40B4-BE49-F238E27FC236}">
                <a16:creationId xmlns:a16="http://schemas.microsoft.com/office/drawing/2014/main" id="{36FED7E8-9A97-475F-9FA4-113410D443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06139" y="1031284"/>
            <a:ext cx="3647661" cy="4436126"/>
          </a:xfrm>
          <a:custGeom>
            <a:avLst/>
            <a:gdLst>
              <a:gd name="connsiteX0" fmla="*/ 0 w 3647661"/>
              <a:gd name="connsiteY0" fmla="*/ 0 h 4436126"/>
              <a:gd name="connsiteX1" fmla="*/ 498514 w 3647661"/>
              <a:gd name="connsiteY1" fmla="*/ 0 h 4436126"/>
              <a:gd name="connsiteX2" fmla="*/ 1069981 w 3647661"/>
              <a:gd name="connsiteY2" fmla="*/ 0 h 4436126"/>
              <a:gd name="connsiteX3" fmla="*/ 1714401 w 3647661"/>
              <a:gd name="connsiteY3" fmla="*/ 0 h 4436126"/>
              <a:gd name="connsiteX4" fmla="*/ 2285868 w 3647661"/>
              <a:gd name="connsiteY4" fmla="*/ 0 h 4436126"/>
              <a:gd name="connsiteX5" fmla="*/ 2784381 w 3647661"/>
              <a:gd name="connsiteY5" fmla="*/ 0 h 4436126"/>
              <a:gd name="connsiteX6" fmla="*/ 3647661 w 3647661"/>
              <a:gd name="connsiteY6" fmla="*/ 0 h 4436126"/>
              <a:gd name="connsiteX7" fmla="*/ 3647661 w 3647661"/>
              <a:gd name="connsiteY7" fmla="*/ 633732 h 4436126"/>
              <a:gd name="connsiteX8" fmla="*/ 3647661 w 3647661"/>
              <a:gd name="connsiteY8" fmla="*/ 1267465 h 4436126"/>
              <a:gd name="connsiteX9" fmla="*/ 3647661 w 3647661"/>
              <a:gd name="connsiteY9" fmla="*/ 1768113 h 4436126"/>
              <a:gd name="connsiteX10" fmla="*/ 3647661 w 3647661"/>
              <a:gd name="connsiteY10" fmla="*/ 2446207 h 4436126"/>
              <a:gd name="connsiteX11" fmla="*/ 3647661 w 3647661"/>
              <a:gd name="connsiteY11" fmla="*/ 2946855 h 4436126"/>
              <a:gd name="connsiteX12" fmla="*/ 3647661 w 3647661"/>
              <a:gd name="connsiteY12" fmla="*/ 3580587 h 4436126"/>
              <a:gd name="connsiteX13" fmla="*/ 3647661 w 3647661"/>
              <a:gd name="connsiteY13" fmla="*/ 4436126 h 4436126"/>
              <a:gd name="connsiteX14" fmla="*/ 3039718 w 3647661"/>
              <a:gd name="connsiteY14" fmla="*/ 4436126 h 4436126"/>
              <a:gd name="connsiteX15" fmla="*/ 2431774 w 3647661"/>
              <a:gd name="connsiteY15" fmla="*/ 4436126 h 4436126"/>
              <a:gd name="connsiteX16" fmla="*/ 1823831 w 3647661"/>
              <a:gd name="connsiteY16" fmla="*/ 4436126 h 4436126"/>
              <a:gd name="connsiteX17" fmla="*/ 1288840 w 3647661"/>
              <a:gd name="connsiteY17" fmla="*/ 4436126 h 4436126"/>
              <a:gd name="connsiteX18" fmla="*/ 607943 w 3647661"/>
              <a:gd name="connsiteY18" fmla="*/ 4436126 h 4436126"/>
              <a:gd name="connsiteX19" fmla="*/ 0 w 3647661"/>
              <a:gd name="connsiteY19" fmla="*/ 4436126 h 4436126"/>
              <a:gd name="connsiteX20" fmla="*/ 0 w 3647661"/>
              <a:gd name="connsiteY20" fmla="*/ 3758032 h 4436126"/>
              <a:gd name="connsiteX21" fmla="*/ 0 w 3647661"/>
              <a:gd name="connsiteY21" fmla="*/ 3035578 h 4436126"/>
              <a:gd name="connsiteX22" fmla="*/ 0 w 3647661"/>
              <a:gd name="connsiteY22" fmla="*/ 2401845 h 4436126"/>
              <a:gd name="connsiteX23" fmla="*/ 0 w 3647661"/>
              <a:gd name="connsiteY23" fmla="*/ 1768113 h 4436126"/>
              <a:gd name="connsiteX24" fmla="*/ 0 w 3647661"/>
              <a:gd name="connsiteY24" fmla="*/ 1178742 h 4436126"/>
              <a:gd name="connsiteX25" fmla="*/ 0 w 3647661"/>
              <a:gd name="connsiteY25" fmla="*/ 589371 h 4436126"/>
              <a:gd name="connsiteX26" fmla="*/ 0 w 3647661"/>
              <a:gd name="connsiteY26" fmla="*/ 0 h 4436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3647661" h="4436126" fill="none" extrusionOk="0">
                <a:moveTo>
                  <a:pt x="0" y="0"/>
                </a:moveTo>
                <a:cubicBezTo>
                  <a:pt x="116158" y="-16963"/>
                  <a:pt x="364681" y="-4006"/>
                  <a:pt x="498514" y="0"/>
                </a:cubicBezTo>
                <a:cubicBezTo>
                  <a:pt x="632347" y="4006"/>
                  <a:pt x="950865" y="15164"/>
                  <a:pt x="1069981" y="0"/>
                </a:cubicBezTo>
                <a:cubicBezTo>
                  <a:pt x="1189097" y="-15164"/>
                  <a:pt x="1556518" y="-23132"/>
                  <a:pt x="1714401" y="0"/>
                </a:cubicBezTo>
                <a:cubicBezTo>
                  <a:pt x="1872284" y="23132"/>
                  <a:pt x="2015985" y="9364"/>
                  <a:pt x="2285868" y="0"/>
                </a:cubicBezTo>
                <a:cubicBezTo>
                  <a:pt x="2555751" y="-9364"/>
                  <a:pt x="2555148" y="14141"/>
                  <a:pt x="2784381" y="0"/>
                </a:cubicBezTo>
                <a:cubicBezTo>
                  <a:pt x="3013614" y="-14141"/>
                  <a:pt x="3216105" y="-3763"/>
                  <a:pt x="3647661" y="0"/>
                </a:cubicBezTo>
                <a:cubicBezTo>
                  <a:pt x="3623206" y="221859"/>
                  <a:pt x="3622213" y="458853"/>
                  <a:pt x="3647661" y="633732"/>
                </a:cubicBezTo>
                <a:cubicBezTo>
                  <a:pt x="3673109" y="808611"/>
                  <a:pt x="3674779" y="1138417"/>
                  <a:pt x="3647661" y="1267465"/>
                </a:cubicBezTo>
                <a:cubicBezTo>
                  <a:pt x="3620543" y="1396513"/>
                  <a:pt x="3664792" y="1625185"/>
                  <a:pt x="3647661" y="1768113"/>
                </a:cubicBezTo>
                <a:cubicBezTo>
                  <a:pt x="3630530" y="1911041"/>
                  <a:pt x="3671056" y="2135008"/>
                  <a:pt x="3647661" y="2446207"/>
                </a:cubicBezTo>
                <a:cubicBezTo>
                  <a:pt x="3624266" y="2757406"/>
                  <a:pt x="3642702" y="2713342"/>
                  <a:pt x="3647661" y="2946855"/>
                </a:cubicBezTo>
                <a:cubicBezTo>
                  <a:pt x="3652620" y="3180368"/>
                  <a:pt x="3664319" y="3290221"/>
                  <a:pt x="3647661" y="3580587"/>
                </a:cubicBezTo>
                <a:cubicBezTo>
                  <a:pt x="3631003" y="3870953"/>
                  <a:pt x="3617531" y="4259425"/>
                  <a:pt x="3647661" y="4436126"/>
                </a:cubicBezTo>
                <a:cubicBezTo>
                  <a:pt x="3523929" y="4410412"/>
                  <a:pt x="3241413" y="4436068"/>
                  <a:pt x="3039718" y="4436126"/>
                </a:cubicBezTo>
                <a:cubicBezTo>
                  <a:pt x="2838023" y="4436184"/>
                  <a:pt x="2630387" y="4431142"/>
                  <a:pt x="2431774" y="4436126"/>
                </a:cubicBezTo>
                <a:cubicBezTo>
                  <a:pt x="2233161" y="4441110"/>
                  <a:pt x="2003296" y="4449826"/>
                  <a:pt x="1823831" y="4436126"/>
                </a:cubicBezTo>
                <a:cubicBezTo>
                  <a:pt x="1644366" y="4422426"/>
                  <a:pt x="1399453" y="4442442"/>
                  <a:pt x="1288840" y="4436126"/>
                </a:cubicBezTo>
                <a:cubicBezTo>
                  <a:pt x="1178227" y="4429810"/>
                  <a:pt x="793482" y="4411099"/>
                  <a:pt x="607943" y="4436126"/>
                </a:cubicBezTo>
                <a:cubicBezTo>
                  <a:pt x="422404" y="4461153"/>
                  <a:pt x="158703" y="4453091"/>
                  <a:pt x="0" y="4436126"/>
                </a:cubicBezTo>
                <a:cubicBezTo>
                  <a:pt x="8129" y="4099466"/>
                  <a:pt x="23502" y="4014012"/>
                  <a:pt x="0" y="3758032"/>
                </a:cubicBezTo>
                <a:cubicBezTo>
                  <a:pt x="-23502" y="3502052"/>
                  <a:pt x="8018" y="3295661"/>
                  <a:pt x="0" y="3035578"/>
                </a:cubicBezTo>
                <a:cubicBezTo>
                  <a:pt x="-8018" y="2775495"/>
                  <a:pt x="-8720" y="2595880"/>
                  <a:pt x="0" y="2401845"/>
                </a:cubicBezTo>
                <a:cubicBezTo>
                  <a:pt x="8720" y="2207810"/>
                  <a:pt x="9279" y="1982551"/>
                  <a:pt x="0" y="1768113"/>
                </a:cubicBezTo>
                <a:cubicBezTo>
                  <a:pt x="-9279" y="1553675"/>
                  <a:pt x="7090" y="1354447"/>
                  <a:pt x="0" y="1178742"/>
                </a:cubicBezTo>
                <a:cubicBezTo>
                  <a:pt x="-7090" y="1003037"/>
                  <a:pt x="-23786" y="768334"/>
                  <a:pt x="0" y="589371"/>
                </a:cubicBezTo>
                <a:cubicBezTo>
                  <a:pt x="23786" y="410408"/>
                  <a:pt x="-16955" y="242082"/>
                  <a:pt x="0" y="0"/>
                </a:cubicBezTo>
                <a:close/>
              </a:path>
              <a:path w="3647661" h="4436126" stroke="0" extrusionOk="0">
                <a:moveTo>
                  <a:pt x="0" y="0"/>
                </a:moveTo>
                <a:cubicBezTo>
                  <a:pt x="171149" y="-7244"/>
                  <a:pt x="374684" y="2591"/>
                  <a:pt x="534990" y="0"/>
                </a:cubicBezTo>
                <a:cubicBezTo>
                  <a:pt x="695296" y="-2591"/>
                  <a:pt x="907320" y="7483"/>
                  <a:pt x="1069981" y="0"/>
                </a:cubicBezTo>
                <a:cubicBezTo>
                  <a:pt x="1232642" y="-7483"/>
                  <a:pt x="1543604" y="-26203"/>
                  <a:pt x="1677924" y="0"/>
                </a:cubicBezTo>
                <a:cubicBezTo>
                  <a:pt x="1812244" y="26203"/>
                  <a:pt x="2140632" y="31361"/>
                  <a:pt x="2322344" y="0"/>
                </a:cubicBezTo>
                <a:cubicBezTo>
                  <a:pt x="2504056" y="-31361"/>
                  <a:pt x="2658834" y="3381"/>
                  <a:pt x="2893811" y="0"/>
                </a:cubicBezTo>
                <a:cubicBezTo>
                  <a:pt x="3128788" y="-3381"/>
                  <a:pt x="3338741" y="-10376"/>
                  <a:pt x="3647661" y="0"/>
                </a:cubicBezTo>
                <a:cubicBezTo>
                  <a:pt x="3628986" y="244498"/>
                  <a:pt x="3624774" y="362520"/>
                  <a:pt x="3647661" y="545010"/>
                </a:cubicBezTo>
                <a:cubicBezTo>
                  <a:pt x="3670549" y="727500"/>
                  <a:pt x="3619543" y="968439"/>
                  <a:pt x="3647661" y="1134381"/>
                </a:cubicBezTo>
                <a:cubicBezTo>
                  <a:pt x="3675779" y="1300323"/>
                  <a:pt x="3670065" y="1646297"/>
                  <a:pt x="3647661" y="1856836"/>
                </a:cubicBezTo>
                <a:cubicBezTo>
                  <a:pt x="3625257" y="2067375"/>
                  <a:pt x="3632904" y="2315399"/>
                  <a:pt x="3647661" y="2490568"/>
                </a:cubicBezTo>
                <a:cubicBezTo>
                  <a:pt x="3662418" y="2665737"/>
                  <a:pt x="3616073" y="2880164"/>
                  <a:pt x="3647661" y="3124300"/>
                </a:cubicBezTo>
                <a:cubicBezTo>
                  <a:pt x="3679249" y="3368436"/>
                  <a:pt x="3677361" y="3519722"/>
                  <a:pt x="3647661" y="3758032"/>
                </a:cubicBezTo>
                <a:cubicBezTo>
                  <a:pt x="3617961" y="3996342"/>
                  <a:pt x="3615180" y="4147465"/>
                  <a:pt x="3647661" y="4436126"/>
                </a:cubicBezTo>
                <a:cubicBezTo>
                  <a:pt x="3506685" y="4421969"/>
                  <a:pt x="3266652" y="4433618"/>
                  <a:pt x="3149147" y="4436126"/>
                </a:cubicBezTo>
                <a:cubicBezTo>
                  <a:pt x="3031642" y="4438634"/>
                  <a:pt x="2832267" y="4432536"/>
                  <a:pt x="2650634" y="4436126"/>
                </a:cubicBezTo>
                <a:cubicBezTo>
                  <a:pt x="2469001" y="4439716"/>
                  <a:pt x="2324677" y="4416284"/>
                  <a:pt x="2042690" y="4436126"/>
                </a:cubicBezTo>
                <a:cubicBezTo>
                  <a:pt x="1760703" y="4455968"/>
                  <a:pt x="1686949" y="4416099"/>
                  <a:pt x="1398270" y="4436126"/>
                </a:cubicBezTo>
                <a:cubicBezTo>
                  <a:pt x="1109591" y="4456153"/>
                  <a:pt x="1071585" y="4455485"/>
                  <a:pt x="899756" y="4436126"/>
                </a:cubicBezTo>
                <a:cubicBezTo>
                  <a:pt x="727927" y="4416767"/>
                  <a:pt x="344407" y="4430463"/>
                  <a:pt x="0" y="4436126"/>
                </a:cubicBezTo>
                <a:cubicBezTo>
                  <a:pt x="5440" y="4303018"/>
                  <a:pt x="91" y="4161914"/>
                  <a:pt x="0" y="3891116"/>
                </a:cubicBezTo>
                <a:cubicBezTo>
                  <a:pt x="-91" y="3620318"/>
                  <a:pt x="-11601" y="3462294"/>
                  <a:pt x="0" y="3301745"/>
                </a:cubicBezTo>
                <a:cubicBezTo>
                  <a:pt x="11601" y="3141196"/>
                  <a:pt x="22776" y="2916996"/>
                  <a:pt x="0" y="2756735"/>
                </a:cubicBezTo>
                <a:cubicBezTo>
                  <a:pt x="-22776" y="2596474"/>
                  <a:pt x="5257" y="2440491"/>
                  <a:pt x="0" y="2256087"/>
                </a:cubicBezTo>
                <a:cubicBezTo>
                  <a:pt x="-5257" y="2071683"/>
                  <a:pt x="20189" y="1902567"/>
                  <a:pt x="0" y="1666716"/>
                </a:cubicBezTo>
                <a:cubicBezTo>
                  <a:pt x="-20189" y="1430865"/>
                  <a:pt x="-21241" y="1161108"/>
                  <a:pt x="0" y="988622"/>
                </a:cubicBezTo>
                <a:cubicBezTo>
                  <a:pt x="21241" y="816136"/>
                  <a:pt x="17108" y="406740"/>
                  <a:pt x="0" y="0"/>
                </a:cubicBezTo>
                <a:close/>
              </a:path>
            </a:pathLst>
          </a:custGeom>
          <a:solidFill>
            <a:schemeClr val="accent2"/>
          </a:solidFill>
          <a:ln w="57150">
            <a:solidFill>
              <a:schemeClr val="accent2"/>
            </a:solidFill>
            <a:extLst>
              <a:ext uri="{C807C97D-BFC1-408E-A445-0C87EB9F89A2}">
                <ask:lineSketchStyleProps xmlns:ask="http://schemas.microsoft.com/office/drawing/2018/sketchyshapes" sd="68728339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sketch line">
            <a:extLst>
              <a:ext uri="{FF2B5EF4-FFF2-40B4-BE49-F238E27FC236}">
                <a16:creationId xmlns:a16="http://schemas.microsoft.com/office/drawing/2014/main" id="{2A39B854-4B6C-4F7F-A602-6F97770CED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199" y="5439978"/>
            <a:ext cx="6281928" cy="18288"/>
          </a:xfrm>
          <a:custGeom>
            <a:avLst/>
            <a:gdLst>
              <a:gd name="connsiteX0" fmla="*/ 0 w 6281928"/>
              <a:gd name="connsiteY0" fmla="*/ 0 h 18288"/>
              <a:gd name="connsiteX1" fmla="*/ 572353 w 6281928"/>
              <a:gd name="connsiteY1" fmla="*/ 0 h 18288"/>
              <a:gd name="connsiteX2" fmla="*/ 1207526 w 6281928"/>
              <a:gd name="connsiteY2" fmla="*/ 0 h 18288"/>
              <a:gd name="connsiteX3" fmla="*/ 1779880 w 6281928"/>
              <a:gd name="connsiteY3" fmla="*/ 0 h 18288"/>
              <a:gd name="connsiteX4" fmla="*/ 2540691 w 6281928"/>
              <a:gd name="connsiteY4" fmla="*/ 0 h 18288"/>
              <a:gd name="connsiteX5" fmla="*/ 3238683 w 6281928"/>
              <a:gd name="connsiteY5" fmla="*/ 0 h 18288"/>
              <a:gd name="connsiteX6" fmla="*/ 3936675 w 6281928"/>
              <a:gd name="connsiteY6" fmla="*/ 0 h 18288"/>
              <a:gd name="connsiteX7" fmla="*/ 4760305 w 6281928"/>
              <a:gd name="connsiteY7" fmla="*/ 0 h 18288"/>
              <a:gd name="connsiteX8" fmla="*/ 5521117 w 6281928"/>
              <a:gd name="connsiteY8" fmla="*/ 0 h 18288"/>
              <a:gd name="connsiteX9" fmla="*/ 6281928 w 6281928"/>
              <a:gd name="connsiteY9" fmla="*/ 0 h 18288"/>
              <a:gd name="connsiteX10" fmla="*/ 6281928 w 6281928"/>
              <a:gd name="connsiteY10" fmla="*/ 18288 h 18288"/>
              <a:gd name="connsiteX11" fmla="*/ 5772394 w 6281928"/>
              <a:gd name="connsiteY11" fmla="*/ 18288 h 18288"/>
              <a:gd name="connsiteX12" fmla="*/ 5200040 w 6281928"/>
              <a:gd name="connsiteY12" fmla="*/ 18288 h 18288"/>
              <a:gd name="connsiteX13" fmla="*/ 4439229 w 6281928"/>
              <a:gd name="connsiteY13" fmla="*/ 18288 h 18288"/>
              <a:gd name="connsiteX14" fmla="*/ 3615599 w 6281928"/>
              <a:gd name="connsiteY14" fmla="*/ 18288 h 18288"/>
              <a:gd name="connsiteX15" fmla="*/ 2980426 w 6281928"/>
              <a:gd name="connsiteY15" fmla="*/ 18288 h 18288"/>
              <a:gd name="connsiteX16" fmla="*/ 2156795 w 6281928"/>
              <a:gd name="connsiteY16" fmla="*/ 18288 h 18288"/>
              <a:gd name="connsiteX17" fmla="*/ 1584442 w 6281928"/>
              <a:gd name="connsiteY17" fmla="*/ 18288 h 18288"/>
              <a:gd name="connsiteX18" fmla="*/ 1074908 w 6281928"/>
              <a:gd name="connsiteY18" fmla="*/ 18288 h 18288"/>
              <a:gd name="connsiteX19" fmla="*/ 0 w 6281928"/>
              <a:gd name="connsiteY19" fmla="*/ 18288 h 18288"/>
              <a:gd name="connsiteX20" fmla="*/ 0 w 6281928"/>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281928" h="18288" fill="none" extrusionOk="0">
                <a:moveTo>
                  <a:pt x="0" y="0"/>
                </a:moveTo>
                <a:cubicBezTo>
                  <a:pt x="205960" y="24870"/>
                  <a:pt x="343550" y="5918"/>
                  <a:pt x="572353" y="0"/>
                </a:cubicBezTo>
                <a:cubicBezTo>
                  <a:pt x="801156" y="-5918"/>
                  <a:pt x="1015649" y="-11381"/>
                  <a:pt x="1207526" y="0"/>
                </a:cubicBezTo>
                <a:cubicBezTo>
                  <a:pt x="1399403" y="11381"/>
                  <a:pt x="1549725" y="7866"/>
                  <a:pt x="1779880" y="0"/>
                </a:cubicBezTo>
                <a:cubicBezTo>
                  <a:pt x="2010035" y="-7866"/>
                  <a:pt x="2190674" y="12826"/>
                  <a:pt x="2540691" y="0"/>
                </a:cubicBezTo>
                <a:cubicBezTo>
                  <a:pt x="2890708" y="-12826"/>
                  <a:pt x="3025718" y="-18534"/>
                  <a:pt x="3238683" y="0"/>
                </a:cubicBezTo>
                <a:cubicBezTo>
                  <a:pt x="3451648" y="18534"/>
                  <a:pt x="3603947" y="14884"/>
                  <a:pt x="3936675" y="0"/>
                </a:cubicBezTo>
                <a:cubicBezTo>
                  <a:pt x="4269403" y="-14884"/>
                  <a:pt x="4480718" y="-24607"/>
                  <a:pt x="4760305" y="0"/>
                </a:cubicBezTo>
                <a:cubicBezTo>
                  <a:pt x="5039892" y="24607"/>
                  <a:pt x="5359549" y="-31311"/>
                  <a:pt x="5521117" y="0"/>
                </a:cubicBezTo>
                <a:cubicBezTo>
                  <a:pt x="5682685" y="31311"/>
                  <a:pt x="5986067" y="-12593"/>
                  <a:pt x="6281928" y="0"/>
                </a:cubicBezTo>
                <a:cubicBezTo>
                  <a:pt x="6282307" y="7355"/>
                  <a:pt x="6282212" y="10249"/>
                  <a:pt x="6281928" y="18288"/>
                </a:cubicBezTo>
                <a:cubicBezTo>
                  <a:pt x="6078981" y="8428"/>
                  <a:pt x="5961061" y="2290"/>
                  <a:pt x="5772394" y="18288"/>
                </a:cubicBezTo>
                <a:cubicBezTo>
                  <a:pt x="5583727" y="34286"/>
                  <a:pt x="5329968" y="24208"/>
                  <a:pt x="5200040" y="18288"/>
                </a:cubicBezTo>
                <a:cubicBezTo>
                  <a:pt x="5070112" y="12368"/>
                  <a:pt x="4793288" y="21070"/>
                  <a:pt x="4439229" y="18288"/>
                </a:cubicBezTo>
                <a:cubicBezTo>
                  <a:pt x="4085170" y="15506"/>
                  <a:pt x="3813765" y="-16466"/>
                  <a:pt x="3615599" y="18288"/>
                </a:cubicBezTo>
                <a:cubicBezTo>
                  <a:pt x="3417433" y="53042"/>
                  <a:pt x="3133643" y="20727"/>
                  <a:pt x="2980426" y="18288"/>
                </a:cubicBezTo>
                <a:cubicBezTo>
                  <a:pt x="2827209" y="15849"/>
                  <a:pt x="2380685" y="51850"/>
                  <a:pt x="2156795" y="18288"/>
                </a:cubicBezTo>
                <a:cubicBezTo>
                  <a:pt x="1932905" y="-15274"/>
                  <a:pt x="1716744" y="-1398"/>
                  <a:pt x="1584442" y="18288"/>
                </a:cubicBezTo>
                <a:cubicBezTo>
                  <a:pt x="1452140" y="37974"/>
                  <a:pt x="1280887" y="12750"/>
                  <a:pt x="1074908" y="18288"/>
                </a:cubicBezTo>
                <a:cubicBezTo>
                  <a:pt x="868929" y="23826"/>
                  <a:pt x="318124" y="-17878"/>
                  <a:pt x="0" y="18288"/>
                </a:cubicBezTo>
                <a:cubicBezTo>
                  <a:pt x="-384" y="12702"/>
                  <a:pt x="-513" y="4636"/>
                  <a:pt x="0" y="0"/>
                </a:cubicBezTo>
                <a:close/>
              </a:path>
              <a:path w="6281928" h="18288" stroke="0" extrusionOk="0">
                <a:moveTo>
                  <a:pt x="0" y="0"/>
                </a:moveTo>
                <a:cubicBezTo>
                  <a:pt x="135290" y="27650"/>
                  <a:pt x="488372" y="4391"/>
                  <a:pt x="635173" y="0"/>
                </a:cubicBezTo>
                <a:cubicBezTo>
                  <a:pt x="781974" y="-4391"/>
                  <a:pt x="992816" y="14310"/>
                  <a:pt x="1144707" y="0"/>
                </a:cubicBezTo>
                <a:cubicBezTo>
                  <a:pt x="1296598" y="-14310"/>
                  <a:pt x="1796462" y="-1258"/>
                  <a:pt x="1968337" y="0"/>
                </a:cubicBezTo>
                <a:cubicBezTo>
                  <a:pt x="2140212" y="1258"/>
                  <a:pt x="2343376" y="-12852"/>
                  <a:pt x="2603510" y="0"/>
                </a:cubicBezTo>
                <a:cubicBezTo>
                  <a:pt x="2863644" y="12852"/>
                  <a:pt x="2935073" y="-10591"/>
                  <a:pt x="3238683" y="0"/>
                </a:cubicBezTo>
                <a:cubicBezTo>
                  <a:pt x="3542293" y="10591"/>
                  <a:pt x="3731676" y="3538"/>
                  <a:pt x="4062313" y="0"/>
                </a:cubicBezTo>
                <a:cubicBezTo>
                  <a:pt x="4392950" y="-3538"/>
                  <a:pt x="4440715" y="28126"/>
                  <a:pt x="4634667" y="0"/>
                </a:cubicBezTo>
                <a:cubicBezTo>
                  <a:pt x="4828619" y="-28126"/>
                  <a:pt x="5052661" y="8974"/>
                  <a:pt x="5458297" y="0"/>
                </a:cubicBezTo>
                <a:cubicBezTo>
                  <a:pt x="5863933" y="-8974"/>
                  <a:pt x="5906900" y="-24516"/>
                  <a:pt x="6281928" y="0"/>
                </a:cubicBezTo>
                <a:cubicBezTo>
                  <a:pt x="6282268" y="5688"/>
                  <a:pt x="6281759" y="13142"/>
                  <a:pt x="6281928" y="18288"/>
                </a:cubicBezTo>
                <a:cubicBezTo>
                  <a:pt x="6036108" y="15339"/>
                  <a:pt x="5743611" y="10415"/>
                  <a:pt x="5583936" y="18288"/>
                </a:cubicBezTo>
                <a:cubicBezTo>
                  <a:pt x="5424261" y="26161"/>
                  <a:pt x="5250533" y="-179"/>
                  <a:pt x="4948763" y="18288"/>
                </a:cubicBezTo>
                <a:cubicBezTo>
                  <a:pt x="4646993" y="36755"/>
                  <a:pt x="4354673" y="7565"/>
                  <a:pt x="4125133" y="18288"/>
                </a:cubicBezTo>
                <a:cubicBezTo>
                  <a:pt x="3895593" y="29012"/>
                  <a:pt x="3570246" y="29209"/>
                  <a:pt x="3301502" y="18288"/>
                </a:cubicBezTo>
                <a:cubicBezTo>
                  <a:pt x="3032758" y="7367"/>
                  <a:pt x="2955340" y="11905"/>
                  <a:pt x="2729149" y="18288"/>
                </a:cubicBezTo>
                <a:cubicBezTo>
                  <a:pt x="2502958" y="24671"/>
                  <a:pt x="2269423" y="3142"/>
                  <a:pt x="2031157" y="18288"/>
                </a:cubicBezTo>
                <a:cubicBezTo>
                  <a:pt x="1792891" y="33434"/>
                  <a:pt x="1484731" y="22122"/>
                  <a:pt x="1207526" y="18288"/>
                </a:cubicBezTo>
                <a:cubicBezTo>
                  <a:pt x="930321" y="14454"/>
                  <a:pt x="560231" y="-33402"/>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18981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67E6F9C4-910A-4BED-B216-810D4A6D8AD4}"/>
              </a:ext>
            </a:extLst>
          </p:cNvPr>
          <p:cNvSpPr>
            <a:spLocks noGrp="1"/>
          </p:cNvSpPr>
          <p:nvPr>
            <p:ph type="ctrTitle"/>
          </p:nvPr>
        </p:nvSpPr>
        <p:spPr>
          <a:xfrm>
            <a:off x="643467" y="1698171"/>
            <a:ext cx="3962061" cy="4516360"/>
          </a:xfrm>
        </p:spPr>
        <p:txBody>
          <a:bodyPr vert="horz" lIns="91440" tIns="45720" rIns="91440" bIns="45720" rtlCol="0" anchor="t">
            <a:normAutofit fontScale="90000"/>
          </a:bodyPr>
          <a:lstStyle/>
          <a:p>
            <a:pPr algn="l"/>
            <a:r>
              <a:rPr lang="en-US" sz="3600" b="1" dirty="0"/>
              <a:t>EN LAS CONDICIONES ACTUALES, PARECE DIFÍCIL </a:t>
            </a:r>
            <a:r>
              <a:rPr lang="en-US" sz="3600" b="1" kern="1200" dirty="0">
                <a:solidFill>
                  <a:schemeClr val="tx1"/>
                </a:solidFill>
                <a:latin typeface="+mj-lt"/>
                <a:ea typeface="+mj-ea"/>
                <a:cs typeface="+mj-cs"/>
              </a:rPr>
              <a:t>QUE LA DEUDA PÚBLICA PUEDA BAJAR A UN NIVEL QUE PERMITA HOLGURA AL MANEJO MACRO-FINANCIERO </a:t>
            </a:r>
            <a:br>
              <a:rPr lang="en-US" sz="3600" b="1" kern="1200" dirty="0">
                <a:solidFill>
                  <a:schemeClr val="tx1"/>
                </a:solidFill>
                <a:latin typeface="+mj-lt"/>
                <a:ea typeface="+mj-ea"/>
                <a:cs typeface="+mj-cs"/>
              </a:rPr>
            </a:br>
            <a:endParaRPr lang="en-US" sz="3600" b="1" kern="1200" dirty="0">
              <a:solidFill>
                <a:schemeClr val="tx1"/>
              </a:solidFill>
              <a:latin typeface="+mj-lt"/>
              <a:ea typeface="+mj-ea"/>
              <a:cs typeface="+mj-cs"/>
            </a:endParaRPr>
          </a:p>
        </p:txBody>
      </p:sp>
      <p:sp>
        <p:nvSpPr>
          <p:cNvPr id="19" name="Rectangle 18">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Freeform: Shape 22">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Rectangle 24">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ubtítulo 2">
            <a:extLst>
              <a:ext uri="{FF2B5EF4-FFF2-40B4-BE49-F238E27FC236}">
                <a16:creationId xmlns:a16="http://schemas.microsoft.com/office/drawing/2014/main" id="{6F9DD70A-9394-46BC-95CE-F676853156F0}"/>
              </a:ext>
            </a:extLst>
          </p:cNvPr>
          <p:cNvSpPr>
            <a:spLocks noGrp="1"/>
          </p:cNvSpPr>
          <p:nvPr>
            <p:ph type="subTitle" idx="1"/>
          </p:nvPr>
        </p:nvSpPr>
        <p:spPr>
          <a:xfrm>
            <a:off x="5063066" y="1698172"/>
            <a:ext cx="6739481" cy="3728962"/>
          </a:xfrm>
        </p:spPr>
        <p:txBody>
          <a:bodyPr vert="horz" lIns="91440" tIns="45720" rIns="91440" bIns="45720" rtlCol="0">
            <a:normAutofit/>
          </a:bodyPr>
          <a:lstStyle/>
          <a:p>
            <a:pPr indent="-228600" algn="l">
              <a:buFont typeface="Arial" panose="020B0604020202020204" pitchFamily="34" charset="0"/>
              <a:buChar char="•"/>
            </a:pPr>
            <a:r>
              <a:rPr lang="en-US" sz="2800" dirty="0"/>
              <a:t>LA SITUACIÓN  FINANCIERA DEL PAÍS ERA MUY MALA YA DESDE ANTES DE ASUMIR LA ACTUAL ADMINISTRACIÓN</a:t>
            </a:r>
          </a:p>
          <a:p>
            <a:pPr indent="-228600" algn="l">
              <a:buFont typeface="Arial" panose="020B0604020202020204" pitchFamily="34" charset="0"/>
              <a:buChar char="•"/>
            </a:pPr>
            <a:r>
              <a:rPr lang="en-US" sz="2800" dirty="0"/>
              <a:t>ES DIFÍCIL QUE EL SISTEMA POLÍTICO Y LOS SINDICATOS ACUERDEN BAJAR EL GASTO PÚBLICO. </a:t>
            </a:r>
          </a:p>
          <a:p>
            <a:pPr lvl="1" indent="-228600" algn="l">
              <a:buFont typeface="Arial" panose="020B0604020202020204" pitchFamily="34" charset="0"/>
              <a:buChar char="•"/>
            </a:pPr>
            <a:r>
              <a:rPr lang="en-US" sz="2400" dirty="0"/>
              <a:t>MÁS BIEN APOYAN CALUROSAMENTE AUMENTAR LA DEUDA PÚBLICA</a:t>
            </a:r>
          </a:p>
          <a:p>
            <a:pPr algn="l"/>
            <a:endParaRPr lang="en-US" sz="2000" dirty="0"/>
          </a:p>
          <a:p>
            <a:pPr indent="-228600" algn="l">
              <a:buFont typeface="Arial" panose="020B0604020202020204" pitchFamily="34" charset="0"/>
              <a:buChar char="•"/>
            </a:pPr>
            <a:endParaRPr lang="en-US" sz="2000" dirty="0"/>
          </a:p>
          <a:p>
            <a:pPr indent="-228600" algn="l">
              <a:buFont typeface="Arial" panose="020B0604020202020204" pitchFamily="34" charset="0"/>
              <a:buChar char="•"/>
            </a:pPr>
            <a:endParaRPr lang="en-US" sz="2000" dirty="0"/>
          </a:p>
          <a:p>
            <a:pPr indent="-228600" algn="l">
              <a:buFont typeface="Arial" panose="020B0604020202020204" pitchFamily="34" charset="0"/>
              <a:buChar char="•"/>
            </a:pPr>
            <a:endParaRPr lang="en-US" sz="2000" dirty="0"/>
          </a:p>
        </p:txBody>
      </p:sp>
      <p:sp>
        <p:nvSpPr>
          <p:cNvPr id="27" name="Isosceles Triangle 26">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Isosceles Triangle 28">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875776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7718681-A12E-49D6-9925-DD7C68176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BD77573-9EF2-4C35-8285-A1CF6FBB0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0"/>
            <a:ext cx="5511704" cy="6858000"/>
          </a:xfrm>
          <a:custGeom>
            <a:avLst/>
            <a:gdLst>
              <a:gd name="connsiteX0" fmla="*/ 5511704 w 5511704"/>
              <a:gd name="connsiteY0" fmla="*/ 0 h 6886576"/>
              <a:gd name="connsiteX1" fmla="*/ 1008599 w 5511704"/>
              <a:gd name="connsiteY1" fmla="*/ 0 h 6886576"/>
              <a:gd name="connsiteX2" fmla="*/ 1310975 w 5511704"/>
              <a:gd name="connsiteY2" fmla="*/ 110728 h 6886576"/>
              <a:gd name="connsiteX3" fmla="*/ 1267362 w 5511704"/>
              <a:gd name="connsiteY3" fmla="*/ 135731 h 6886576"/>
              <a:gd name="connsiteX4" fmla="*/ 1005692 w 5511704"/>
              <a:gd name="connsiteY4" fmla="*/ 71437 h 6886576"/>
              <a:gd name="connsiteX5" fmla="*/ 953358 w 5511704"/>
              <a:gd name="connsiteY5" fmla="*/ 89297 h 6886576"/>
              <a:gd name="connsiteX6" fmla="*/ 979525 w 5511704"/>
              <a:gd name="connsiteY6" fmla="*/ 164307 h 6886576"/>
              <a:gd name="connsiteX7" fmla="*/ 1092915 w 5511704"/>
              <a:gd name="connsiteY7" fmla="*/ 192882 h 6886576"/>
              <a:gd name="connsiteX8" fmla="*/ 1270270 w 5511704"/>
              <a:gd name="connsiteY8" fmla="*/ 375047 h 6886576"/>
              <a:gd name="connsiteX9" fmla="*/ 1002784 w 5511704"/>
              <a:gd name="connsiteY9" fmla="*/ 353615 h 6886576"/>
              <a:gd name="connsiteX10" fmla="*/ 956265 w 5511704"/>
              <a:gd name="connsiteY10" fmla="*/ 396479 h 6886576"/>
              <a:gd name="connsiteX11" fmla="*/ 938820 w 5511704"/>
              <a:gd name="connsiteY11" fmla="*/ 453629 h 6886576"/>
              <a:gd name="connsiteX12" fmla="*/ 860319 w 5511704"/>
              <a:gd name="connsiteY12" fmla="*/ 360759 h 6886576"/>
              <a:gd name="connsiteX13" fmla="*/ 793447 w 5511704"/>
              <a:gd name="connsiteY13" fmla="*/ 335757 h 6886576"/>
              <a:gd name="connsiteX14" fmla="*/ 773095 w 5511704"/>
              <a:gd name="connsiteY14" fmla="*/ 417910 h 6886576"/>
              <a:gd name="connsiteX15" fmla="*/ 834151 w 5511704"/>
              <a:gd name="connsiteY15" fmla="*/ 507206 h 6886576"/>
              <a:gd name="connsiteX16" fmla="*/ 996969 w 5511704"/>
              <a:gd name="connsiteY16" fmla="*/ 560785 h 6886576"/>
              <a:gd name="connsiteX17" fmla="*/ 822522 w 5511704"/>
              <a:gd name="connsiteY17" fmla="*/ 560785 h 6886576"/>
              <a:gd name="connsiteX18" fmla="*/ 621908 w 5511704"/>
              <a:gd name="connsiteY18" fmla="*/ 525066 h 6886576"/>
              <a:gd name="connsiteX19" fmla="*/ 409664 w 5511704"/>
              <a:gd name="connsiteY19" fmla="*/ 535781 h 6886576"/>
              <a:gd name="connsiteX20" fmla="*/ 209049 w 5511704"/>
              <a:gd name="connsiteY20" fmla="*/ 464344 h 6886576"/>
              <a:gd name="connsiteX21" fmla="*/ 5527 w 5511704"/>
              <a:gd name="connsiteY21" fmla="*/ 467916 h 6886576"/>
              <a:gd name="connsiteX22" fmla="*/ 906838 w 5511704"/>
              <a:gd name="connsiteY22" fmla="*/ 914400 h 6886576"/>
              <a:gd name="connsiteX23" fmla="*/ 863226 w 5511704"/>
              <a:gd name="connsiteY23" fmla="*/ 925116 h 6886576"/>
              <a:gd name="connsiteX24" fmla="*/ 805077 w 5511704"/>
              <a:gd name="connsiteY24" fmla="*/ 953691 h 6886576"/>
              <a:gd name="connsiteX25" fmla="*/ 848689 w 5511704"/>
              <a:gd name="connsiteY25" fmla="*/ 1010841 h 6886576"/>
              <a:gd name="connsiteX26" fmla="*/ 1084193 w 5511704"/>
              <a:gd name="connsiteY26" fmla="*/ 1117997 h 6886576"/>
              <a:gd name="connsiteX27" fmla="*/ 1142342 w 5511704"/>
              <a:gd name="connsiteY27" fmla="*/ 1225153 h 6886576"/>
              <a:gd name="connsiteX28" fmla="*/ 1069655 w 5511704"/>
              <a:gd name="connsiteY28" fmla="*/ 1214438 h 6886576"/>
              <a:gd name="connsiteX29" fmla="*/ 1005692 w 5511704"/>
              <a:gd name="connsiteY29" fmla="*/ 1235869 h 6886576"/>
              <a:gd name="connsiteX30" fmla="*/ 1031858 w 5511704"/>
              <a:gd name="connsiteY30" fmla="*/ 1371600 h 6886576"/>
              <a:gd name="connsiteX31" fmla="*/ 1366216 w 5511704"/>
              <a:gd name="connsiteY31" fmla="*/ 1546622 h 6886576"/>
              <a:gd name="connsiteX32" fmla="*/ 1395290 w 5511704"/>
              <a:gd name="connsiteY32" fmla="*/ 1603772 h 6886576"/>
              <a:gd name="connsiteX33" fmla="*/ 1354586 w 5511704"/>
              <a:gd name="connsiteY33" fmla="*/ 1643063 h 6886576"/>
              <a:gd name="connsiteX34" fmla="*/ 1247011 w 5511704"/>
              <a:gd name="connsiteY34" fmla="*/ 1664494 h 6886576"/>
              <a:gd name="connsiteX35" fmla="*/ 1398198 w 5511704"/>
              <a:gd name="connsiteY35" fmla="*/ 1857375 h 6886576"/>
              <a:gd name="connsiteX36" fmla="*/ 1453440 w 5511704"/>
              <a:gd name="connsiteY36" fmla="*/ 1910954 h 6886576"/>
              <a:gd name="connsiteX37" fmla="*/ 1549386 w 5511704"/>
              <a:gd name="connsiteY37" fmla="*/ 1993106 h 6886576"/>
              <a:gd name="connsiteX38" fmla="*/ 1549386 w 5511704"/>
              <a:gd name="connsiteY38" fmla="*/ 2021681 h 6886576"/>
              <a:gd name="connsiteX39" fmla="*/ 1421458 w 5511704"/>
              <a:gd name="connsiteY39" fmla="*/ 2110978 h 6886576"/>
              <a:gd name="connsiteX40" fmla="*/ 1188861 w 5511704"/>
              <a:gd name="connsiteY40" fmla="*/ 2085976 h 6886576"/>
              <a:gd name="connsiteX41" fmla="*/ 1531941 w 5511704"/>
              <a:gd name="connsiteY41" fmla="*/ 2218135 h 6886576"/>
              <a:gd name="connsiteX42" fmla="*/ 421293 w 5511704"/>
              <a:gd name="connsiteY42" fmla="*/ 1900238 h 6886576"/>
              <a:gd name="connsiteX43" fmla="*/ 491072 w 5511704"/>
              <a:gd name="connsiteY43" fmla="*/ 1982391 h 6886576"/>
              <a:gd name="connsiteX44" fmla="*/ 880671 w 5511704"/>
              <a:gd name="connsiteY44" fmla="*/ 2200276 h 6886576"/>
              <a:gd name="connsiteX45" fmla="*/ 991154 w 5511704"/>
              <a:gd name="connsiteY45" fmla="*/ 2336007 h 6886576"/>
              <a:gd name="connsiteX46" fmla="*/ 1107453 w 5511704"/>
              <a:gd name="connsiteY46" fmla="*/ 2411016 h 6886576"/>
              <a:gd name="connsiteX47" fmla="*/ 1270270 w 5511704"/>
              <a:gd name="connsiteY47" fmla="*/ 2411016 h 6886576"/>
              <a:gd name="connsiteX48" fmla="*/ 1386568 w 5511704"/>
              <a:gd name="connsiteY48" fmla="*/ 2528889 h 6886576"/>
              <a:gd name="connsiteX49" fmla="*/ 1267362 w 5511704"/>
              <a:gd name="connsiteY49" fmla="*/ 2553891 h 6886576"/>
              <a:gd name="connsiteX50" fmla="*/ 1127805 w 5511704"/>
              <a:gd name="connsiteY50" fmla="*/ 2536032 h 6886576"/>
              <a:gd name="connsiteX51" fmla="*/ 970802 w 5511704"/>
              <a:gd name="connsiteY51" fmla="*/ 2575322 h 6886576"/>
              <a:gd name="connsiteX52" fmla="*/ 825429 w 5511704"/>
              <a:gd name="connsiteY52" fmla="*/ 2543176 h 6886576"/>
              <a:gd name="connsiteX53" fmla="*/ 650982 w 5511704"/>
              <a:gd name="connsiteY53" fmla="*/ 2564607 h 6886576"/>
              <a:gd name="connsiteX54" fmla="*/ 595740 w 5511704"/>
              <a:gd name="connsiteY54" fmla="*/ 2703909 h 6886576"/>
              <a:gd name="connsiteX55" fmla="*/ 578296 w 5511704"/>
              <a:gd name="connsiteY55" fmla="*/ 2714626 h 6886576"/>
              <a:gd name="connsiteX56" fmla="*/ 255568 w 5511704"/>
              <a:gd name="connsiteY56" fmla="*/ 2936081 h 6886576"/>
              <a:gd name="connsiteX57" fmla="*/ 165437 w 5511704"/>
              <a:gd name="connsiteY57" fmla="*/ 2953941 h 6886576"/>
              <a:gd name="connsiteX58" fmla="*/ 697501 w 5511704"/>
              <a:gd name="connsiteY58" fmla="*/ 3343275 h 6886576"/>
              <a:gd name="connsiteX59" fmla="*/ 339884 w 5511704"/>
              <a:gd name="connsiteY59" fmla="*/ 3243263 h 6886576"/>
              <a:gd name="connsiteX60" fmla="*/ 290458 w 5511704"/>
              <a:gd name="connsiteY60" fmla="*/ 3407569 h 6886576"/>
              <a:gd name="connsiteX61" fmla="*/ 459090 w 5511704"/>
              <a:gd name="connsiteY61" fmla="*/ 3554016 h 6886576"/>
              <a:gd name="connsiteX62" fmla="*/ 520147 w 5511704"/>
              <a:gd name="connsiteY62" fmla="*/ 3843338 h 6886576"/>
              <a:gd name="connsiteX63" fmla="*/ 491072 w 5511704"/>
              <a:gd name="connsiteY63" fmla="*/ 4107657 h 6886576"/>
              <a:gd name="connsiteX64" fmla="*/ 418386 w 5511704"/>
              <a:gd name="connsiteY64" fmla="*/ 4189810 h 6886576"/>
              <a:gd name="connsiteX65" fmla="*/ 313718 w 5511704"/>
              <a:gd name="connsiteY65" fmla="*/ 4339829 h 6886576"/>
              <a:gd name="connsiteX66" fmla="*/ 249753 w 5511704"/>
              <a:gd name="connsiteY66" fmla="*/ 4432698 h 6886576"/>
              <a:gd name="connsiteX67" fmla="*/ 25879 w 5511704"/>
              <a:gd name="connsiteY67" fmla="*/ 4396979 h 6886576"/>
              <a:gd name="connsiteX68" fmla="*/ 325347 w 5511704"/>
              <a:gd name="connsiteY68" fmla="*/ 4632722 h 6886576"/>
              <a:gd name="connsiteX69" fmla="*/ 84029 w 5511704"/>
              <a:gd name="connsiteY69" fmla="*/ 4604147 h 6886576"/>
              <a:gd name="connsiteX70" fmla="*/ 5527 w 5511704"/>
              <a:gd name="connsiteY70" fmla="*/ 4622007 h 6886576"/>
              <a:gd name="connsiteX71" fmla="*/ 49139 w 5511704"/>
              <a:gd name="connsiteY71" fmla="*/ 4697016 h 6886576"/>
              <a:gd name="connsiteX72" fmla="*/ 226494 w 5511704"/>
              <a:gd name="connsiteY72" fmla="*/ 4825604 h 6886576"/>
              <a:gd name="connsiteX73" fmla="*/ 592833 w 5511704"/>
              <a:gd name="connsiteY73" fmla="*/ 5175647 h 6886576"/>
              <a:gd name="connsiteX74" fmla="*/ 238123 w 5511704"/>
              <a:gd name="connsiteY74" fmla="*/ 5014913 h 6886576"/>
              <a:gd name="connsiteX75" fmla="*/ 610278 w 5511704"/>
              <a:gd name="connsiteY75" fmla="*/ 5375673 h 6886576"/>
              <a:gd name="connsiteX76" fmla="*/ 691686 w 5511704"/>
              <a:gd name="connsiteY76" fmla="*/ 5497116 h 6886576"/>
              <a:gd name="connsiteX77" fmla="*/ 860319 w 5511704"/>
              <a:gd name="connsiteY77" fmla="*/ 5793582 h 6886576"/>
              <a:gd name="connsiteX78" fmla="*/ 851597 w 5511704"/>
              <a:gd name="connsiteY78" fmla="*/ 5825729 h 6886576"/>
              <a:gd name="connsiteX79" fmla="*/ 659704 w 5511704"/>
              <a:gd name="connsiteY79" fmla="*/ 5779295 h 6886576"/>
              <a:gd name="connsiteX80" fmla="*/ 909746 w 5511704"/>
              <a:gd name="connsiteY80" fmla="*/ 6029326 h 6886576"/>
              <a:gd name="connsiteX81" fmla="*/ 1168509 w 5511704"/>
              <a:gd name="connsiteY81" fmla="*/ 6222207 h 6886576"/>
              <a:gd name="connsiteX82" fmla="*/ 985339 w 5511704"/>
              <a:gd name="connsiteY82" fmla="*/ 6193632 h 6886576"/>
              <a:gd name="connsiteX83" fmla="*/ 732391 w 5511704"/>
              <a:gd name="connsiteY83" fmla="*/ 6082904 h 6886576"/>
              <a:gd name="connsiteX84" fmla="*/ 645167 w 5511704"/>
              <a:gd name="connsiteY84" fmla="*/ 6125766 h 6886576"/>
              <a:gd name="connsiteX85" fmla="*/ 883579 w 5511704"/>
              <a:gd name="connsiteY85" fmla="*/ 6307932 h 6886576"/>
              <a:gd name="connsiteX86" fmla="*/ 1020229 w 5511704"/>
              <a:gd name="connsiteY86" fmla="*/ 6393657 h 6886576"/>
              <a:gd name="connsiteX87" fmla="*/ 1075471 w 5511704"/>
              <a:gd name="connsiteY87" fmla="*/ 6457950 h 6886576"/>
              <a:gd name="connsiteX88" fmla="*/ 1232473 w 5511704"/>
              <a:gd name="connsiteY88" fmla="*/ 6686551 h 6886576"/>
              <a:gd name="connsiteX89" fmla="*/ 1592997 w 5511704"/>
              <a:gd name="connsiteY89" fmla="*/ 6886576 h 6886576"/>
              <a:gd name="connsiteX90" fmla="*/ 5511704 w 5511704"/>
              <a:gd name="connsiteY90" fmla="*/ 6886576 h 6886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Lst>
            <a:rect l="l" t="t" r="r" b="b"/>
            <a:pathLst>
              <a:path w="5511704" h="6886576">
                <a:moveTo>
                  <a:pt x="5511704" y="0"/>
                </a:moveTo>
                <a:lnTo>
                  <a:pt x="1008599" y="0"/>
                </a:lnTo>
                <a:cubicBezTo>
                  <a:pt x="1110360" y="35719"/>
                  <a:pt x="1209214" y="78581"/>
                  <a:pt x="1310975" y="110728"/>
                </a:cubicBezTo>
                <a:cubicBezTo>
                  <a:pt x="1296437" y="146447"/>
                  <a:pt x="1281900" y="139303"/>
                  <a:pt x="1267362" y="135731"/>
                </a:cubicBezTo>
                <a:cubicBezTo>
                  <a:pt x="1180139" y="121445"/>
                  <a:pt x="1090008" y="110728"/>
                  <a:pt x="1005692" y="71437"/>
                </a:cubicBezTo>
                <a:cubicBezTo>
                  <a:pt x="985339" y="64294"/>
                  <a:pt x="962080" y="64294"/>
                  <a:pt x="953358" y="89297"/>
                </a:cubicBezTo>
                <a:cubicBezTo>
                  <a:pt x="938820" y="125016"/>
                  <a:pt x="959172" y="146447"/>
                  <a:pt x="979525" y="164307"/>
                </a:cubicBezTo>
                <a:cubicBezTo>
                  <a:pt x="1014414" y="196453"/>
                  <a:pt x="1055118" y="189310"/>
                  <a:pt x="1092915" y="192882"/>
                </a:cubicBezTo>
                <a:cubicBezTo>
                  <a:pt x="1197583" y="210741"/>
                  <a:pt x="1247011" y="260747"/>
                  <a:pt x="1270270" y="375047"/>
                </a:cubicBezTo>
                <a:cubicBezTo>
                  <a:pt x="1180139" y="328613"/>
                  <a:pt x="1090008" y="385763"/>
                  <a:pt x="1002784" y="353615"/>
                </a:cubicBezTo>
                <a:cubicBezTo>
                  <a:pt x="979525" y="346472"/>
                  <a:pt x="944635" y="357188"/>
                  <a:pt x="956265" y="396479"/>
                </a:cubicBezTo>
                <a:cubicBezTo>
                  <a:pt x="967894" y="432198"/>
                  <a:pt x="1005692" y="460772"/>
                  <a:pt x="938820" y="453629"/>
                </a:cubicBezTo>
                <a:cubicBezTo>
                  <a:pt x="889393" y="450056"/>
                  <a:pt x="874856" y="407194"/>
                  <a:pt x="860319" y="360759"/>
                </a:cubicBezTo>
                <a:cubicBezTo>
                  <a:pt x="848689" y="335757"/>
                  <a:pt x="816707" y="321469"/>
                  <a:pt x="793447" y="335757"/>
                </a:cubicBezTo>
                <a:cubicBezTo>
                  <a:pt x="764373" y="350044"/>
                  <a:pt x="773095" y="389335"/>
                  <a:pt x="773095" y="417910"/>
                </a:cubicBezTo>
                <a:cubicBezTo>
                  <a:pt x="770187" y="471488"/>
                  <a:pt x="793447" y="496491"/>
                  <a:pt x="834151" y="507206"/>
                </a:cubicBezTo>
                <a:cubicBezTo>
                  <a:pt x="883579" y="521494"/>
                  <a:pt x="933005" y="539354"/>
                  <a:pt x="996969" y="560785"/>
                </a:cubicBezTo>
                <a:cubicBezTo>
                  <a:pt x="927190" y="596503"/>
                  <a:pt x="874856" y="589360"/>
                  <a:pt x="822522" y="560785"/>
                </a:cubicBezTo>
                <a:cubicBezTo>
                  <a:pt x="758558" y="528637"/>
                  <a:pt x="674242" y="485775"/>
                  <a:pt x="621908" y="525066"/>
                </a:cubicBezTo>
                <a:cubicBezTo>
                  <a:pt x="543407" y="582216"/>
                  <a:pt x="479443" y="546497"/>
                  <a:pt x="409664" y="535781"/>
                </a:cubicBezTo>
                <a:cubicBezTo>
                  <a:pt x="264290" y="514350"/>
                  <a:pt x="354422" y="482204"/>
                  <a:pt x="209049" y="464344"/>
                </a:cubicBezTo>
                <a:cubicBezTo>
                  <a:pt x="150900" y="457200"/>
                  <a:pt x="89843" y="428625"/>
                  <a:pt x="5527" y="467916"/>
                </a:cubicBezTo>
                <a:cubicBezTo>
                  <a:pt x="386404" y="675085"/>
                  <a:pt x="566666" y="660797"/>
                  <a:pt x="906838" y="914400"/>
                </a:cubicBezTo>
                <a:cubicBezTo>
                  <a:pt x="892301" y="939404"/>
                  <a:pt x="877764" y="928688"/>
                  <a:pt x="863226" y="925116"/>
                </a:cubicBezTo>
                <a:cubicBezTo>
                  <a:pt x="839967" y="921544"/>
                  <a:pt x="810892" y="907256"/>
                  <a:pt x="805077" y="953691"/>
                </a:cubicBezTo>
                <a:cubicBezTo>
                  <a:pt x="802169" y="989410"/>
                  <a:pt x="819615" y="1007269"/>
                  <a:pt x="848689" y="1010841"/>
                </a:cubicBezTo>
                <a:cubicBezTo>
                  <a:pt x="933005" y="1025129"/>
                  <a:pt x="1008599" y="1075135"/>
                  <a:pt x="1084193" y="1117997"/>
                </a:cubicBezTo>
                <a:cubicBezTo>
                  <a:pt x="1119082" y="1135857"/>
                  <a:pt x="1156879" y="1160860"/>
                  <a:pt x="1142342" y="1225153"/>
                </a:cubicBezTo>
                <a:cubicBezTo>
                  <a:pt x="1113268" y="1243013"/>
                  <a:pt x="1092915" y="1218009"/>
                  <a:pt x="1069655" y="1214438"/>
                </a:cubicBezTo>
                <a:cubicBezTo>
                  <a:pt x="1046396" y="1210866"/>
                  <a:pt x="991154" y="1225153"/>
                  <a:pt x="1005692" y="1235869"/>
                </a:cubicBezTo>
                <a:cubicBezTo>
                  <a:pt x="1072563" y="1275159"/>
                  <a:pt x="950450" y="1371600"/>
                  <a:pt x="1031858" y="1371600"/>
                </a:cubicBezTo>
                <a:cubicBezTo>
                  <a:pt x="1165601" y="1371600"/>
                  <a:pt x="1238288" y="1543050"/>
                  <a:pt x="1366216" y="1546622"/>
                </a:cubicBezTo>
                <a:cubicBezTo>
                  <a:pt x="1386568" y="1546622"/>
                  <a:pt x="1395290" y="1578770"/>
                  <a:pt x="1395290" y="1603772"/>
                </a:cubicBezTo>
                <a:cubicBezTo>
                  <a:pt x="1395290" y="1635920"/>
                  <a:pt x="1374939" y="1639491"/>
                  <a:pt x="1354586" y="1643063"/>
                </a:cubicBezTo>
                <a:cubicBezTo>
                  <a:pt x="1322604" y="1646635"/>
                  <a:pt x="1287715" y="1603772"/>
                  <a:pt x="1247011" y="1664494"/>
                </a:cubicBezTo>
                <a:cubicBezTo>
                  <a:pt x="1322604" y="1700213"/>
                  <a:pt x="1401105" y="1735932"/>
                  <a:pt x="1398198" y="1857375"/>
                </a:cubicBezTo>
                <a:cubicBezTo>
                  <a:pt x="1398198" y="1889523"/>
                  <a:pt x="1430180" y="1903810"/>
                  <a:pt x="1453440" y="1910954"/>
                </a:cubicBezTo>
                <a:cubicBezTo>
                  <a:pt x="1494144" y="1925241"/>
                  <a:pt x="1526126" y="1946673"/>
                  <a:pt x="1549386" y="1993106"/>
                </a:cubicBezTo>
                <a:cubicBezTo>
                  <a:pt x="1549386" y="2003822"/>
                  <a:pt x="1549386" y="2010966"/>
                  <a:pt x="1549386" y="2021681"/>
                </a:cubicBezTo>
                <a:cubicBezTo>
                  <a:pt x="1543571" y="2132410"/>
                  <a:pt x="1485422" y="2128838"/>
                  <a:pt x="1421458" y="2110978"/>
                </a:cubicBezTo>
                <a:cubicBezTo>
                  <a:pt x="1345864" y="2089547"/>
                  <a:pt x="1270270" y="2046685"/>
                  <a:pt x="1188861" y="2085976"/>
                </a:cubicBezTo>
                <a:cubicBezTo>
                  <a:pt x="1302252" y="2139554"/>
                  <a:pt x="1427272" y="2143126"/>
                  <a:pt x="1531941" y="2218135"/>
                </a:cubicBezTo>
                <a:cubicBezTo>
                  <a:pt x="1142342" y="2232422"/>
                  <a:pt x="799262" y="1993106"/>
                  <a:pt x="421293" y="1900238"/>
                </a:cubicBezTo>
                <a:cubicBezTo>
                  <a:pt x="432923" y="1960960"/>
                  <a:pt x="464905" y="1975247"/>
                  <a:pt x="491072" y="1982391"/>
                </a:cubicBezTo>
                <a:cubicBezTo>
                  <a:pt x="630630" y="2028825"/>
                  <a:pt x="752743" y="2121695"/>
                  <a:pt x="880671" y="2200276"/>
                </a:cubicBezTo>
                <a:cubicBezTo>
                  <a:pt x="933005" y="2232422"/>
                  <a:pt x="970802" y="2268142"/>
                  <a:pt x="991154" y="2336007"/>
                </a:cubicBezTo>
                <a:cubicBezTo>
                  <a:pt x="1008599" y="2400300"/>
                  <a:pt x="1043489" y="2428875"/>
                  <a:pt x="1107453" y="2411016"/>
                </a:cubicBezTo>
                <a:cubicBezTo>
                  <a:pt x="1159787" y="2396729"/>
                  <a:pt x="1215029" y="2403873"/>
                  <a:pt x="1270270" y="2411016"/>
                </a:cubicBezTo>
                <a:cubicBezTo>
                  <a:pt x="1331326" y="2418160"/>
                  <a:pt x="1401105" y="2489597"/>
                  <a:pt x="1386568" y="2528889"/>
                </a:cubicBezTo>
                <a:cubicBezTo>
                  <a:pt x="1357494" y="2593182"/>
                  <a:pt x="1308067" y="2561035"/>
                  <a:pt x="1267362" y="2553891"/>
                </a:cubicBezTo>
                <a:cubicBezTo>
                  <a:pt x="1217936" y="2546748"/>
                  <a:pt x="1127805" y="2528889"/>
                  <a:pt x="1127805" y="2536032"/>
                </a:cubicBezTo>
                <a:cubicBezTo>
                  <a:pt x="1095822" y="2696766"/>
                  <a:pt x="1023136" y="2575322"/>
                  <a:pt x="970802" y="2575322"/>
                </a:cubicBezTo>
                <a:cubicBezTo>
                  <a:pt x="921375" y="2575322"/>
                  <a:pt x="871949" y="2557463"/>
                  <a:pt x="825429" y="2543176"/>
                </a:cubicBezTo>
                <a:cubicBezTo>
                  <a:pt x="764373" y="2525316"/>
                  <a:pt x="709132" y="2557463"/>
                  <a:pt x="650982" y="2564607"/>
                </a:cubicBezTo>
                <a:cubicBezTo>
                  <a:pt x="598648" y="2571751"/>
                  <a:pt x="627722" y="2664620"/>
                  <a:pt x="595740" y="2703909"/>
                </a:cubicBezTo>
                <a:cubicBezTo>
                  <a:pt x="589926" y="2714626"/>
                  <a:pt x="584111" y="2714626"/>
                  <a:pt x="578296" y="2714626"/>
                </a:cubicBezTo>
                <a:cubicBezTo>
                  <a:pt x="560851" y="2993232"/>
                  <a:pt x="255568" y="2925366"/>
                  <a:pt x="255568" y="2936081"/>
                </a:cubicBezTo>
                <a:cubicBezTo>
                  <a:pt x="229401" y="2953941"/>
                  <a:pt x="197419" y="2911079"/>
                  <a:pt x="165437" y="2953941"/>
                </a:cubicBezTo>
                <a:cubicBezTo>
                  <a:pt x="302087" y="3150394"/>
                  <a:pt x="511425" y="3196828"/>
                  <a:pt x="697501" y="3343275"/>
                </a:cubicBezTo>
                <a:cubicBezTo>
                  <a:pt x="543407" y="3393282"/>
                  <a:pt x="453275" y="3221832"/>
                  <a:pt x="339884" y="3243263"/>
                </a:cubicBezTo>
                <a:cubicBezTo>
                  <a:pt x="284643" y="3296842"/>
                  <a:pt x="450368" y="3382566"/>
                  <a:pt x="290458" y="3407569"/>
                </a:cubicBezTo>
                <a:cubicBezTo>
                  <a:pt x="360236" y="3454004"/>
                  <a:pt x="409664" y="3500439"/>
                  <a:pt x="459090" y="3554016"/>
                </a:cubicBezTo>
                <a:cubicBezTo>
                  <a:pt x="543407" y="3650457"/>
                  <a:pt x="560851" y="3714751"/>
                  <a:pt x="520147" y="3843338"/>
                </a:cubicBezTo>
                <a:cubicBezTo>
                  <a:pt x="493979" y="3929063"/>
                  <a:pt x="456183" y="4007645"/>
                  <a:pt x="491072" y="4107657"/>
                </a:cubicBezTo>
                <a:cubicBezTo>
                  <a:pt x="514332" y="4175522"/>
                  <a:pt x="505609" y="4221957"/>
                  <a:pt x="418386" y="4189810"/>
                </a:cubicBezTo>
                <a:cubicBezTo>
                  <a:pt x="325347" y="4157663"/>
                  <a:pt x="290458" y="4218386"/>
                  <a:pt x="313718" y="4339829"/>
                </a:cubicBezTo>
                <a:cubicBezTo>
                  <a:pt x="328254" y="4418410"/>
                  <a:pt x="313718" y="4443413"/>
                  <a:pt x="249753" y="4432698"/>
                </a:cubicBezTo>
                <a:cubicBezTo>
                  <a:pt x="179975" y="4421982"/>
                  <a:pt x="113103" y="4371976"/>
                  <a:pt x="25879" y="4396979"/>
                </a:cubicBezTo>
                <a:cubicBezTo>
                  <a:pt x="95658" y="4539854"/>
                  <a:pt x="243939" y="4496991"/>
                  <a:pt x="325347" y="4632722"/>
                </a:cubicBezTo>
                <a:cubicBezTo>
                  <a:pt x="229401" y="4632722"/>
                  <a:pt x="153807" y="4632722"/>
                  <a:pt x="84029" y="4604147"/>
                </a:cubicBezTo>
                <a:cubicBezTo>
                  <a:pt x="54954" y="4593433"/>
                  <a:pt x="22972" y="4579145"/>
                  <a:pt x="5527" y="4622007"/>
                </a:cubicBezTo>
                <a:cubicBezTo>
                  <a:pt x="-14826" y="4672014"/>
                  <a:pt x="25879" y="4689872"/>
                  <a:pt x="49139" y="4697016"/>
                </a:cubicBezTo>
                <a:cubicBezTo>
                  <a:pt x="116011" y="4722019"/>
                  <a:pt x="168344" y="4779170"/>
                  <a:pt x="226494" y="4825604"/>
                </a:cubicBezTo>
                <a:cubicBezTo>
                  <a:pt x="351514" y="4925616"/>
                  <a:pt x="488165" y="5011341"/>
                  <a:pt x="592833" y="5175647"/>
                </a:cubicBezTo>
                <a:cubicBezTo>
                  <a:pt x="461997" y="5132785"/>
                  <a:pt x="363144" y="5032772"/>
                  <a:pt x="238123" y="5014913"/>
                </a:cubicBezTo>
                <a:cubicBezTo>
                  <a:pt x="345700" y="5164932"/>
                  <a:pt x="482350" y="5264944"/>
                  <a:pt x="610278" y="5375673"/>
                </a:cubicBezTo>
                <a:cubicBezTo>
                  <a:pt x="648075" y="5407819"/>
                  <a:pt x="685872" y="5429250"/>
                  <a:pt x="691686" y="5497116"/>
                </a:cubicBezTo>
                <a:cubicBezTo>
                  <a:pt x="709132" y="5629276"/>
                  <a:pt x="755650" y="5736432"/>
                  <a:pt x="860319" y="5793582"/>
                </a:cubicBezTo>
                <a:cubicBezTo>
                  <a:pt x="860319" y="5793582"/>
                  <a:pt x="854504" y="5815013"/>
                  <a:pt x="851597" y="5825729"/>
                </a:cubicBezTo>
                <a:cubicBezTo>
                  <a:pt x="787632" y="5829301"/>
                  <a:pt x="738206" y="5750720"/>
                  <a:pt x="659704" y="5779295"/>
                </a:cubicBezTo>
                <a:cubicBezTo>
                  <a:pt x="738206" y="5886451"/>
                  <a:pt x="802169" y="5979319"/>
                  <a:pt x="909746" y="6029326"/>
                </a:cubicBezTo>
                <a:cubicBezTo>
                  <a:pt x="996969" y="6068616"/>
                  <a:pt x="1104545" y="6093620"/>
                  <a:pt x="1168509" y="6222207"/>
                </a:cubicBezTo>
                <a:cubicBezTo>
                  <a:pt x="1095822" y="6247210"/>
                  <a:pt x="1040581" y="6215063"/>
                  <a:pt x="985339" y="6193632"/>
                </a:cubicBezTo>
                <a:cubicBezTo>
                  <a:pt x="901023" y="6157913"/>
                  <a:pt x="816707" y="6118623"/>
                  <a:pt x="732391" y="6082904"/>
                </a:cubicBezTo>
                <a:cubicBezTo>
                  <a:pt x="700408" y="6068616"/>
                  <a:pt x="665519" y="6061472"/>
                  <a:pt x="645167" y="6125766"/>
                </a:cubicBezTo>
                <a:cubicBezTo>
                  <a:pt x="752743" y="6140053"/>
                  <a:pt x="816707" y="6225779"/>
                  <a:pt x="883579" y="6307932"/>
                </a:cubicBezTo>
                <a:cubicBezTo>
                  <a:pt x="921375" y="6354366"/>
                  <a:pt x="953358" y="6415088"/>
                  <a:pt x="1020229" y="6393657"/>
                </a:cubicBezTo>
                <a:cubicBezTo>
                  <a:pt x="1055118" y="6382942"/>
                  <a:pt x="1078378" y="6415088"/>
                  <a:pt x="1075471" y="6457950"/>
                </a:cubicBezTo>
                <a:cubicBezTo>
                  <a:pt x="1060933" y="6607970"/>
                  <a:pt x="1145250" y="6657976"/>
                  <a:pt x="1232473" y="6686551"/>
                </a:cubicBezTo>
                <a:cubicBezTo>
                  <a:pt x="1360401" y="6729413"/>
                  <a:pt x="1473792" y="6815138"/>
                  <a:pt x="1592997" y="6886576"/>
                </a:cubicBezTo>
                <a:lnTo>
                  <a:pt x="5511704" y="6886576"/>
                </a:lnTo>
                <a:close/>
              </a:path>
            </a:pathLst>
          </a:custGeom>
          <a:solidFill>
            <a:schemeClr val="bg2">
              <a:alpha val="50000"/>
            </a:schemeClr>
          </a:solidFill>
          <a:ln w="32707" cap="flat">
            <a:noFill/>
            <a:prstDash val="solid"/>
            <a:miter/>
          </a:ln>
        </p:spPr>
        <p:txBody>
          <a:bodyPr rtlCol="0" anchor="ctr"/>
          <a:lstStyle/>
          <a:p>
            <a:endParaRPr lang="en-US" dirty="0"/>
          </a:p>
        </p:txBody>
      </p:sp>
      <p:sp>
        <p:nvSpPr>
          <p:cNvPr id="3" name="Marcador de contenido 2">
            <a:extLst>
              <a:ext uri="{FF2B5EF4-FFF2-40B4-BE49-F238E27FC236}">
                <a16:creationId xmlns:a16="http://schemas.microsoft.com/office/drawing/2014/main" id="{25D5A032-08DE-4DA5-9D1E-2E6B665AAA42}"/>
              </a:ext>
            </a:extLst>
          </p:cNvPr>
          <p:cNvSpPr>
            <a:spLocks noGrp="1"/>
          </p:cNvSpPr>
          <p:nvPr>
            <p:ph idx="1"/>
          </p:nvPr>
        </p:nvSpPr>
        <p:spPr>
          <a:xfrm>
            <a:off x="6095999" y="713313"/>
            <a:ext cx="5257801" cy="5431376"/>
          </a:xfrm>
        </p:spPr>
        <p:txBody>
          <a:bodyPr anchor="ctr">
            <a:normAutofit/>
          </a:bodyPr>
          <a:lstStyle/>
          <a:p>
            <a:pPr marL="0" indent="0">
              <a:buNone/>
            </a:pPr>
            <a:r>
              <a:rPr lang="en-US" b="1" i="1" dirty="0"/>
              <a:t>DILEMA</a:t>
            </a:r>
          </a:p>
          <a:p>
            <a:pPr marL="0" indent="0">
              <a:buNone/>
            </a:pPr>
            <a:r>
              <a:rPr lang="en-US" b="1" i="1" dirty="0"/>
              <a:t>SERÍA LAMENTABLE QUE EL GOBIERNO SE ESFUERCE EN AJUSTAR, QUE LA SITUACIÓN SOCIAL NO MEJORE POR ESE MOTIVO, QUE LA COALICIÓN PIERDA LAS PRÓXIMAS ELECCIONES  Y EL GASTO PÚBLICO REBOTE</a:t>
            </a:r>
          </a:p>
          <a:p>
            <a:endParaRPr lang="es-UY" sz="2000" dirty="0"/>
          </a:p>
        </p:txBody>
      </p:sp>
    </p:spTree>
    <p:extLst>
      <p:ext uri="{BB962C8B-B14F-4D97-AF65-F5344CB8AC3E}">
        <p14:creationId xmlns:p14="http://schemas.microsoft.com/office/powerpoint/2010/main" val="113063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F85EB36A-E11E-40DC-8EBE-B24FA2E5B67C}"/>
              </a:ext>
            </a:extLst>
          </p:cNvPr>
          <p:cNvSpPr>
            <a:spLocks noGrp="1"/>
          </p:cNvSpPr>
          <p:nvPr>
            <p:ph type="ctrTitle"/>
          </p:nvPr>
        </p:nvSpPr>
        <p:spPr>
          <a:xfrm>
            <a:off x="934872" y="982272"/>
            <a:ext cx="3388419" cy="4560970"/>
          </a:xfrm>
        </p:spPr>
        <p:txBody>
          <a:bodyPr vert="horz" lIns="91440" tIns="45720" rIns="91440" bIns="45720" rtlCol="0" anchor="ctr">
            <a:normAutofit/>
          </a:bodyPr>
          <a:lstStyle/>
          <a:p>
            <a:pPr algn="l"/>
            <a:r>
              <a:rPr lang="en-US" sz="3100" kern="1200" dirty="0">
                <a:solidFill>
                  <a:srgbClr val="FFFFFF"/>
                </a:solidFill>
                <a:latin typeface="+mj-lt"/>
                <a:ea typeface="+mj-ea"/>
                <a:cs typeface="+mj-cs"/>
              </a:rPr>
              <a:t>ORIGEN</a:t>
            </a: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Subtítulo 2">
            <a:extLst>
              <a:ext uri="{FF2B5EF4-FFF2-40B4-BE49-F238E27FC236}">
                <a16:creationId xmlns:a16="http://schemas.microsoft.com/office/drawing/2014/main" id="{8F4FB7F6-2292-4618-BAF6-A2EC782F7E89}"/>
              </a:ext>
            </a:extLst>
          </p:cNvPr>
          <p:cNvSpPr>
            <a:spLocks noGrp="1"/>
          </p:cNvSpPr>
          <p:nvPr>
            <p:ph type="subTitle" idx="1"/>
          </p:nvPr>
        </p:nvSpPr>
        <p:spPr>
          <a:xfrm>
            <a:off x="5221862" y="1344472"/>
            <a:ext cx="5948831" cy="5185538"/>
          </a:xfrm>
        </p:spPr>
        <p:txBody>
          <a:bodyPr vert="horz" lIns="91440" tIns="45720" rIns="91440" bIns="45720" rtlCol="0" anchor="ctr">
            <a:normAutofit/>
          </a:bodyPr>
          <a:lstStyle/>
          <a:p>
            <a:pPr marL="228600" algn="l"/>
            <a:endParaRPr lang="en-US" sz="2100" dirty="0">
              <a:solidFill>
                <a:srgbClr val="FEFFFF"/>
              </a:solidFill>
            </a:endParaRPr>
          </a:p>
          <a:p>
            <a:pPr marL="914400" lvl="1" indent="-228600" algn="l">
              <a:buFont typeface="Arial" panose="020B0604020202020204" pitchFamily="34" charset="0"/>
              <a:buChar char="•"/>
            </a:pPr>
            <a:r>
              <a:rPr lang="en-US" sz="2100" dirty="0">
                <a:solidFill>
                  <a:srgbClr val="FEFFFF"/>
                </a:solidFill>
              </a:rPr>
              <a:t>LA DOLARIZACIÓN DE LOS DEPÓSITOS COMENZÓ COMO CONSECUENCIA DE LA FALTA DE ALTERNATIVAS FINANCIERAS </a:t>
            </a:r>
          </a:p>
          <a:p>
            <a:pPr marL="1371600" lvl="2" indent="-228600" algn="l">
              <a:buFont typeface="Arial" panose="020B0604020202020204" pitchFamily="34" charset="0"/>
              <a:buChar char="•"/>
            </a:pPr>
            <a:r>
              <a:rPr lang="en-US" sz="1900" dirty="0">
                <a:solidFill>
                  <a:srgbClr val="FEFFFF"/>
                </a:solidFill>
              </a:rPr>
              <a:t>ALTA INFLACIÓN DESDE PRINCIPIOS DE LA DÉCADA DE LOS 50, Y TASAS DE INTERÉS TOPEADAS. </a:t>
            </a:r>
          </a:p>
          <a:p>
            <a:pPr marL="914400" lvl="1" indent="-228600" algn="l">
              <a:buFont typeface="Arial" panose="020B0604020202020204" pitchFamily="34" charset="0"/>
              <a:buChar char="•"/>
            </a:pPr>
            <a:r>
              <a:rPr lang="en-US" sz="2100" dirty="0">
                <a:solidFill>
                  <a:srgbClr val="FEFFFF"/>
                </a:solidFill>
              </a:rPr>
              <a:t>LA INDISCIPLINA FISCAL PROVOCABA UN EXCESO DE DEMANDA ACELARANDO LA INFLACIÓN Y CRECIENTES DÉFICITS DE BALANZA DE PAGOS. </a:t>
            </a:r>
          </a:p>
          <a:p>
            <a:pPr marL="1371600" lvl="2" indent="-228600" algn="l">
              <a:buFont typeface="Arial" panose="020B0604020202020204" pitchFamily="34" charset="0"/>
              <a:buChar char="•"/>
            </a:pPr>
            <a:r>
              <a:rPr lang="en-US" sz="1900" dirty="0">
                <a:solidFill>
                  <a:srgbClr val="FEFFFF"/>
                </a:solidFill>
              </a:rPr>
              <a:t>LAS DEVALUACIONES DEL TIPO DE CAMBIO DETERIORARON LA CONFIANZA EN  EL  PESO </a:t>
            </a:r>
          </a:p>
          <a:p>
            <a:pPr marL="914400" lvl="1" indent="-228600" algn="l">
              <a:buFont typeface="Arial" panose="020B0604020202020204" pitchFamily="34" charset="0"/>
              <a:buChar char="•"/>
            </a:pPr>
            <a:endParaRPr lang="en-US" sz="1000" dirty="0">
              <a:solidFill>
                <a:srgbClr val="FEFFFF"/>
              </a:solidFill>
            </a:endParaRPr>
          </a:p>
          <a:p>
            <a:pPr marL="914400" lvl="1" indent="-228600" algn="l">
              <a:buFont typeface="Arial" panose="020B0604020202020204" pitchFamily="34" charset="0"/>
              <a:buChar char="•"/>
            </a:pPr>
            <a:endParaRPr lang="en-US" sz="1000" dirty="0">
              <a:solidFill>
                <a:srgbClr val="FEFFFF"/>
              </a:solidFill>
            </a:endParaRPr>
          </a:p>
        </p:txBody>
      </p:sp>
    </p:spTree>
    <p:extLst>
      <p:ext uri="{BB962C8B-B14F-4D97-AF65-F5344CB8AC3E}">
        <p14:creationId xmlns:p14="http://schemas.microsoft.com/office/powerpoint/2010/main" val="3111488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F6EE4EE-EC61-4052-872A-69FE78F1F700}"/>
              </a:ext>
            </a:extLst>
          </p:cNvPr>
          <p:cNvSpPr>
            <a:spLocks noGrp="1"/>
          </p:cNvSpPr>
          <p:nvPr>
            <p:ph type="title"/>
          </p:nvPr>
        </p:nvSpPr>
        <p:spPr>
          <a:xfrm>
            <a:off x="958506" y="800392"/>
            <a:ext cx="10264697" cy="1212102"/>
          </a:xfrm>
        </p:spPr>
        <p:txBody>
          <a:bodyPr>
            <a:normAutofit/>
          </a:bodyPr>
          <a:lstStyle/>
          <a:p>
            <a:r>
              <a:rPr lang="es-ES" sz="4000" dirty="0">
                <a:solidFill>
                  <a:srgbClr val="FFFFFF"/>
                </a:solidFill>
              </a:rPr>
              <a:t>CREDIBILIDAD Y DOLARIZACIÓN </a:t>
            </a:r>
            <a:endParaRPr lang="es-UY" sz="4000" dirty="0">
              <a:solidFill>
                <a:srgbClr val="FFFFFF"/>
              </a:solidFill>
            </a:endParaRPr>
          </a:p>
        </p:txBody>
      </p:sp>
      <p:sp>
        <p:nvSpPr>
          <p:cNvPr id="3" name="Marcador de contenido 2">
            <a:extLst>
              <a:ext uri="{FF2B5EF4-FFF2-40B4-BE49-F238E27FC236}">
                <a16:creationId xmlns:a16="http://schemas.microsoft.com/office/drawing/2014/main" id="{77C8EA40-5BA5-4AE3-9362-8BD12270E9FD}"/>
              </a:ext>
            </a:extLst>
          </p:cNvPr>
          <p:cNvSpPr>
            <a:spLocks noGrp="1"/>
          </p:cNvSpPr>
          <p:nvPr>
            <p:ph idx="1"/>
          </p:nvPr>
        </p:nvSpPr>
        <p:spPr>
          <a:xfrm>
            <a:off x="1367624" y="2490436"/>
            <a:ext cx="9708995" cy="3567173"/>
          </a:xfrm>
        </p:spPr>
        <p:txBody>
          <a:bodyPr anchor="ctr">
            <a:normAutofit/>
          </a:bodyPr>
          <a:lstStyle/>
          <a:p>
            <a:r>
              <a:rPr lang="es-ES" sz="2400" dirty="0"/>
              <a:t>LOS PROBLEMAS DE CREDIBILIDAD SON MUY IMPORTANTES PARA DISEÑAR UNA ÓPTIMA POLÍTICA MACROEONÓMICA, EN PARTICULAR SI EL TIPO DE CAMBIO DEBE </a:t>
            </a:r>
            <a:r>
              <a:rPr lang="es-ES" sz="2400" b="1" i="1" dirty="0"/>
              <a:t>ATARSE A ALGÚN ANCLA Y CUÁL</a:t>
            </a:r>
            <a:r>
              <a:rPr lang="es-ES" sz="2400" dirty="0"/>
              <a:t>. </a:t>
            </a:r>
          </a:p>
          <a:p>
            <a:r>
              <a:rPr lang="es-ES" sz="2400" dirty="0"/>
              <a:t>SIN UN  FUERTE COMPROMISO DE ESTABILIDAD DEL TIPO DE CAMBIO, LA DOLARIZACIÓN ESPONTÁNEA NO  RETROCEDERÁ (</a:t>
            </a:r>
            <a:r>
              <a:rPr lang="es-ES" sz="2400" dirty="0" err="1"/>
              <a:t>G.Calvo</a:t>
            </a:r>
            <a:r>
              <a:rPr lang="es-ES" sz="2400" dirty="0"/>
              <a:t>  “Capital </a:t>
            </a:r>
            <a:r>
              <a:rPr lang="es-ES" sz="2400" dirty="0" err="1"/>
              <a:t>Markets</a:t>
            </a:r>
            <a:r>
              <a:rPr lang="es-ES" sz="2400" dirty="0"/>
              <a:t> and </a:t>
            </a:r>
            <a:r>
              <a:rPr lang="es-ES" sz="2400" dirty="0" err="1"/>
              <a:t>the</a:t>
            </a:r>
            <a:r>
              <a:rPr lang="es-ES" sz="2400" dirty="0"/>
              <a:t> </a:t>
            </a:r>
            <a:r>
              <a:rPr lang="es-ES" sz="2400" dirty="0" err="1"/>
              <a:t>exhange</a:t>
            </a:r>
            <a:r>
              <a:rPr lang="es-ES" sz="2400" dirty="0"/>
              <a:t> </a:t>
            </a:r>
            <a:r>
              <a:rPr lang="es-ES" sz="2400" dirty="0" err="1"/>
              <a:t>rate</a:t>
            </a:r>
            <a:r>
              <a:rPr lang="es-ES" sz="2400" dirty="0"/>
              <a:t>” 2001)</a:t>
            </a:r>
          </a:p>
          <a:p>
            <a:pPr lvl="1"/>
            <a:r>
              <a:rPr lang="es-ES" sz="2000" dirty="0"/>
              <a:t>EN EL CENTRO DEL PROBLEMA ESTÁ EL DÉFICIT FISCAL. SI NO BAJA A UN NIVEL MÍNIMO, EL COMPROMISO DE ESTABILIDAD CAMBIARIA IMPLICARÁ EL AUMENTO EXPONENCIAL DE LA DEUDA E INESTABILIDAD FUTURA</a:t>
            </a:r>
          </a:p>
        </p:txBody>
      </p:sp>
    </p:spTree>
    <p:extLst>
      <p:ext uri="{BB962C8B-B14F-4D97-AF65-F5344CB8AC3E}">
        <p14:creationId xmlns:p14="http://schemas.microsoft.com/office/powerpoint/2010/main" val="419141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Rectangle 17">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ítulo 1">
            <a:extLst>
              <a:ext uri="{FF2B5EF4-FFF2-40B4-BE49-F238E27FC236}">
                <a16:creationId xmlns:a16="http://schemas.microsoft.com/office/drawing/2014/main" id="{651DC9F1-1641-451C-B3EF-F698FD303324}"/>
              </a:ext>
            </a:extLst>
          </p:cNvPr>
          <p:cNvSpPr>
            <a:spLocks noGrp="1"/>
          </p:cNvSpPr>
          <p:nvPr>
            <p:ph type="title"/>
          </p:nvPr>
        </p:nvSpPr>
        <p:spPr>
          <a:xfrm>
            <a:off x="958506" y="800392"/>
            <a:ext cx="10264697" cy="1212102"/>
          </a:xfrm>
        </p:spPr>
        <p:txBody>
          <a:bodyPr>
            <a:noAutofit/>
          </a:bodyPr>
          <a:lstStyle/>
          <a:p>
            <a:r>
              <a:rPr lang="es-ES" sz="3200" dirty="0">
                <a:solidFill>
                  <a:srgbClr val="FFFFFF"/>
                </a:solidFill>
              </a:rPr>
              <a:t>LA DOLARIZACIÓN SURGE COMO SOLUCIÓN PLAUSIBLE PARA FORTALECER LA CREDIBILIDAD  (</a:t>
            </a:r>
            <a:r>
              <a:rPr lang="es-ES" sz="3200" dirty="0" err="1">
                <a:solidFill>
                  <a:srgbClr val="FFFFFF"/>
                </a:solidFill>
              </a:rPr>
              <a:t>G.Calvo</a:t>
            </a:r>
            <a:r>
              <a:rPr lang="es-ES" sz="3200" dirty="0">
                <a:solidFill>
                  <a:srgbClr val="FFFFFF"/>
                </a:solidFill>
              </a:rPr>
              <a:t>  2001)</a:t>
            </a:r>
            <a:br>
              <a:rPr lang="es-UY" sz="3200" dirty="0">
                <a:solidFill>
                  <a:srgbClr val="FFFFFF"/>
                </a:solidFill>
              </a:rPr>
            </a:br>
            <a:endParaRPr lang="es-UY" sz="3200" dirty="0">
              <a:solidFill>
                <a:srgbClr val="FFFFFF"/>
              </a:solidFill>
            </a:endParaRPr>
          </a:p>
        </p:txBody>
      </p:sp>
      <p:sp>
        <p:nvSpPr>
          <p:cNvPr id="3" name="Marcador de contenido 2">
            <a:extLst>
              <a:ext uri="{FF2B5EF4-FFF2-40B4-BE49-F238E27FC236}">
                <a16:creationId xmlns:a16="http://schemas.microsoft.com/office/drawing/2014/main" id="{5FA96EA7-46F0-4B28-BDBD-A1C2A5314737}"/>
              </a:ext>
            </a:extLst>
          </p:cNvPr>
          <p:cNvSpPr>
            <a:spLocks noGrp="1"/>
          </p:cNvSpPr>
          <p:nvPr>
            <p:ph idx="1"/>
          </p:nvPr>
        </p:nvSpPr>
        <p:spPr>
          <a:xfrm>
            <a:off x="1367624" y="2490436"/>
            <a:ext cx="9708995" cy="3567173"/>
          </a:xfrm>
        </p:spPr>
        <p:txBody>
          <a:bodyPr anchor="ctr">
            <a:normAutofit/>
          </a:bodyPr>
          <a:lstStyle/>
          <a:p>
            <a:r>
              <a:rPr lang="es-ES" sz="2400" dirty="0"/>
              <a:t>UN RÉGIMEN QUE POR LEY ATE EL PESO A UNA MONEDA FUERTE EN UN  CURRENCY BOARD ,  O QUE </a:t>
            </a:r>
          </a:p>
          <a:p>
            <a:r>
              <a:rPr lang="es-ES" sz="2400" dirty="0"/>
              <a:t>QUE LISA Y LLANAMENTE SE ABANDONE AL PESO Y  SE LO CONVIERTA AL DÓLAR O AL EURO </a:t>
            </a:r>
          </a:p>
          <a:p>
            <a:pPr marL="0" indent="0">
              <a:buNone/>
            </a:pPr>
            <a:endParaRPr lang="es-UY" sz="2400" dirty="0"/>
          </a:p>
        </p:txBody>
      </p:sp>
    </p:spTree>
    <p:extLst>
      <p:ext uri="{BB962C8B-B14F-4D97-AF65-F5344CB8AC3E}">
        <p14:creationId xmlns:p14="http://schemas.microsoft.com/office/powerpoint/2010/main" val="210457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ítulo 1">
            <a:extLst>
              <a:ext uri="{FF2B5EF4-FFF2-40B4-BE49-F238E27FC236}">
                <a16:creationId xmlns:a16="http://schemas.microsoft.com/office/drawing/2014/main" id="{917A07E2-E7FD-421E-A84D-B451D4BC6C5E}"/>
              </a:ext>
            </a:extLst>
          </p:cNvPr>
          <p:cNvSpPr>
            <a:spLocks noGrp="1"/>
          </p:cNvSpPr>
          <p:nvPr>
            <p:ph type="title"/>
          </p:nvPr>
        </p:nvSpPr>
        <p:spPr>
          <a:xfrm>
            <a:off x="934872" y="982272"/>
            <a:ext cx="3388419" cy="4560970"/>
          </a:xfrm>
        </p:spPr>
        <p:txBody>
          <a:bodyPr>
            <a:normAutofit/>
          </a:bodyPr>
          <a:lstStyle/>
          <a:p>
            <a:r>
              <a:rPr lang="es-ES" sz="4000" dirty="0">
                <a:solidFill>
                  <a:srgbClr val="FFFFFF"/>
                </a:solidFill>
              </a:rPr>
              <a:t>CURRENCY BOARD O CAJA DE CONVERSIÓN</a:t>
            </a:r>
            <a:endParaRPr lang="es-UY"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Marcador de contenido 2">
            <a:extLst>
              <a:ext uri="{FF2B5EF4-FFF2-40B4-BE49-F238E27FC236}">
                <a16:creationId xmlns:a16="http://schemas.microsoft.com/office/drawing/2014/main" id="{42D112CF-02E1-42CD-9537-8344DC2275BF}"/>
              </a:ext>
            </a:extLst>
          </p:cNvPr>
          <p:cNvSpPr>
            <a:spLocks noGrp="1"/>
          </p:cNvSpPr>
          <p:nvPr>
            <p:ph idx="1"/>
          </p:nvPr>
        </p:nvSpPr>
        <p:spPr>
          <a:xfrm>
            <a:off x="5221862" y="1719618"/>
            <a:ext cx="5948831" cy="4334629"/>
          </a:xfrm>
        </p:spPr>
        <p:txBody>
          <a:bodyPr anchor="ctr">
            <a:normAutofit/>
          </a:bodyPr>
          <a:lstStyle/>
          <a:p>
            <a:r>
              <a:rPr lang="es-ES" sz="2400" b="0" i="0" dirty="0">
                <a:solidFill>
                  <a:srgbClr val="FEFFFF"/>
                </a:solidFill>
                <a:effectLst/>
                <a:latin typeface="SourceSansPro"/>
              </a:rPr>
              <a:t>UNA CAJA DE CONVERSIÓN ES LA AUTORIDAD MONETARIA DE UN PAÍS QUE </a:t>
            </a:r>
          </a:p>
          <a:p>
            <a:pPr lvl="1"/>
            <a:r>
              <a:rPr lang="es-ES" sz="2000" dirty="0">
                <a:solidFill>
                  <a:srgbClr val="FEFFFF"/>
                </a:solidFill>
                <a:latin typeface="SourceSansPro"/>
              </a:rPr>
              <a:t>SÓLO  PUEDE EMITIR BILLETES</a:t>
            </a:r>
            <a:r>
              <a:rPr lang="es-ES" sz="2000" b="0" i="0" dirty="0">
                <a:solidFill>
                  <a:srgbClr val="FEFFFF"/>
                </a:solidFill>
                <a:effectLst/>
                <a:latin typeface="SourceSansPro"/>
              </a:rPr>
              <a:t> CON UN RESPALDO DE 100% EN RESERVAS Y </a:t>
            </a:r>
          </a:p>
          <a:p>
            <a:pPr lvl="2"/>
            <a:r>
              <a:rPr lang="es-ES" sz="1600" b="0" i="0" dirty="0">
                <a:solidFill>
                  <a:srgbClr val="FEFFFF"/>
                </a:solidFill>
                <a:effectLst/>
                <a:latin typeface="SourceSansPro"/>
              </a:rPr>
              <a:t>CON UNA PARIDAD FIJADA POR LEY FRENTE A  UNA MONEDA DURA COMO EL DÓLAR, EL EURO, ETC</a:t>
            </a:r>
            <a:r>
              <a:rPr lang="es-ES" sz="800" dirty="0">
                <a:solidFill>
                  <a:srgbClr val="333333"/>
                </a:solidFill>
                <a:latin typeface="Open Sans" panose="020B0606030504020204" pitchFamily="34" charset="0"/>
              </a:rPr>
              <a:t> </a:t>
            </a:r>
          </a:p>
          <a:p>
            <a:r>
              <a:rPr lang="es-ES" sz="2200" i="0" dirty="0">
                <a:solidFill>
                  <a:schemeClr val="bg1"/>
                </a:solidFill>
                <a:effectLst/>
                <a:latin typeface="Open Sans" panose="020B0606030504020204" pitchFamily="34" charset="0"/>
              </a:rPr>
              <a:t>EL BANCO CENTRAL TIENE PROHIBIDO COMPRAR TÍTULOS DEL GOBIERNO.</a:t>
            </a:r>
          </a:p>
          <a:p>
            <a:r>
              <a:rPr lang="es-ES" sz="2400" b="0" i="0" dirty="0">
                <a:solidFill>
                  <a:srgbClr val="FEFFFF"/>
                </a:solidFill>
                <a:effectLst/>
                <a:latin typeface="SourceSansPro"/>
              </a:rPr>
              <a:t>UNA CAJA DE CONVERSIÓN PUEDE FUNCIONAR SOLA O EN PARALELO CON UN BANCO CENTRAL  Y </a:t>
            </a:r>
            <a:r>
              <a:rPr lang="es-ES" sz="2400" dirty="0">
                <a:solidFill>
                  <a:srgbClr val="FEFFFF"/>
                </a:solidFill>
                <a:latin typeface="SourceSansPro"/>
              </a:rPr>
              <a:t>SIGUE EXISTIENDO LA MONEDA NACIONAL </a:t>
            </a:r>
            <a:endParaRPr lang="es-UY" sz="2400" dirty="0">
              <a:solidFill>
                <a:srgbClr val="FEFFFF"/>
              </a:solidFill>
            </a:endParaRPr>
          </a:p>
        </p:txBody>
      </p:sp>
    </p:spTree>
    <p:extLst>
      <p:ext uri="{BB962C8B-B14F-4D97-AF65-F5344CB8AC3E}">
        <p14:creationId xmlns:p14="http://schemas.microsoft.com/office/powerpoint/2010/main" val="3236900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CD22E-2269-419F-9E81-016EA035D4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A0CF51F-F892-4C26-9553-867597B7B4E3}"/>
              </a:ext>
            </a:extLst>
          </p:cNvPr>
          <p:cNvSpPr>
            <a:spLocks noGrp="1"/>
          </p:cNvSpPr>
          <p:nvPr>
            <p:ph type="title"/>
          </p:nvPr>
        </p:nvSpPr>
        <p:spPr>
          <a:xfrm>
            <a:off x="647132" y="1295231"/>
            <a:ext cx="5895178" cy="3807446"/>
          </a:xfrm>
        </p:spPr>
        <p:txBody>
          <a:bodyPr vert="horz" lIns="91440" tIns="45720" rIns="91440" bIns="45720" rtlCol="0" anchor="b">
            <a:normAutofit/>
          </a:bodyPr>
          <a:lstStyle/>
          <a:p>
            <a:r>
              <a:rPr lang="en-US" sz="6600" b="1" kern="1200" dirty="0">
                <a:solidFill>
                  <a:schemeClr val="tx1"/>
                </a:solidFill>
                <a:latin typeface="+mj-lt"/>
                <a:ea typeface="+mj-ea"/>
                <a:cs typeface="+mj-cs"/>
              </a:rPr>
              <a:t>DOLARIZACIÓN EXTREMA</a:t>
            </a:r>
          </a:p>
        </p:txBody>
      </p:sp>
      <p:sp>
        <p:nvSpPr>
          <p:cNvPr id="10" name="Freeform: Shape 9">
            <a:extLst>
              <a:ext uri="{FF2B5EF4-FFF2-40B4-BE49-F238E27FC236}">
                <a16:creationId xmlns:a16="http://schemas.microsoft.com/office/drawing/2014/main" id="{AA607D34-E2A9-4595-9DB2-5472E077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07082" y="0"/>
            <a:ext cx="4884918" cy="6858000"/>
          </a:xfrm>
          <a:custGeom>
            <a:avLst/>
            <a:gdLst>
              <a:gd name="connsiteX0" fmla="*/ 1097203 w 4884918"/>
              <a:gd name="connsiteY0" fmla="*/ 0 h 6858000"/>
              <a:gd name="connsiteX1" fmla="*/ 1154155 w 4884918"/>
              <a:gd name="connsiteY1" fmla="*/ 0 h 6858000"/>
              <a:gd name="connsiteX2" fmla="*/ 972305 w 4884918"/>
              <a:gd name="connsiteY2" fmla="*/ 343212 h 6858000"/>
              <a:gd name="connsiteX3" fmla="*/ 780524 w 4884918"/>
              <a:gd name="connsiteY3" fmla="*/ 761067 h 6858000"/>
              <a:gd name="connsiteX4" fmla="*/ 737045 w 4884918"/>
              <a:gd name="connsiteY4" fmla="*/ 865164 h 6858000"/>
              <a:gd name="connsiteX5" fmla="*/ 762322 w 4884918"/>
              <a:gd name="connsiteY5" fmla="*/ 830676 h 6858000"/>
              <a:gd name="connsiteX6" fmla="*/ 1118805 w 4884918"/>
              <a:gd name="connsiteY6" fmla="*/ 160440 h 6858000"/>
              <a:gd name="connsiteX7" fmla="*/ 1221640 w 4884918"/>
              <a:gd name="connsiteY7" fmla="*/ 0 h 6858000"/>
              <a:gd name="connsiteX8" fmla="*/ 4884918 w 4884918"/>
              <a:gd name="connsiteY8" fmla="*/ 0 h 6858000"/>
              <a:gd name="connsiteX9" fmla="*/ 4884918 w 4884918"/>
              <a:gd name="connsiteY9" fmla="*/ 6857999 h 6858000"/>
              <a:gd name="connsiteX10" fmla="*/ 4884918 w 4884918"/>
              <a:gd name="connsiteY10" fmla="*/ 6858000 h 6858000"/>
              <a:gd name="connsiteX11" fmla="*/ 704817 w 4884918"/>
              <a:gd name="connsiteY11" fmla="*/ 6858000 h 6858000"/>
              <a:gd name="connsiteX12" fmla="*/ 618717 w 4884918"/>
              <a:gd name="connsiteY12" fmla="*/ 6672538 h 6858000"/>
              <a:gd name="connsiteX13" fmla="*/ 309324 w 4884918"/>
              <a:gd name="connsiteY13" fmla="*/ 5833618 h 6858000"/>
              <a:gd name="connsiteX14" fmla="*/ 209850 w 4884918"/>
              <a:gd name="connsiteY14" fmla="*/ 5484180 h 6858000"/>
              <a:gd name="connsiteX15" fmla="*/ 211619 w 4884918"/>
              <a:gd name="connsiteY15" fmla="*/ 5517653 h 6858000"/>
              <a:gd name="connsiteX16" fmla="*/ 361778 w 4884918"/>
              <a:gd name="connsiteY16" fmla="*/ 6145524 h 6858000"/>
              <a:gd name="connsiteX17" fmla="*/ 591356 w 4884918"/>
              <a:gd name="connsiteY17" fmla="*/ 6843306 h 6858000"/>
              <a:gd name="connsiteX18" fmla="*/ 597415 w 4884918"/>
              <a:gd name="connsiteY18" fmla="*/ 6858000 h 6858000"/>
              <a:gd name="connsiteX19" fmla="*/ 545224 w 4884918"/>
              <a:gd name="connsiteY19" fmla="*/ 6858000 h 6858000"/>
              <a:gd name="connsiteX20" fmla="*/ 533604 w 4884918"/>
              <a:gd name="connsiteY20" fmla="*/ 6830072 h 6858000"/>
              <a:gd name="connsiteX21" fmla="*/ 169657 w 4884918"/>
              <a:gd name="connsiteY21" fmla="*/ 5556577 h 6858000"/>
              <a:gd name="connsiteX22" fmla="*/ 12169 w 4884918"/>
              <a:gd name="connsiteY22" fmla="*/ 4362835 h 6858000"/>
              <a:gd name="connsiteX23" fmla="*/ 46168 w 4884918"/>
              <a:gd name="connsiteY23" fmla="*/ 3338487 h 6858000"/>
              <a:gd name="connsiteX24" fmla="*/ 490574 w 4884918"/>
              <a:gd name="connsiteY24" fmla="*/ 1381078 h 6858000"/>
              <a:gd name="connsiteX25" fmla="*/ 984701 w 4884918"/>
              <a:gd name="connsiteY25" fmla="*/ 20824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4884918" h="6858000">
                <a:moveTo>
                  <a:pt x="1097203" y="0"/>
                </a:moveTo>
                <a:lnTo>
                  <a:pt x="1154155" y="0"/>
                </a:lnTo>
                <a:lnTo>
                  <a:pt x="972305" y="343212"/>
                </a:lnTo>
                <a:cubicBezTo>
                  <a:pt x="904739" y="480367"/>
                  <a:pt x="840941" y="619727"/>
                  <a:pt x="780524" y="761067"/>
                </a:cubicBezTo>
                <a:cubicBezTo>
                  <a:pt x="765737" y="795681"/>
                  <a:pt x="751579" y="830550"/>
                  <a:pt x="737045" y="865164"/>
                </a:cubicBezTo>
                <a:cubicBezTo>
                  <a:pt x="748306" y="856057"/>
                  <a:pt x="757014" y="844174"/>
                  <a:pt x="762322" y="830676"/>
                </a:cubicBezTo>
                <a:cubicBezTo>
                  <a:pt x="870201" y="600612"/>
                  <a:pt x="988539" y="376889"/>
                  <a:pt x="1118805" y="160440"/>
                </a:cubicBezTo>
                <a:lnTo>
                  <a:pt x="1221640" y="0"/>
                </a:lnTo>
                <a:lnTo>
                  <a:pt x="4884918" y="0"/>
                </a:lnTo>
                <a:lnTo>
                  <a:pt x="4884918" y="6857999"/>
                </a:lnTo>
                <a:lnTo>
                  <a:pt x="4884918" y="6858000"/>
                </a:lnTo>
                <a:lnTo>
                  <a:pt x="704817" y="6858000"/>
                </a:lnTo>
                <a:lnTo>
                  <a:pt x="618717" y="6672538"/>
                </a:lnTo>
                <a:cubicBezTo>
                  <a:pt x="501618" y="6400947"/>
                  <a:pt x="398622" y="6121213"/>
                  <a:pt x="309324" y="5833618"/>
                </a:cubicBezTo>
                <a:cubicBezTo>
                  <a:pt x="275071" y="5723183"/>
                  <a:pt x="246125" y="5611225"/>
                  <a:pt x="209850" y="5484180"/>
                </a:cubicBezTo>
                <a:cubicBezTo>
                  <a:pt x="209859" y="5495363"/>
                  <a:pt x="210448" y="5506534"/>
                  <a:pt x="211619" y="5517653"/>
                </a:cubicBezTo>
                <a:cubicBezTo>
                  <a:pt x="261166" y="5727113"/>
                  <a:pt x="303888" y="5938474"/>
                  <a:pt x="361778" y="6145524"/>
                </a:cubicBezTo>
                <a:cubicBezTo>
                  <a:pt x="428356" y="6383258"/>
                  <a:pt x="504422" y="6616111"/>
                  <a:pt x="591356" y="6843306"/>
                </a:cubicBezTo>
                <a:lnTo>
                  <a:pt x="597415" y="6858000"/>
                </a:lnTo>
                <a:lnTo>
                  <a:pt x="545224" y="6858000"/>
                </a:lnTo>
                <a:lnTo>
                  <a:pt x="533604" y="6830072"/>
                </a:lnTo>
                <a:cubicBezTo>
                  <a:pt x="376384" y="6416985"/>
                  <a:pt x="257344" y="5991917"/>
                  <a:pt x="169657" y="5556577"/>
                </a:cubicBezTo>
                <a:cubicBezTo>
                  <a:pt x="90154" y="5162256"/>
                  <a:pt x="43261" y="4763750"/>
                  <a:pt x="12169" y="4362835"/>
                </a:cubicBezTo>
                <a:cubicBezTo>
                  <a:pt x="-14122" y="4019865"/>
                  <a:pt x="4458" y="3679429"/>
                  <a:pt x="46168" y="3338487"/>
                </a:cubicBezTo>
                <a:cubicBezTo>
                  <a:pt x="125796" y="2672248"/>
                  <a:pt x="274744" y="2016203"/>
                  <a:pt x="490574" y="1381078"/>
                </a:cubicBezTo>
                <a:cubicBezTo>
                  <a:pt x="629230" y="976550"/>
                  <a:pt x="791584" y="584320"/>
                  <a:pt x="984701" y="208241"/>
                </a:cubicBezTo>
                <a:close/>
              </a:path>
            </a:pathLst>
          </a:custGeom>
          <a:solidFill>
            <a:schemeClr val="accent2"/>
          </a:solidFill>
          <a:ln w="6857" cap="flat">
            <a:noFill/>
            <a:prstDash val="solid"/>
            <a:miter/>
          </a:ln>
        </p:spPr>
        <p:txBody>
          <a:bodyPr wrap="square" rtlCol="0" anchor="ctr">
            <a:noAutofit/>
          </a:bodyPr>
          <a:lstStyle/>
          <a:p>
            <a:endParaRPr lang="en-US"/>
          </a:p>
        </p:txBody>
      </p:sp>
      <p:sp>
        <p:nvSpPr>
          <p:cNvPr id="3" name="Marcador de contenido 2">
            <a:extLst>
              <a:ext uri="{FF2B5EF4-FFF2-40B4-BE49-F238E27FC236}">
                <a16:creationId xmlns:a16="http://schemas.microsoft.com/office/drawing/2014/main" id="{82D83715-F479-440B-ACEC-C151D6ECE51A}"/>
              </a:ext>
            </a:extLst>
          </p:cNvPr>
          <p:cNvSpPr>
            <a:spLocks noGrp="1"/>
          </p:cNvSpPr>
          <p:nvPr>
            <p:ph idx="1"/>
          </p:nvPr>
        </p:nvSpPr>
        <p:spPr>
          <a:xfrm>
            <a:off x="8129872" y="1122363"/>
            <a:ext cx="3223928" cy="3980314"/>
          </a:xfrm>
        </p:spPr>
        <p:txBody>
          <a:bodyPr vert="horz" lIns="91440" tIns="45720" rIns="91440" bIns="45720" rtlCol="0" anchor="b">
            <a:normAutofit/>
          </a:bodyPr>
          <a:lstStyle/>
          <a:p>
            <a:pPr marL="0" indent="0">
              <a:buNone/>
            </a:pPr>
            <a:r>
              <a:rPr lang="en-US" sz="2400" kern="1200" dirty="0">
                <a:solidFill>
                  <a:srgbClr val="FFFFFF"/>
                </a:solidFill>
                <a:latin typeface="+mn-lt"/>
                <a:ea typeface="+mn-ea"/>
                <a:cs typeface="+mn-cs"/>
              </a:rPr>
              <a:t>CONSISTE EN LA TOTAL ELIMINACIÓN DEL PESO QUE ES  REEMPLAZADO POR </a:t>
            </a:r>
            <a:r>
              <a:rPr lang="en-US" sz="2400" dirty="0">
                <a:solidFill>
                  <a:srgbClr val="FFFFFF"/>
                </a:solidFill>
              </a:rPr>
              <a:t>UNA MONEDA FUERTE:</a:t>
            </a:r>
            <a:r>
              <a:rPr lang="en-US" sz="2400" kern="1200" dirty="0">
                <a:solidFill>
                  <a:srgbClr val="FFFFFF"/>
                </a:solidFill>
                <a:latin typeface="+mn-lt"/>
                <a:ea typeface="+mn-ea"/>
                <a:cs typeface="+mn-cs"/>
              </a:rPr>
              <a:t> DÓLAR, EURO,ETC</a:t>
            </a:r>
          </a:p>
        </p:txBody>
      </p:sp>
      <p:sp>
        <p:nvSpPr>
          <p:cNvPr id="12" name="sketch line">
            <a:extLst>
              <a:ext uri="{FF2B5EF4-FFF2-40B4-BE49-F238E27FC236}">
                <a16:creationId xmlns:a16="http://schemas.microsoft.com/office/drawing/2014/main" id="{63DAB858-5A0C-4AFF-AAC6-705EDF8DB7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0180" y="5439978"/>
            <a:ext cx="5897880" cy="18288"/>
          </a:xfrm>
          <a:custGeom>
            <a:avLst/>
            <a:gdLst>
              <a:gd name="connsiteX0" fmla="*/ 0 w 5897880"/>
              <a:gd name="connsiteY0" fmla="*/ 0 h 18288"/>
              <a:gd name="connsiteX1" fmla="*/ 537362 w 5897880"/>
              <a:gd name="connsiteY1" fmla="*/ 0 h 18288"/>
              <a:gd name="connsiteX2" fmla="*/ 1133704 w 5897880"/>
              <a:gd name="connsiteY2" fmla="*/ 0 h 18288"/>
              <a:gd name="connsiteX3" fmla="*/ 1671066 w 5897880"/>
              <a:gd name="connsiteY3" fmla="*/ 0 h 18288"/>
              <a:gd name="connsiteX4" fmla="*/ 2385365 w 5897880"/>
              <a:gd name="connsiteY4" fmla="*/ 0 h 18288"/>
              <a:gd name="connsiteX5" fmla="*/ 3040685 w 5897880"/>
              <a:gd name="connsiteY5" fmla="*/ 0 h 18288"/>
              <a:gd name="connsiteX6" fmla="*/ 3696005 w 5897880"/>
              <a:gd name="connsiteY6" fmla="*/ 0 h 18288"/>
              <a:gd name="connsiteX7" fmla="*/ 4469282 w 5897880"/>
              <a:gd name="connsiteY7" fmla="*/ 0 h 18288"/>
              <a:gd name="connsiteX8" fmla="*/ 5183581 w 5897880"/>
              <a:gd name="connsiteY8" fmla="*/ 0 h 18288"/>
              <a:gd name="connsiteX9" fmla="*/ 5897880 w 5897880"/>
              <a:gd name="connsiteY9" fmla="*/ 0 h 18288"/>
              <a:gd name="connsiteX10" fmla="*/ 5897880 w 5897880"/>
              <a:gd name="connsiteY10" fmla="*/ 18288 h 18288"/>
              <a:gd name="connsiteX11" fmla="*/ 5419496 w 5897880"/>
              <a:gd name="connsiteY11" fmla="*/ 18288 h 18288"/>
              <a:gd name="connsiteX12" fmla="*/ 4882134 w 5897880"/>
              <a:gd name="connsiteY12" fmla="*/ 18288 h 18288"/>
              <a:gd name="connsiteX13" fmla="*/ 4167835 w 5897880"/>
              <a:gd name="connsiteY13" fmla="*/ 18288 h 18288"/>
              <a:gd name="connsiteX14" fmla="*/ 3394558 w 5897880"/>
              <a:gd name="connsiteY14" fmla="*/ 18288 h 18288"/>
              <a:gd name="connsiteX15" fmla="*/ 2798216 w 5897880"/>
              <a:gd name="connsiteY15" fmla="*/ 18288 h 18288"/>
              <a:gd name="connsiteX16" fmla="*/ 2024939 w 5897880"/>
              <a:gd name="connsiteY16" fmla="*/ 18288 h 18288"/>
              <a:gd name="connsiteX17" fmla="*/ 1487576 w 5897880"/>
              <a:gd name="connsiteY17" fmla="*/ 18288 h 18288"/>
              <a:gd name="connsiteX18" fmla="*/ 1009193 w 5897880"/>
              <a:gd name="connsiteY18" fmla="*/ 18288 h 18288"/>
              <a:gd name="connsiteX19" fmla="*/ 0 w 5897880"/>
              <a:gd name="connsiteY19" fmla="*/ 18288 h 18288"/>
              <a:gd name="connsiteX20" fmla="*/ 0 w 5897880"/>
              <a:gd name="connsiteY20"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897880" h="18288" fill="none" extrusionOk="0">
                <a:moveTo>
                  <a:pt x="0" y="0"/>
                </a:moveTo>
                <a:cubicBezTo>
                  <a:pt x="232564" y="21549"/>
                  <a:pt x="389747" y="7320"/>
                  <a:pt x="537362" y="0"/>
                </a:cubicBezTo>
                <a:cubicBezTo>
                  <a:pt x="684977" y="-7320"/>
                  <a:pt x="894159" y="-7726"/>
                  <a:pt x="1133704" y="0"/>
                </a:cubicBezTo>
                <a:cubicBezTo>
                  <a:pt x="1373249" y="7726"/>
                  <a:pt x="1440352" y="-304"/>
                  <a:pt x="1671066" y="0"/>
                </a:cubicBezTo>
                <a:cubicBezTo>
                  <a:pt x="1901780" y="304"/>
                  <a:pt x="2091497" y="765"/>
                  <a:pt x="2385365" y="0"/>
                </a:cubicBezTo>
                <a:cubicBezTo>
                  <a:pt x="2679233" y="-765"/>
                  <a:pt x="2762926" y="2802"/>
                  <a:pt x="3040685" y="0"/>
                </a:cubicBezTo>
                <a:cubicBezTo>
                  <a:pt x="3318444" y="-2802"/>
                  <a:pt x="3409726" y="9093"/>
                  <a:pt x="3696005" y="0"/>
                </a:cubicBezTo>
                <a:cubicBezTo>
                  <a:pt x="3982284" y="-9093"/>
                  <a:pt x="4087272" y="27119"/>
                  <a:pt x="4469282" y="0"/>
                </a:cubicBezTo>
                <a:cubicBezTo>
                  <a:pt x="4851292" y="-27119"/>
                  <a:pt x="4924835" y="26473"/>
                  <a:pt x="5183581" y="0"/>
                </a:cubicBezTo>
                <a:cubicBezTo>
                  <a:pt x="5442327" y="-26473"/>
                  <a:pt x="5598463" y="7328"/>
                  <a:pt x="5897880" y="0"/>
                </a:cubicBezTo>
                <a:cubicBezTo>
                  <a:pt x="5898259" y="7355"/>
                  <a:pt x="5898164" y="10249"/>
                  <a:pt x="5897880" y="18288"/>
                </a:cubicBezTo>
                <a:cubicBezTo>
                  <a:pt x="5682742" y="31268"/>
                  <a:pt x="5520014" y="14700"/>
                  <a:pt x="5419496" y="18288"/>
                </a:cubicBezTo>
                <a:cubicBezTo>
                  <a:pt x="5318978" y="21876"/>
                  <a:pt x="5012864" y="-2446"/>
                  <a:pt x="4882134" y="18288"/>
                </a:cubicBezTo>
                <a:cubicBezTo>
                  <a:pt x="4751404" y="39022"/>
                  <a:pt x="4313676" y="-3937"/>
                  <a:pt x="4167835" y="18288"/>
                </a:cubicBezTo>
                <a:cubicBezTo>
                  <a:pt x="4021994" y="40513"/>
                  <a:pt x="3715729" y="50049"/>
                  <a:pt x="3394558" y="18288"/>
                </a:cubicBezTo>
                <a:cubicBezTo>
                  <a:pt x="3073387" y="-13473"/>
                  <a:pt x="3093227" y="29828"/>
                  <a:pt x="2798216" y="18288"/>
                </a:cubicBezTo>
                <a:cubicBezTo>
                  <a:pt x="2503205" y="6748"/>
                  <a:pt x="2297615" y="22459"/>
                  <a:pt x="2024939" y="18288"/>
                </a:cubicBezTo>
                <a:cubicBezTo>
                  <a:pt x="1752263" y="14117"/>
                  <a:pt x="1629814" y="-5485"/>
                  <a:pt x="1487576" y="18288"/>
                </a:cubicBezTo>
                <a:cubicBezTo>
                  <a:pt x="1345338" y="42061"/>
                  <a:pt x="1238885" y="15810"/>
                  <a:pt x="1009193" y="18288"/>
                </a:cubicBezTo>
                <a:cubicBezTo>
                  <a:pt x="779501" y="20766"/>
                  <a:pt x="441829" y="-24679"/>
                  <a:pt x="0" y="18288"/>
                </a:cubicBezTo>
                <a:cubicBezTo>
                  <a:pt x="-384" y="12702"/>
                  <a:pt x="-513" y="4636"/>
                  <a:pt x="0" y="0"/>
                </a:cubicBezTo>
                <a:close/>
              </a:path>
              <a:path w="5897880" h="18288" stroke="0" extrusionOk="0">
                <a:moveTo>
                  <a:pt x="0" y="0"/>
                </a:moveTo>
                <a:cubicBezTo>
                  <a:pt x="196299" y="-26676"/>
                  <a:pt x="463834" y="6738"/>
                  <a:pt x="596341" y="0"/>
                </a:cubicBezTo>
                <a:cubicBezTo>
                  <a:pt x="728848" y="-6738"/>
                  <a:pt x="857267" y="1845"/>
                  <a:pt x="1074725" y="0"/>
                </a:cubicBezTo>
                <a:cubicBezTo>
                  <a:pt x="1292183" y="-1845"/>
                  <a:pt x="1545672" y="3744"/>
                  <a:pt x="1848002" y="0"/>
                </a:cubicBezTo>
                <a:cubicBezTo>
                  <a:pt x="2150332" y="-3744"/>
                  <a:pt x="2306688" y="-14526"/>
                  <a:pt x="2444344" y="0"/>
                </a:cubicBezTo>
                <a:cubicBezTo>
                  <a:pt x="2582000" y="14526"/>
                  <a:pt x="2761095" y="-11862"/>
                  <a:pt x="3040685" y="0"/>
                </a:cubicBezTo>
                <a:cubicBezTo>
                  <a:pt x="3320275" y="11862"/>
                  <a:pt x="3622320" y="-32867"/>
                  <a:pt x="3813962" y="0"/>
                </a:cubicBezTo>
                <a:cubicBezTo>
                  <a:pt x="4005604" y="32867"/>
                  <a:pt x="4117810" y="-10778"/>
                  <a:pt x="4351325" y="0"/>
                </a:cubicBezTo>
                <a:cubicBezTo>
                  <a:pt x="4584840" y="10778"/>
                  <a:pt x="4963783" y="-32384"/>
                  <a:pt x="5124602" y="0"/>
                </a:cubicBezTo>
                <a:cubicBezTo>
                  <a:pt x="5285421" y="32384"/>
                  <a:pt x="5705238" y="-29538"/>
                  <a:pt x="5897880" y="0"/>
                </a:cubicBezTo>
                <a:cubicBezTo>
                  <a:pt x="5898220" y="5688"/>
                  <a:pt x="5897711" y="13142"/>
                  <a:pt x="5897880" y="18288"/>
                </a:cubicBezTo>
                <a:cubicBezTo>
                  <a:pt x="5630425" y="-1425"/>
                  <a:pt x="5532865" y="12244"/>
                  <a:pt x="5242560" y="18288"/>
                </a:cubicBezTo>
                <a:cubicBezTo>
                  <a:pt x="4952255" y="24332"/>
                  <a:pt x="4783060" y="5748"/>
                  <a:pt x="4646219" y="18288"/>
                </a:cubicBezTo>
                <a:cubicBezTo>
                  <a:pt x="4509378" y="30828"/>
                  <a:pt x="4163771" y="-13995"/>
                  <a:pt x="3872941" y="18288"/>
                </a:cubicBezTo>
                <a:cubicBezTo>
                  <a:pt x="3582111" y="50571"/>
                  <a:pt x="3362704" y="-1402"/>
                  <a:pt x="3099664" y="18288"/>
                </a:cubicBezTo>
                <a:cubicBezTo>
                  <a:pt x="2836624" y="37978"/>
                  <a:pt x="2747441" y="19657"/>
                  <a:pt x="2562301" y="18288"/>
                </a:cubicBezTo>
                <a:cubicBezTo>
                  <a:pt x="2377161" y="16919"/>
                  <a:pt x="2104946" y="21735"/>
                  <a:pt x="1906981" y="18288"/>
                </a:cubicBezTo>
                <a:cubicBezTo>
                  <a:pt x="1709016" y="14841"/>
                  <a:pt x="1304654" y="-2323"/>
                  <a:pt x="1133704" y="18288"/>
                </a:cubicBezTo>
                <a:cubicBezTo>
                  <a:pt x="962754" y="38899"/>
                  <a:pt x="457048" y="2985"/>
                  <a:pt x="0" y="18288"/>
                </a:cubicBezTo>
                <a:cubicBezTo>
                  <a:pt x="-478" y="10520"/>
                  <a:pt x="210" y="5044"/>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 line 2">
            <a:extLst>
              <a:ext uri="{FF2B5EF4-FFF2-40B4-BE49-F238E27FC236}">
                <a16:creationId xmlns:a16="http://schemas.microsoft.com/office/drawing/2014/main" id="{8FFD9892-EDE5-4886-A313-66099DA8C8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0653" y="5626353"/>
            <a:ext cx="3479619" cy="18288"/>
          </a:xfrm>
          <a:custGeom>
            <a:avLst/>
            <a:gdLst>
              <a:gd name="connsiteX0" fmla="*/ 0 w 3479619"/>
              <a:gd name="connsiteY0" fmla="*/ 0 h 18288"/>
              <a:gd name="connsiteX1" fmla="*/ 661128 w 3479619"/>
              <a:gd name="connsiteY1" fmla="*/ 0 h 18288"/>
              <a:gd name="connsiteX2" fmla="*/ 1357051 w 3479619"/>
              <a:gd name="connsiteY2" fmla="*/ 0 h 18288"/>
              <a:gd name="connsiteX3" fmla="*/ 2087771 w 3479619"/>
              <a:gd name="connsiteY3" fmla="*/ 0 h 18288"/>
              <a:gd name="connsiteX4" fmla="*/ 2818491 w 3479619"/>
              <a:gd name="connsiteY4" fmla="*/ 0 h 18288"/>
              <a:gd name="connsiteX5" fmla="*/ 3479619 w 3479619"/>
              <a:gd name="connsiteY5" fmla="*/ 0 h 18288"/>
              <a:gd name="connsiteX6" fmla="*/ 3479619 w 3479619"/>
              <a:gd name="connsiteY6" fmla="*/ 18288 h 18288"/>
              <a:gd name="connsiteX7" fmla="*/ 2714103 w 3479619"/>
              <a:gd name="connsiteY7" fmla="*/ 18288 h 18288"/>
              <a:gd name="connsiteX8" fmla="*/ 1948587 w 3479619"/>
              <a:gd name="connsiteY8" fmla="*/ 18288 h 18288"/>
              <a:gd name="connsiteX9" fmla="*/ 1252663 w 3479619"/>
              <a:gd name="connsiteY9" fmla="*/ 18288 h 18288"/>
              <a:gd name="connsiteX10" fmla="*/ 0 w 3479619"/>
              <a:gd name="connsiteY10" fmla="*/ 18288 h 18288"/>
              <a:gd name="connsiteX11" fmla="*/ 0 w 3479619"/>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479619" h="18288" fill="none" extrusionOk="0">
                <a:moveTo>
                  <a:pt x="0" y="0"/>
                </a:moveTo>
                <a:cubicBezTo>
                  <a:pt x="178395" y="-3637"/>
                  <a:pt x="368619" y="-28254"/>
                  <a:pt x="661128" y="0"/>
                </a:cubicBezTo>
                <a:cubicBezTo>
                  <a:pt x="953637" y="28254"/>
                  <a:pt x="1022982" y="-4416"/>
                  <a:pt x="1357051" y="0"/>
                </a:cubicBezTo>
                <a:cubicBezTo>
                  <a:pt x="1691120" y="4416"/>
                  <a:pt x="1729558" y="27777"/>
                  <a:pt x="2087771" y="0"/>
                </a:cubicBezTo>
                <a:cubicBezTo>
                  <a:pt x="2445984" y="-27777"/>
                  <a:pt x="2592094" y="4429"/>
                  <a:pt x="2818491" y="0"/>
                </a:cubicBezTo>
                <a:cubicBezTo>
                  <a:pt x="3044888" y="-4429"/>
                  <a:pt x="3204567" y="26471"/>
                  <a:pt x="3479619" y="0"/>
                </a:cubicBezTo>
                <a:cubicBezTo>
                  <a:pt x="3478910" y="8157"/>
                  <a:pt x="3479206" y="12125"/>
                  <a:pt x="3479619" y="18288"/>
                </a:cubicBezTo>
                <a:cubicBezTo>
                  <a:pt x="3315855" y="-2963"/>
                  <a:pt x="3094885" y="26965"/>
                  <a:pt x="2714103" y="18288"/>
                </a:cubicBezTo>
                <a:cubicBezTo>
                  <a:pt x="2333321" y="9611"/>
                  <a:pt x="2260528" y="-15335"/>
                  <a:pt x="1948587" y="18288"/>
                </a:cubicBezTo>
                <a:cubicBezTo>
                  <a:pt x="1636646" y="51911"/>
                  <a:pt x="1489816" y="46369"/>
                  <a:pt x="1252663" y="18288"/>
                </a:cubicBezTo>
                <a:cubicBezTo>
                  <a:pt x="1015510" y="-9793"/>
                  <a:pt x="519812" y="-12177"/>
                  <a:pt x="0" y="18288"/>
                </a:cubicBezTo>
                <a:cubicBezTo>
                  <a:pt x="-46" y="12483"/>
                  <a:pt x="-203" y="6491"/>
                  <a:pt x="0" y="0"/>
                </a:cubicBezTo>
                <a:close/>
              </a:path>
              <a:path w="3479619" h="18288" stroke="0" extrusionOk="0">
                <a:moveTo>
                  <a:pt x="0" y="0"/>
                </a:moveTo>
                <a:cubicBezTo>
                  <a:pt x="326045" y="25020"/>
                  <a:pt x="425411" y="-17676"/>
                  <a:pt x="661128" y="0"/>
                </a:cubicBezTo>
                <a:cubicBezTo>
                  <a:pt x="896845" y="17676"/>
                  <a:pt x="1124825" y="1478"/>
                  <a:pt x="1252663" y="0"/>
                </a:cubicBezTo>
                <a:cubicBezTo>
                  <a:pt x="1380502" y="-1478"/>
                  <a:pt x="1694914" y="11788"/>
                  <a:pt x="2018179" y="0"/>
                </a:cubicBezTo>
                <a:cubicBezTo>
                  <a:pt x="2341444" y="-11788"/>
                  <a:pt x="2451167" y="12596"/>
                  <a:pt x="2679307" y="0"/>
                </a:cubicBezTo>
                <a:cubicBezTo>
                  <a:pt x="2907447" y="-12596"/>
                  <a:pt x="3094555" y="23821"/>
                  <a:pt x="3479619" y="0"/>
                </a:cubicBezTo>
                <a:cubicBezTo>
                  <a:pt x="3479355" y="4493"/>
                  <a:pt x="3480003" y="9472"/>
                  <a:pt x="3479619" y="18288"/>
                </a:cubicBezTo>
                <a:cubicBezTo>
                  <a:pt x="3311729" y="36782"/>
                  <a:pt x="3015946" y="7938"/>
                  <a:pt x="2783695" y="18288"/>
                </a:cubicBezTo>
                <a:cubicBezTo>
                  <a:pt x="2551444" y="28638"/>
                  <a:pt x="2398767" y="-13940"/>
                  <a:pt x="2018179" y="18288"/>
                </a:cubicBezTo>
                <a:cubicBezTo>
                  <a:pt x="1637591" y="50516"/>
                  <a:pt x="1634873" y="-6356"/>
                  <a:pt x="1426644" y="18288"/>
                </a:cubicBezTo>
                <a:cubicBezTo>
                  <a:pt x="1218415" y="42932"/>
                  <a:pt x="1006973" y="4094"/>
                  <a:pt x="730720" y="18288"/>
                </a:cubicBezTo>
                <a:cubicBezTo>
                  <a:pt x="454467" y="32482"/>
                  <a:pt x="291313" y="3910"/>
                  <a:pt x="0" y="18288"/>
                </a:cubicBezTo>
                <a:cubicBezTo>
                  <a:pt x="843" y="9577"/>
                  <a:pt x="371" y="6900"/>
                  <a:pt x="0" y="0"/>
                </a:cubicBezTo>
                <a:close/>
              </a:path>
            </a:pathLst>
          </a:custGeom>
          <a:solidFill>
            <a:srgbClr val="FFFFFF"/>
          </a:solidFill>
          <a:ln w="41275" cap="rnd">
            <a:solidFill>
              <a:srgbClr val="FFFFFF"/>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92926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ítulo 1">
            <a:extLst>
              <a:ext uri="{FF2B5EF4-FFF2-40B4-BE49-F238E27FC236}">
                <a16:creationId xmlns:a16="http://schemas.microsoft.com/office/drawing/2014/main" id="{900A9911-ED5B-426E-8EA9-8E2D1FBDB179}"/>
              </a:ext>
            </a:extLst>
          </p:cNvPr>
          <p:cNvSpPr>
            <a:spLocks noGrp="1"/>
          </p:cNvSpPr>
          <p:nvPr>
            <p:ph type="title"/>
          </p:nvPr>
        </p:nvSpPr>
        <p:spPr>
          <a:xfrm>
            <a:off x="640080" y="1243013"/>
            <a:ext cx="3855720" cy="4371974"/>
          </a:xfrm>
        </p:spPr>
        <p:txBody>
          <a:bodyPr>
            <a:normAutofit/>
          </a:bodyPr>
          <a:lstStyle/>
          <a:p>
            <a:r>
              <a:rPr lang="es-ES" sz="3600">
                <a:solidFill>
                  <a:schemeClr val="tx2"/>
                </a:solidFill>
              </a:rPr>
              <a:t>DOLARIZACIÓN PRODUCE LOS MISMOS EFECTOS QUE UN CURRENCY BOARD</a:t>
            </a:r>
            <a:endParaRPr lang="es-UY" sz="3600">
              <a:solidFill>
                <a:schemeClr val="tx2"/>
              </a:solidFill>
            </a:endParaRPr>
          </a:p>
        </p:txBody>
      </p:sp>
      <p:sp>
        <p:nvSpPr>
          <p:cNvPr id="3" name="Marcador de contenido 2">
            <a:extLst>
              <a:ext uri="{FF2B5EF4-FFF2-40B4-BE49-F238E27FC236}">
                <a16:creationId xmlns:a16="http://schemas.microsoft.com/office/drawing/2014/main" id="{2BDC7A48-C8AF-4206-9DBF-BEC8C604A461}"/>
              </a:ext>
            </a:extLst>
          </p:cNvPr>
          <p:cNvSpPr>
            <a:spLocks noGrp="1"/>
          </p:cNvSpPr>
          <p:nvPr>
            <p:ph idx="1"/>
          </p:nvPr>
        </p:nvSpPr>
        <p:spPr>
          <a:xfrm>
            <a:off x="6172200" y="804672"/>
            <a:ext cx="5221224" cy="5230368"/>
          </a:xfrm>
        </p:spPr>
        <p:txBody>
          <a:bodyPr anchor="ctr">
            <a:normAutofit/>
          </a:bodyPr>
          <a:lstStyle/>
          <a:p>
            <a:pPr marL="0" indent="0">
              <a:buNone/>
            </a:pPr>
            <a:r>
              <a:rPr lang="es-ES" sz="1800" dirty="0">
                <a:solidFill>
                  <a:schemeClr val="tx2"/>
                </a:solidFill>
              </a:rPr>
              <a:t>  </a:t>
            </a:r>
          </a:p>
          <a:p>
            <a:pPr lvl="2"/>
            <a:r>
              <a:rPr lang="es-ES" sz="1800" dirty="0">
                <a:solidFill>
                  <a:schemeClr val="tx2"/>
                </a:solidFill>
              </a:rPr>
              <a:t>EXCEPTO QUE DESAPARECE LA MONEDA LOCAL  LO QUE  DA MÁS CREDIBILIDAD</a:t>
            </a:r>
          </a:p>
          <a:p>
            <a:pPr lvl="2"/>
            <a:r>
              <a:rPr lang="es-ES" sz="1800" dirty="0">
                <a:solidFill>
                  <a:schemeClr val="tx2"/>
                </a:solidFill>
              </a:rPr>
              <a:t>QUE LA TASA DE INTERÉS ES IGUAL A LA TASA VIGENTE EN USA</a:t>
            </a:r>
            <a:endParaRPr lang="es-ES" sz="1600" dirty="0">
              <a:solidFill>
                <a:schemeClr val="tx2"/>
              </a:solidFill>
            </a:endParaRPr>
          </a:p>
          <a:p>
            <a:pPr lvl="2"/>
            <a:r>
              <a:rPr lang="es-ES" sz="1800" dirty="0">
                <a:solidFill>
                  <a:schemeClr val="tx2"/>
                </a:solidFill>
              </a:rPr>
              <a:t>QUE NO PUEDE CAMBIARSE LA PARIDAD ENTRE LA MONEDA LOCAL Y EL DÓLAR, COMO SÍ PUEDE CAMBIARSE EN UNA CAJA DE CONVERSIÓN</a:t>
            </a:r>
          </a:p>
          <a:p>
            <a:pPr lvl="3"/>
            <a:r>
              <a:rPr lang="es-ES" sz="1600" dirty="0">
                <a:solidFill>
                  <a:schemeClr val="tx2"/>
                </a:solidFill>
              </a:rPr>
              <a:t>AUNQUE ESTO REQUIERE MODIFICAR LA LEY</a:t>
            </a:r>
          </a:p>
          <a:p>
            <a:endParaRPr lang="es-UY" sz="1800" dirty="0">
              <a:solidFill>
                <a:schemeClr val="tx2"/>
              </a:solidFill>
            </a:endParaRPr>
          </a:p>
        </p:txBody>
      </p:sp>
    </p:spTree>
    <p:extLst>
      <p:ext uri="{BB962C8B-B14F-4D97-AF65-F5344CB8AC3E}">
        <p14:creationId xmlns:p14="http://schemas.microsoft.com/office/powerpoint/2010/main" val="32626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2AC26B35-849A-488D-87AC-6F01090398AA}"/>
              </a:ext>
            </a:extLst>
          </p:cNvPr>
          <p:cNvSpPr>
            <a:spLocks noGrp="1"/>
          </p:cNvSpPr>
          <p:nvPr>
            <p:ph type="title"/>
          </p:nvPr>
        </p:nvSpPr>
        <p:spPr>
          <a:xfrm>
            <a:off x="841248" y="548640"/>
            <a:ext cx="3600860" cy="5431536"/>
          </a:xfrm>
        </p:spPr>
        <p:txBody>
          <a:bodyPr>
            <a:normAutofit/>
          </a:bodyPr>
          <a:lstStyle/>
          <a:p>
            <a:r>
              <a:rPr lang="es-ES" sz="3400" b="1" i="0" dirty="0">
                <a:effectLst/>
                <a:latin typeface="Playfair Display"/>
              </a:rPr>
              <a:t>PAÍSES QUE TIENEN EL DÓLAR ESTADOUNIDENSE COMO MONEDA OFICIAL</a:t>
            </a:r>
            <a:br>
              <a:rPr lang="es-ES" sz="3400" b="1" i="0" dirty="0">
                <a:effectLst/>
                <a:latin typeface="Playfair Display"/>
              </a:rPr>
            </a:br>
            <a:endParaRPr lang="es-UY" sz="34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9514DC35-1EB4-4C27-A5D3-7CC84ECA4363}"/>
              </a:ext>
            </a:extLst>
          </p:cNvPr>
          <p:cNvSpPr>
            <a:spLocks noGrp="1"/>
          </p:cNvSpPr>
          <p:nvPr>
            <p:ph idx="1"/>
          </p:nvPr>
        </p:nvSpPr>
        <p:spPr>
          <a:xfrm>
            <a:off x="5126418" y="552091"/>
            <a:ext cx="6224335" cy="5431536"/>
          </a:xfrm>
        </p:spPr>
        <p:txBody>
          <a:bodyPr anchor="ctr">
            <a:normAutofit/>
          </a:bodyPr>
          <a:lstStyle/>
          <a:p>
            <a:pPr>
              <a:buFont typeface="Arial" panose="020B0604020202020204" pitchFamily="34" charset="0"/>
              <a:buChar char="•"/>
            </a:pPr>
            <a:r>
              <a:rPr lang="es-ES" sz="2200" b="0" i="0">
                <a:effectLst/>
                <a:latin typeface="Open Sans" panose="020B0606030504020204" pitchFamily="34" charset="0"/>
              </a:rPr>
              <a:t>EE.UU y sus territorios.</a:t>
            </a:r>
          </a:p>
          <a:p>
            <a:pPr>
              <a:buFont typeface="Arial" panose="020B0604020202020204" pitchFamily="34" charset="0"/>
              <a:buChar char="•"/>
            </a:pPr>
            <a:r>
              <a:rPr lang="es-ES" sz="2200" b="0" i="0">
                <a:effectLst/>
                <a:latin typeface="Open Sans" panose="020B0606030504020204" pitchFamily="34" charset="0"/>
              </a:rPr>
              <a:t>Ecuador.</a:t>
            </a:r>
          </a:p>
          <a:p>
            <a:pPr>
              <a:buFont typeface="Arial" panose="020B0604020202020204" pitchFamily="34" charset="0"/>
              <a:buChar char="•"/>
            </a:pPr>
            <a:r>
              <a:rPr lang="es-ES" sz="2200" b="0" i="0">
                <a:effectLst/>
                <a:latin typeface="Open Sans" panose="020B0606030504020204" pitchFamily="34" charset="0"/>
              </a:rPr>
              <a:t>El Salvador.</a:t>
            </a:r>
          </a:p>
          <a:p>
            <a:pPr>
              <a:buFont typeface="Arial" panose="020B0604020202020204" pitchFamily="34" charset="0"/>
              <a:buChar char="•"/>
            </a:pPr>
            <a:r>
              <a:rPr lang="es-ES" sz="2200" b="0" i="0">
                <a:effectLst/>
                <a:latin typeface="Open Sans" panose="020B0606030504020204" pitchFamily="34" charset="0"/>
              </a:rPr>
              <a:t>Islas Marshall.</a:t>
            </a:r>
          </a:p>
          <a:p>
            <a:pPr>
              <a:buFont typeface="Arial" panose="020B0604020202020204" pitchFamily="34" charset="0"/>
              <a:buChar char="•"/>
            </a:pPr>
            <a:r>
              <a:rPr lang="es-ES" sz="2200" b="0" i="0">
                <a:effectLst/>
                <a:latin typeface="Open Sans" panose="020B0606030504020204" pitchFamily="34" charset="0"/>
              </a:rPr>
              <a:t>Estados Federados de Micronesia.</a:t>
            </a:r>
          </a:p>
          <a:p>
            <a:pPr>
              <a:buFont typeface="Arial" panose="020B0604020202020204" pitchFamily="34" charset="0"/>
              <a:buChar char="•"/>
            </a:pPr>
            <a:r>
              <a:rPr lang="es-ES" sz="2200" b="0" i="0">
                <a:effectLst/>
                <a:latin typeface="Open Sans" panose="020B0606030504020204" pitchFamily="34" charset="0"/>
              </a:rPr>
              <a:t>Palaos.</a:t>
            </a:r>
          </a:p>
          <a:p>
            <a:pPr>
              <a:buFont typeface="Arial" panose="020B0604020202020204" pitchFamily="34" charset="0"/>
              <a:buChar char="•"/>
            </a:pPr>
            <a:r>
              <a:rPr lang="es-ES" sz="2200" b="0" i="0">
                <a:effectLst/>
                <a:latin typeface="Open Sans" panose="020B0606030504020204" pitchFamily="34" charset="0"/>
              </a:rPr>
              <a:t>Timor Oriental.</a:t>
            </a:r>
          </a:p>
          <a:p>
            <a:pPr>
              <a:buFont typeface="Arial" panose="020B0604020202020204" pitchFamily="34" charset="0"/>
              <a:buChar char="•"/>
            </a:pPr>
            <a:r>
              <a:rPr lang="es-ES" sz="2200" b="0" i="0">
                <a:effectLst/>
                <a:latin typeface="Open Sans" panose="020B0606030504020204" pitchFamily="34" charset="0"/>
              </a:rPr>
              <a:t>Zimbabue.</a:t>
            </a:r>
          </a:p>
          <a:p>
            <a:pPr>
              <a:buFont typeface="Arial" panose="020B0604020202020204" pitchFamily="34" charset="0"/>
              <a:buChar char="•"/>
            </a:pPr>
            <a:r>
              <a:rPr lang="es-ES" sz="2200" b="0" i="0">
                <a:effectLst/>
                <a:latin typeface="Open Sans" panose="020B0606030504020204" pitchFamily="34" charset="0"/>
              </a:rPr>
              <a:t>Panamá, junto a su moneda oficial: el Balboa panameño.</a:t>
            </a:r>
          </a:p>
          <a:p>
            <a:pPr marL="0" indent="0">
              <a:buNone/>
            </a:pPr>
            <a:br>
              <a:rPr lang="es-ES" sz="2200" b="0" i="0">
                <a:effectLst/>
                <a:latin typeface="Open Sans" panose="020B0606030504020204" pitchFamily="34" charset="0"/>
              </a:rPr>
            </a:br>
            <a:endParaRPr lang="es-UY" sz="2200"/>
          </a:p>
          <a:p>
            <a:endParaRPr lang="es-UY" sz="2200"/>
          </a:p>
        </p:txBody>
      </p:sp>
    </p:spTree>
    <p:extLst>
      <p:ext uri="{BB962C8B-B14F-4D97-AF65-F5344CB8AC3E}">
        <p14:creationId xmlns:p14="http://schemas.microsoft.com/office/powerpoint/2010/main" val="2444347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43D565C-0B48-4FE3-A73D-62D8A33FCC10}"/>
              </a:ext>
            </a:extLst>
          </p:cNvPr>
          <p:cNvSpPr>
            <a:spLocks noGrp="1"/>
          </p:cNvSpPr>
          <p:nvPr>
            <p:ph type="ctrTitle"/>
          </p:nvPr>
        </p:nvSpPr>
        <p:spPr>
          <a:xfrm>
            <a:off x="841248" y="548640"/>
            <a:ext cx="3600860" cy="5431536"/>
          </a:xfrm>
        </p:spPr>
        <p:txBody>
          <a:bodyPr vert="horz" lIns="91440" tIns="45720" rIns="91440" bIns="45720" rtlCol="0" anchor="ctr">
            <a:normAutofit/>
          </a:bodyPr>
          <a:lstStyle/>
          <a:p>
            <a:pPr algn="l"/>
            <a:r>
              <a:rPr lang="en-US" sz="5000" kern="1200" dirty="0">
                <a:solidFill>
                  <a:schemeClr val="tx1"/>
                </a:solidFill>
                <a:latin typeface="+mj-lt"/>
                <a:ea typeface="+mj-ea"/>
                <a:cs typeface="+mj-cs"/>
              </a:rPr>
              <a:t>ALGUNOS PAÍSES CON CAJAS DE CONVERSIÓN</a:t>
            </a:r>
          </a:p>
        </p:txBody>
      </p:sp>
      <p:sp>
        <p:nvSpPr>
          <p:cNvPr id="13"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ítulo 2">
            <a:extLst>
              <a:ext uri="{FF2B5EF4-FFF2-40B4-BE49-F238E27FC236}">
                <a16:creationId xmlns:a16="http://schemas.microsoft.com/office/drawing/2014/main" id="{24649C6E-E7B2-4AD7-A0EF-B7EF0C9164E8}"/>
              </a:ext>
            </a:extLst>
          </p:cNvPr>
          <p:cNvSpPr>
            <a:spLocks noGrp="1"/>
          </p:cNvSpPr>
          <p:nvPr>
            <p:ph type="subTitle" idx="1"/>
          </p:nvPr>
        </p:nvSpPr>
        <p:spPr>
          <a:xfrm>
            <a:off x="5126418" y="552091"/>
            <a:ext cx="6224335" cy="5431536"/>
          </a:xfrm>
        </p:spPr>
        <p:txBody>
          <a:bodyPr vert="horz" lIns="91440" tIns="45720" rIns="91440" bIns="45720" rtlCol="0" anchor="ctr">
            <a:normAutofit fontScale="32500" lnSpcReduction="20000"/>
          </a:bodyPr>
          <a:lstStyle/>
          <a:p>
            <a:pPr indent="-228600" algn="l">
              <a:buFont typeface="Arial" panose="020B0604020202020204" pitchFamily="34" charset="0"/>
              <a:buChar char="•"/>
            </a:pPr>
            <a:r>
              <a:rPr lang="en-US" sz="4000" b="1" dirty="0" err="1"/>
              <a:t>Frente</a:t>
            </a:r>
            <a:r>
              <a:rPr lang="en-US" sz="4000" b="1" dirty="0"/>
              <a:t> al Euro</a:t>
            </a:r>
          </a:p>
          <a:p>
            <a:pPr indent="-228600" algn="l">
              <a:buFont typeface="Arial" panose="020B0604020202020204" pitchFamily="34" charset="0"/>
              <a:buChar char="•"/>
            </a:pPr>
            <a:r>
              <a:rPr lang="en-US" sz="4000" dirty="0"/>
              <a:t>Lev </a:t>
            </a:r>
            <a:r>
              <a:rPr lang="en-US" sz="4000" dirty="0" err="1"/>
              <a:t>Bulgaro</a:t>
            </a:r>
            <a:r>
              <a:rPr lang="en-US" sz="4000" dirty="0"/>
              <a:t> </a:t>
            </a:r>
          </a:p>
          <a:p>
            <a:pPr indent="-228600" algn="l">
              <a:buFont typeface="Arial" panose="020B0604020202020204" pitchFamily="34" charset="0"/>
              <a:buChar char="•"/>
            </a:pPr>
            <a:r>
              <a:rPr lang="en-US" sz="4000" dirty="0"/>
              <a:t>Marco convertible de Bosnia y Herzegovina (</a:t>
            </a:r>
            <a:r>
              <a:rPr lang="en-US" sz="4000" dirty="0" err="1"/>
              <a:t>Konvertibilna</a:t>
            </a:r>
            <a:r>
              <a:rPr lang="en-US" sz="4000" dirty="0"/>
              <a:t> </a:t>
            </a:r>
            <a:r>
              <a:rPr lang="en-US" sz="4000" dirty="0" err="1"/>
              <a:t>marka</a:t>
            </a:r>
            <a:r>
              <a:rPr lang="en-US" sz="4000" dirty="0"/>
              <a:t>)</a:t>
            </a:r>
          </a:p>
          <a:p>
            <a:pPr indent="-228600" algn="l">
              <a:buFont typeface="Arial" panose="020B0604020202020204" pitchFamily="34" charset="0"/>
              <a:buChar char="•"/>
            </a:pPr>
            <a:r>
              <a:rPr lang="en-US" sz="4000" dirty="0"/>
              <a:t>Corona </a:t>
            </a:r>
            <a:r>
              <a:rPr lang="en-US" sz="4000" dirty="0" err="1"/>
              <a:t>danesa</a:t>
            </a:r>
            <a:endParaRPr lang="en-US" sz="4000" dirty="0"/>
          </a:p>
          <a:p>
            <a:pPr indent="-228600" algn="l">
              <a:buFont typeface="Arial" panose="020B0604020202020204" pitchFamily="34" charset="0"/>
              <a:buChar char="•"/>
            </a:pPr>
            <a:r>
              <a:rPr lang="en-US" sz="4800" b="1" dirty="0" err="1"/>
              <a:t>Frente</a:t>
            </a:r>
            <a:r>
              <a:rPr lang="en-US" sz="4800" b="1" dirty="0"/>
              <a:t> al </a:t>
            </a:r>
            <a:r>
              <a:rPr lang="en-US" sz="4800" b="1" dirty="0" err="1"/>
              <a:t>dólar</a:t>
            </a:r>
            <a:r>
              <a:rPr lang="en-US" sz="4800" b="1" dirty="0"/>
              <a:t> </a:t>
            </a:r>
            <a:r>
              <a:rPr lang="en-US" sz="4800" b="1" dirty="0" err="1"/>
              <a:t>estadounidense</a:t>
            </a:r>
            <a:endParaRPr lang="en-US" sz="4800" b="1" dirty="0"/>
          </a:p>
          <a:p>
            <a:pPr indent="-228600" algn="l">
              <a:buFont typeface="Arial" panose="020B0604020202020204" pitchFamily="34" charset="0"/>
              <a:buChar char="•"/>
            </a:pPr>
            <a:r>
              <a:rPr lang="en-US" sz="4800" dirty="0" err="1"/>
              <a:t>Dolar</a:t>
            </a:r>
            <a:r>
              <a:rPr lang="en-US" sz="4800" dirty="0"/>
              <a:t> de Hong Kong</a:t>
            </a:r>
          </a:p>
          <a:p>
            <a:pPr indent="-228600" algn="l">
              <a:buFont typeface="Arial" panose="020B0604020202020204" pitchFamily="34" charset="0"/>
              <a:buChar char="•"/>
            </a:pPr>
            <a:r>
              <a:rPr lang="en-US" sz="4800" dirty="0" err="1"/>
              <a:t>Dólar</a:t>
            </a:r>
            <a:r>
              <a:rPr lang="en-US" sz="4800" dirty="0"/>
              <a:t> de las Bermudas</a:t>
            </a:r>
          </a:p>
          <a:p>
            <a:pPr indent="-228600" algn="l">
              <a:buFont typeface="Arial" panose="020B0604020202020204" pitchFamily="34" charset="0"/>
              <a:buChar char="•"/>
            </a:pPr>
            <a:r>
              <a:rPr lang="en-US" sz="4800" dirty="0" err="1"/>
              <a:t>Dólar</a:t>
            </a:r>
            <a:r>
              <a:rPr lang="en-US" sz="4800" dirty="0"/>
              <a:t> de las Islas </a:t>
            </a:r>
            <a:r>
              <a:rPr lang="en-US" sz="4800" dirty="0" err="1"/>
              <a:t>Caimán</a:t>
            </a:r>
            <a:endParaRPr lang="en-US" sz="4800" dirty="0"/>
          </a:p>
          <a:p>
            <a:pPr indent="-228600" algn="l">
              <a:buFont typeface="Arial" panose="020B0604020202020204" pitchFamily="34" charset="0"/>
              <a:buChar char="•"/>
            </a:pPr>
            <a:r>
              <a:rPr lang="en-US" sz="4800" dirty="0"/>
              <a:t>Franco de </a:t>
            </a:r>
            <a:r>
              <a:rPr lang="en-US" sz="4800" dirty="0" err="1"/>
              <a:t>Yibuti</a:t>
            </a:r>
            <a:endParaRPr lang="en-US" sz="4800" dirty="0"/>
          </a:p>
          <a:p>
            <a:pPr indent="-228600" algn="l">
              <a:buFont typeface="Arial" panose="020B0604020202020204" pitchFamily="34" charset="0"/>
              <a:buChar char="•"/>
            </a:pPr>
            <a:r>
              <a:rPr lang="en-US" sz="4800" dirty="0" err="1"/>
              <a:t>Dólar</a:t>
            </a:r>
            <a:r>
              <a:rPr lang="en-US" sz="4800" dirty="0"/>
              <a:t> del Caribe Oriental (Antigua y Barbuda, Dominica, Granada, Saint Kitts y Nevis, Santa Lucía, y San Vicente y las </a:t>
            </a:r>
            <a:r>
              <a:rPr lang="en-US" sz="4800" dirty="0" err="1"/>
              <a:t>Granadinas</a:t>
            </a:r>
            <a:r>
              <a:rPr lang="en-US" sz="4800" dirty="0"/>
              <a:t>)</a:t>
            </a:r>
          </a:p>
          <a:p>
            <a:pPr indent="-228600" algn="l">
              <a:buFont typeface="Arial" panose="020B0604020202020204" pitchFamily="34" charset="0"/>
              <a:buChar char="•"/>
            </a:pPr>
            <a:r>
              <a:rPr lang="en-US" sz="4800" b="1" dirty="0"/>
              <a:t>Contra la libra </a:t>
            </a:r>
            <a:r>
              <a:rPr lang="en-US" sz="4800" b="1" dirty="0" err="1"/>
              <a:t>esterlina</a:t>
            </a:r>
            <a:endParaRPr lang="en-US" sz="4800" b="1" dirty="0"/>
          </a:p>
          <a:p>
            <a:pPr indent="-228600" algn="l">
              <a:buFont typeface="Arial" panose="020B0604020202020204" pitchFamily="34" charset="0"/>
              <a:buChar char="•"/>
            </a:pPr>
            <a:r>
              <a:rPr lang="en-US" sz="4800" dirty="0"/>
              <a:t>Libra de las Islas Malvinas</a:t>
            </a:r>
          </a:p>
          <a:p>
            <a:pPr indent="-228600" algn="l">
              <a:buFont typeface="Arial" panose="020B0604020202020204" pitchFamily="34" charset="0"/>
              <a:buChar char="•"/>
            </a:pPr>
            <a:r>
              <a:rPr lang="en-US" sz="4800" dirty="0"/>
              <a:t>Libra </a:t>
            </a:r>
            <a:r>
              <a:rPr lang="en-US" sz="4800" dirty="0" err="1"/>
              <a:t>gibraltareña</a:t>
            </a:r>
            <a:endParaRPr lang="en-US" sz="4800" dirty="0"/>
          </a:p>
          <a:p>
            <a:pPr indent="-228600" algn="l">
              <a:buFont typeface="Arial" panose="020B0604020202020204" pitchFamily="34" charset="0"/>
              <a:buChar char="•"/>
            </a:pPr>
            <a:r>
              <a:rPr lang="en-US" sz="4800" dirty="0"/>
              <a:t>Libra de </a:t>
            </a:r>
            <a:r>
              <a:rPr lang="en-US" sz="4800" dirty="0" err="1"/>
              <a:t>santa</a:t>
            </a:r>
            <a:r>
              <a:rPr lang="en-US" sz="4800" dirty="0"/>
              <a:t> </a:t>
            </a:r>
            <a:r>
              <a:rPr lang="en-US" sz="4800" dirty="0" err="1"/>
              <a:t>elena</a:t>
            </a:r>
            <a:endParaRPr lang="en-US" sz="4800" dirty="0"/>
          </a:p>
          <a:p>
            <a:pPr indent="-228600" algn="l">
              <a:buFont typeface="Arial" panose="020B0604020202020204" pitchFamily="34" charset="0"/>
              <a:buChar char="•"/>
            </a:pPr>
            <a:r>
              <a:rPr lang="en-US" sz="4800" b="1" dirty="0" err="1"/>
              <a:t>Ejemplos</a:t>
            </a:r>
            <a:r>
              <a:rPr lang="en-US" sz="4800" b="1" dirty="0"/>
              <a:t> </a:t>
            </a:r>
            <a:r>
              <a:rPr lang="en-US" sz="4800" b="1" dirty="0" err="1"/>
              <a:t>frente</a:t>
            </a:r>
            <a:r>
              <a:rPr lang="en-US" sz="4800" b="1" dirty="0"/>
              <a:t> a </a:t>
            </a:r>
            <a:r>
              <a:rPr lang="en-US" sz="4800" b="1" dirty="0" err="1"/>
              <a:t>otras</a:t>
            </a:r>
            <a:r>
              <a:rPr lang="en-US" sz="4800" b="1" dirty="0"/>
              <a:t> </a:t>
            </a:r>
            <a:r>
              <a:rPr lang="en-US" sz="4800" b="1" dirty="0" err="1"/>
              <a:t>monedas</a:t>
            </a:r>
            <a:endParaRPr lang="en-US" sz="4800" b="1" dirty="0"/>
          </a:p>
          <a:p>
            <a:pPr indent="-228600" algn="l">
              <a:buFont typeface="Arial" panose="020B0604020202020204" pitchFamily="34" charset="0"/>
              <a:buChar char="•"/>
            </a:pPr>
            <a:r>
              <a:rPr lang="en-US" sz="4800" dirty="0" err="1"/>
              <a:t>Dólar</a:t>
            </a:r>
            <a:r>
              <a:rPr lang="en-US" sz="4800" dirty="0"/>
              <a:t> de Brunei, </a:t>
            </a:r>
            <a:r>
              <a:rPr lang="en-US" sz="4800" dirty="0" err="1"/>
              <a:t>en</a:t>
            </a:r>
            <a:r>
              <a:rPr lang="en-US" sz="4800" dirty="0"/>
              <a:t> contra de </a:t>
            </a:r>
            <a:r>
              <a:rPr lang="en-US" sz="4800" dirty="0" err="1"/>
              <a:t>dolar</a:t>
            </a:r>
            <a:r>
              <a:rPr lang="en-US" sz="4800" dirty="0"/>
              <a:t> de </a:t>
            </a:r>
            <a:r>
              <a:rPr lang="en-US" sz="4800" dirty="0" err="1"/>
              <a:t>Singapur</a:t>
            </a:r>
            <a:endParaRPr lang="en-US" sz="4800" dirty="0"/>
          </a:p>
          <a:p>
            <a:pPr indent="-228600" algn="l">
              <a:buFont typeface="Arial" panose="020B0604020202020204" pitchFamily="34" charset="0"/>
              <a:buChar char="•"/>
            </a:pPr>
            <a:r>
              <a:rPr lang="en-US" sz="4800" dirty="0" err="1"/>
              <a:t>Pataca</a:t>
            </a:r>
            <a:r>
              <a:rPr lang="en-US" sz="4800" dirty="0"/>
              <a:t> de Macao, </a:t>
            </a:r>
            <a:r>
              <a:rPr lang="en-US" sz="4800" dirty="0" err="1"/>
              <a:t>en</a:t>
            </a:r>
            <a:r>
              <a:rPr lang="en-US" sz="4800" dirty="0"/>
              <a:t> contra de </a:t>
            </a:r>
            <a:r>
              <a:rPr lang="en-US" sz="4800" dirty="0" err="1"/>
              <a:t>Dolar</a:t>
            </a:r>
            <a:r>
              <a:rPr lang="en-US" sz="4800" dirty="0"/>
              <a:t> de Hong Kong</a:t>
            </a:r>
          </a:p>
        </p:txBody>
      </p:sp>
    </p:spTree>
    <p:extLst>
      <p:ext uri="{BB962C8B-B14F-4D97-AF65-F5344CB8AC3E}">
        <p14:creationId xmlns:p14="http://schemas.microsoft.com/office/powerpoint/2010/main" val="21424878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458E8201-FA8E-474A-B23C-0B24D9ECC93A}"/>
              </a:ext>
            </a:extLst>
          </p:cNvPr>
          <p:cNvSpPr>
            <a:spLocks noGrp="1"/>
          </p:cNvSpPr>
          <p:nvPr>
            <p:ph type="title"/>
          </p:nvPr>
        </p:nvSpPr>
        <p:spPr>
          <a:xfrm>
            <a:off x="1098468" y="885651"/>
            <a:ext cx="3229803" cy="4624603"/>
          </a:xfrm>
        </p:spPr>
        <p:txBody>
          <a:bodyPr>
            <a:normAutofit/>
          </a:bodyPr>
          <a:lstStyle/>
          <a:p>
            <a:r>
              <a:rPr lang="es-ES" sz="3100" dirty="0">
                <a:solidFill>
                  <a:srgbClr val="FFFFFF"/>
                </a:solidFill>
              </a:rPr>
              <a:t>QUÉ IMPLICA LA DOLARIZACIÓN? (I) </a:t>
            </a:r>
            <a:br>
              <a:rPr lang="es-ES" sz="3100" dirty="0">
                <a:solidFill>
                  <a:srgbClr val="FFFFFF"/>
                </a:solidFill>
              </a:rPr>
            </a:br>
            <a:br>
              <a:rPr lang="es-ES" sz="3100" dirty="0">
                <a:solidFill>
                  <a:srgbClr val="FFFFFF"/>
                </a:solidFill>
              </a:rPr>
            </a:br>
            <a:r>
              <a:rPr lang="es-ES" sz="2700" i="1" dirty="0">
                <a:solidFill>
                  <a:srgbClr val="FFFFFF"/>
                </a:solidFill>
              </a:rPr>
              <a:t>.</a:t>
            </a:r>
            <a:br>
              <a:rPr lang="es-ES" sz="2700" i="1" dirty="0">
                <a:solidFill>
                  <a:srgbClr val="FFFFFF"/>
                </a:solidFill>
              </a:rPr>
            </a:br>
            <a:endParaRPr lang="es-UY" sz="3100" dirty="0">
              <a:solidFill>
                <a:srgbClr val="FFFFFF"/>
              </a:solidFill>
            </a:endParaRPr>
          </a:p>
        </p:txBody>
      </p:sp>
      <p:sp>
        <p:nvSpPr>
          <p:cNvPr id="3" name="Marcador de contenido 2">
            <a:extLst>
              <a:ext uri="{FF2B5EF4-FFF2-40B4-BE49-F238E27FC236}">
                <a16:creationId xmlns:a16="http://schemas.microsoft.com/office/drawing/2014/main" id="{BBB6ED22-17C4-4A20-ADB5-975D976202EC}"/>
              </a:ext>
            </a:extLst>
          </p:cNvPr>
          <p:cNvSpPr>
            <a:spLocks noGrp="1"/>
          </p:cNvSpPr>
          <p:nvPr>
            <p:ph idx="1"/>
          </p:nvPr>
        </p:nvSpPr>
        <p:spPr>
          <a:xfrm>
            <a:off x="5035858" y="415636"/>
            <a:ext cx="6525220" cy="6410529"/>
          </a:xfrm>
        </p:spPr>
        <p:txBody>
          <a:bodyPr anchor="ctr">
            <a:normAutofit fontScale="47500" lnSpcReduction="20000"/>
          </a:bodyPr>
          <a:lstStyle/>
          <a:p>
            <a:pPr marL="0" indent="0">
              <a:buNone/>
            </a:pPr>
            <a:endParaRPr lang="es-UY" sz="1300" dirty="0"/>
          </a:p>
          <a:p>
            <a:r>
              <a:rPr lang="es-UY" sz="6000" dirty="0"/>
              <a:t>APORTA CREDIBILIDAD  Y PREVISIBILIDAD                                                                                                                                           </a:t>
            </a:r>
          </a:p>
          <a:p>
            <a:pPr lvl="1"/>
            <a:r>
              <a:rPr lang="es-UY" sz="5000" dirty="0"/>
              <a:t>LA CONVERSIÓN DE LA BASE MONETARIA A DÓLARES CAMBIANDO LOS PESOS POR LAS RESERVAS INTERNACIONALES HACE DESAPARECER  DEFINITIVAMENTE EL RIESGO DE DEVALUACIÓN</a:t>
            </a:r>
          </a:p>
          <a:p>
            <a:r>
              <a:rPr lang="es-UY" sz="6000" dirty="0"/>
              <a:t>LOS PRECIOS  DOMÉSTICOS </a:t>
            </a:r>
          </a:p>
          <a:p>
            <a:pPr lvl="1"/>
            <a:r>
              <a:rPr lang="es-UY" sz="5600" dirty="0"/>
              <a:t>TANTO LOS TRANSABLES  COMO LOS SALARIOS Y NO TRANSABLES, QUEDARÁN FIJADOS EN DÓLARES Y LA INFLACIÓN GRADUALMENTE CONVERGERÁ A LA DE USA</a:t>
            </a:r>
          </a:p>
          <a:p>
            <a:r>
              <a:rPr lang="es-UY" sz="6000" dirty="0"/>
              <a:t>LA TASA DE INTERÉS DOMESTICA SERÁ IGUAL A LA EXTERNA MÁS EL RIESGO PAÍS.  </a:t>
            </a:r>
          </a:p>
          <a:p>
            <a:pPr lvl="1"/>
            <a:r>
              <a:rPr lang="es-UY" sz="5000" dirty="0"/>
              <a:t>LAS TASAS BAJARÁN DE SU NIVEL ACTUAL AL DESAPARECER EL PREMIO  QUE INCORPORAN POR LA DEVALUACIÓN DEL PESO</a:t>
            </a:r>
          </a:p>
          <a:p>
            <a:endParaRPr lang="es-UY" sz="2100" dirty="0"/>
          </a:p>
          <a:p>
            <a:endParaRPr lang="es-UY" sz="1300" dirty="0"/>
          </a:p>
          <a:p>
            <a:endParaRPr lang="es-UY" sz="1300" dirty="0"/>
          </a:p>
          <a:p>
            <a:endParaRPr lang="es-UY" sz="1300" dirty="0"/>
          </a:p>
        </p:txBody>
      </p:sp>
    </p:spTree>
    <p:extLst>
      <p:ext uri="{BB962C8B-B14F-4D97-AF65-F5344CB8AC3E}">
        <p14:creationId xmlns:p14="http://schemas.microsoft.com/office/powerpoint/2010/main" val="1803379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2" name="Group 31">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33"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458E8201-FA8E-474A-B23C-0B24D9ECC93A}"/>
              </a:ext>
            </a:extLst>
          </p:cNvPr>
          <p:cNvSpPr>
            <a:spLocks noGrp="1"/>
          </p:cNvSpPr>
          <p:nvPr>
            <p:ph type="title"/>
          </p:nvPr>
        </p:nvSpPr>
        <p:spPr>
          <a:xfrm>
            <a:off x="1098468" y="885651"/>
            <a:ext cx="3229803" cy="4624603"/>
          </a:xfrm>
        </p:spPr>
        <p:txBody>
          <a:bodyPr>
            <a:normAutofit/>
          </a:bodyPr>
          <a:lstStyle/>
          <a:p>
            <a:r>
              <a:rPr lang="es-ES" sz="3100" dirty="0">
                <a:solidFill>
                  <a:srgbClr val="FFFFFF"/>
                </a:solidFill>
              </a:rPr>
              <a:t>QUÉ IMPLICA LA DOLARIZACIÓN EXTREMA?  (II)</a:t>
            </a:r>
            <a:br>
              <a:rPr lang="es-ES" sz="3100" dirty="0">
                <a:solidFill>
                  <a:srgbClr val="FFFFFF"/>
                </a:solidFill>
              </a:rPr>
            </a:br>
            <a:br>
              <a:rPr lang="es-ES" sz="3100" dirty="0">
                <a:solidFill>
                  <a:srgbClr val="FFFFFF"/>
                </a:solidFill>
              </a:rPr>
            </a:br>
            <a:endParaRPr lang="es-UY" sz="3100" dirty="0">
              <a:solidFill>
                <a:srgbClr val="FFFFFF"/>
              </a:solidFill>
            </a:endParaRPr>
          </a:p>
        </p:txBody>
      </p:sp>
      <p:sp>
        <p:nvSpPr>
          <p:cNvPr id="3" name="Marcador de contenido 2">
            <a:extLst>
              <a:ext uri="{FF2B5EF4-FFF2-40B4-BE49-F238E27FC236}">
                <a16:creationId xmlns:a16="http://schemas.microsoft.com/office/drawing/2014/main" id="{BBB6ED22-17C4-4A20-ADB5-975D976202EC}"/>
              </a:ext>
            </a:extLst>
          </p:cNvPr>
          <p:cNvSpPr>
            <a:spLocks noGrp="1"/>
          </p:cNvSpPr>
          <p:nvPr>
            <p:ph idx="1"/>
          </p:nvPr>
        </p:nvSpPr>
        <p:spPr>
          <a:xfrm>
            <a:off x="5035858" y="415636"/>
            <a:ext cx="6525220" cy="6410529"/>
          </a:xfrm>
        </p:spPr>
        <p:txBody>
          <a:bodyPr anchor="ctr">
            <a:normAutofit fontScale="40000" lnSpcReduction="20000"/>
          </a:bodyPr>
          <a:lstStyle/>
          <a:p>
            <a:r>
              <a:rPr lang="es-UY" sz="6000" dirty="0"/>
              <a:t>LA OFERTA DE DINERO SE DETERMINARÁ POR EL SALDO DE LA BALANZA DE PAGOS </a:t>
            </a:r>
          </a:p>
          <a:p>
            <a:pPr marL="0" indent="0">
              <a:buNone/>
            </a:pPr>
            <a:endParaRPr lang="es-UY" sz="6000" dirty="0"/>
          </a:p>
          <a:p>
            <a:pPr lvl="1"/>
            <a:r>
              <a:rPr lang="es-UY" sz="6000" dirty="0"/>
              <a:t>AUMENTARÁ CON LAS INVERSIONES EXTRANJERAS, EL BALANCE COMERCIAL, LA EMISIÓN DE DEUDA , ETC</a:t>
            </a:r>
          </a:p>
          <a:p>
            <a:pPr marL="457200" lvl="1" indent="0">
              <a:buNone/>
            </a:pPr>
            <a:endParaRPr lang="es-UY" sz="6000" dirty="0"/>
          </a:p>
          <a:p>
            <a:pPr lvl="1"/>
            <a:r>
              <a:rPr lang="es-UY" sz="6000" dirty="0"/>
              <a:t>SI  AUMENTA LA DEMANDA DE DÓLARES, COMO LA OFERTA NO LA PUEDE AUMENTAR EL BANCO CENTRAL, LOS PRECIOS DEBERÁN BAJAR PARA EXPORTAR MÁS,  ATRAER MÁS TURISMO, O IMPORTAR MENOS PARA QUE INGRESEN MÁS DÓLARES.</a:t>
            </a:r>
          </a:p>
          <a:p>
            <a:pPr lvl="1"/>
            <a:endParaRPr lang="es-UY" sz="6000" dirty="0"/>
          </a:p>
          <a:p>
            <a:pPr lvl="1"/>
            <a:r>
              <a:rPr lang="es-UY" sz="6000" dirty="0"/>
              <a:t>SI BAJA LA DEMANDA DE DINERO Y SALEN CAPITALES, HABRÁ  RECESIÓN  Y SE GENERARÁ DESEMPLEO  QUE SE RESUELVE POR EL AJUSTE EN PRECIOS RELATIVOS. SI ES UN SHOCK TRANSITORIO SE PUEDE EMITIR  DEUDA </a:t>
            </a:r>
          </a:p>
          <a:p>
            <a:pPr marL="0" indent="0">
              <a:buNone/>
            </a:pPr>
            <a:endParaRPr lang="es-UY" sz="1300" dirty="0"/>
          </a:p>
          <a:p>
            <a:endParaRPr lang="es-UY" sz="2100" dirty="0"/>
          </a:p>
          <a:p>
            <a:endParaRPr lang="es-UY" sz="1300" dirty="0"/>
          </a:p>
          <a:p>
            <a:endParaRPr lang="es-UY" sz="1300" dirty="0"/>
          </a:p>
          <a:p>
            <a:endParaRPr lang="es-UY" sz="1300" dirty="0"/>
          </a:p>
        </p:txBody>
      </p:sp>
    </p:spTree>
    <p:extLst>
      <p:ext uri="{BB962C8B-B14F-4D97-AF65-F5344CB8AC3E}">
        <p14:creationId xmlns:p14="http://schemas.microsoft.com/office/powerpoint/2010/main" val="40722033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FE54CB-E900-4887-B3E9-629C1A3BD261}"/>
              </a:ext>
            </a:extLst>
          </p:cNvPr>
          <p:cNvSpPr>
            <a:spLocks noGrp="1"/>
          </p:cNvSpPr>
          <p:nvPr>
            <p:ph type="title"/>
          </p:nvPr>
        </p:nvSpPr>
        <p:spPr/>
        <p:txBody>
          <a:bodyPr/>
          <a:lstStyle/>
          <a:p>
            <a:r>
              <a:rPr lang="es-ES" dirty="0"/>
              <a:t>¿QUE BENEFICIOS TRAERÍA LA DOLARIZACIÓN? </a:t>
            </a:r>
            <a:endParaRPr lang="es-UY" dirty="0"/>
          </a:p>
        </p:txBody>
      </p:sp>
      <p:graphicFrame>
        <p:nvGraphicFramePr>
          <p:cNvPr id="5" name="Marcador de contenido 2">
            <a:extLst>
              <a:ext uri="{FF2B5EF4-FFF2-40B4-BE49-F238E27FC236}">
                <a16:creationId xmlns:a16="http://schemas.microsoft.com/office/drawing/2014/main" id="{D951E61E-4667-4C30-873F-75CC003C9007}"/>
              </a:ext>
            </a:extLst>
          </p:cNvPr>
          <p:cNvGraphicFramePr>
            <a:graphicFrameLocks noGrp="1"/>
          </p:cNvGraphicFramePr>
          <p:nvPr>
            <p:ph idx="1"/>
            <p:extLst>
              <p:ext uri="{D42A27DB-BD31-4B8C-83A1-F6EECF244321}">
                <p14:modId xmlns:p14="http://schemas.microsoft.com/office/powerpoint/2010/main" val="85969435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25651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5FA7C47-B7C1-4D2E-AB49-ED23BA34BA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6">
            <a:extLst>
              <a:ext uri="{FF2B5EF4-FFF2-40B4-BE49-F238E27FC236}">
                <a16:creationId xmlns:a16="http://schemas.microsoft.com/office/drawing/2014/main" id="{596EE156-ABF1-4329-A6BA-03B4254E08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5" name="Rectangle 8">
            <a:extLst>
              <a:ext uri="{FF2B5EF4-FFF2-40B4-BE49-F238E27FC236}">
                <a16:creationId xmlns:a16="http://schemas.microsoft.com/office/drawing/2014/main" id="{19B9933F-AAB3-444A-8BB5-9CA194A8BC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1370435"/>
            <a:ext cx="527226"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7" name="Freeform 7">
            <a:extLst>
              <a:ext uri="{FF2B5EF4-FFF2-40B4-BE49-F238E27FC236}">
                <a16:creationId xmlns:a16="http://schemas.microsoft.com/office/drawing/2014/main" id="{7D20183A-0B1D-4A1F-89B1-ADBEDBC6E5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9" name="Rectangle 8">
            <a:extLst>
              <a:ext uri="{FF2B5EF4-FFF2-40B4-BE49-F238E27FC236}">
                <a16:creationId xmlns:a16="http://schemas.microsoft.com/office/drawing/2014/main" id="{131031D3-26CD-4214-A9A4-5857EFA15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ítulo 1">
            <a:extLst>
              <a:ext uri="{FF2B5EF4-FFF2-40B4-BE49-F238E27FC236}">
                <a16:creationId xmlns:a16="http://schemas.microsoft.com/office/drawing/2014/main" id="{16B40354-2BBE-4703-8EBE-0AA2C4DDA4F1}"/>
              </a:ext>
            </a:extLst>
          </p:cNvPr>
          <p:cNvSpPr>
            <a:spLocks noGrp="1"/>
          </p:cNvSpPr>
          <p:nvPr>
            <p:ph type="title"/>
          </p:nvPr>
        </p:nvSpPr>
        <p:spPr>
          <a:xfrm>
            <a:off x="1146879" y="998002"/>
            <a:ext cx="3182940" cy="1471959"/>
          </a:xfrm>
        </p:spPr>
        <p:txBody>
          <a:bodyPr>
            <a:normAutofit fontScale="90000"/>
          </a:bodyPr>
          <a:lstStyle/>
          <a:p>
            <a:br>
              <a:rPr lang="es-ES" sz="3600" dirty="0">
                <a:solidFill>
                  <a:srgbClr val="FFFFFF"/>
                </a:solidFill>
              </a:rPr>
            </a:br>
            <a:br>
              <a:rPr lang="es-ES" sz="3600" dirty="0">
                <a:solidFill>
                  <a:srgbClr val="FFFFFF"/>
                </a:solidFill>
              </a:rPr>
            </a:br>
            <a:br>
              <a:rPr lang="es-ES" sz="3600" dirty="0">
                <a:solidFill>
                  <a:srgbClr val="FFFFFF"/>
                </a:solidFill>
              </a:rPr>
            </a:br>
            <a:br>
              <a:rPr lang="es-ES" sz="3600" dirty="0">
                <a:solidFill>
                  <a:srgbClr val="FFFFFF"/>
                </a:solidFill>
              </a:rPr>
            </a:br>
            <a:r>
              <a:rPr lang="es-ES" sz="3600" dirty="0">
                <a:solidFill>
                  <a:srgbClr val="FFFFFF"/>
                </a:solidFill>
              </a:rPr>
              <a:t>LA HISTORIA </a:t>
            </a:r>
            <a:br>
              <a:rPr lang="es-ES" sz="3600" dirty="0">
                <a:solidFill>
                  <a:srgbClr val="FFFFFF"/>
                </a:solidFill>
              </a:rPr>
            </a:br>
            <a:r>
              <a:rPr lang="es-ES" sz="3600" dirty="0">
                <a:solidFill>
                  <a:srgbClr val="FFFFFF"/>
                </a:solidFill>
              </a:rPr>
              <a:t>INFLACIONARIA QUEDÓ EN LA MEMORIA DE LOS URUGUAYOS</a:t>
            </a:r>
            <a:endParaRPr lang="es-UY" sz="3600" dirty="0">
              <a:solidFill>
                <a:srgbClr val="FFFFFF"/>
              </a:solidFill>
            </a:endParaRPr>
          </a:p>
        </p:txBody>
      </p:sp>
      <p:pic>
        <p:nvPicPr>
          <p:cNvPr id="4" name="Marcador de contenido 3">
            <a:extLst>
              <a:ext uri="{FF2B5EF4-FFF2-40B4-BE49-F238E27FC236}">
                <a16:creationId xmlns:a16="http://schemas.microsoft.com/office/drawing/2014/main" id="{2D12BE3E-0D2B-410C-87BA-12919E7BA52C}"/>
              </a:ext>
            </a:extLst>
          </p:cNvPr>
          <p:cNvPicPr>
            <a:picLocks noChangeAspect="1"/>
          </p:cNvPicPr>
          <p:nvPr/>
        </p:nvPicPr>
        <p:blipFill>
          <a:blip r:embed="rId2"/>
          <a:stretch>
            <a:fillRect/>
          </a:stretch>
        </p:blipFill>
        <p:spPr>
          <a:xfrm>
            <a:off x="4998268" y="704947"/>
            <a:ext cx="6539075" cy="5128686"/>
          </a:xfrm>
          <a:prstGeom prst="rect">
            <a:avLst/>
          </a:prstGeom>
        </p:spPr>
      </p:pic>
    </p:spTree>
    <p:extLst>
      <p:ext uri="{BB962C8B-B14F-4D97-AF65-F5344CB8AC3E}">
        <p14:creationId xmlns:p14="http://schemas.microsoft.com/office/powerpoint/2010/main" val="42344746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6D810ACC-3E42-4DCF-8D2B-3DE3CEFF5963}"/>
              </a:ext>
            </a:extLst>
          </p:cNvPr>
          <p:cNvSpPr>
            <a:spLocks noGrp="1"/>
          </p:cNvSpPr>
          <p:nvPr>
            <p:ph type="title"/>
          </p:nvPr>
        </p:nvSpPr>
        <p:spPr>
          <a:xfrm>
            <a:off x="841248" y="548640"/>
            <a:ext cx="3600860" cy="5431536"/>
          </a:xfrm>
        </p:spPr>
        <p:txBody>
          <a:bodyPr>
            <a:normAutofit/>
          </a:bodyPr>
          <a:lstStyle/>
          <a:p>
            <a:r>
              <a:rPr lang="es-ES" sz="5000"/>
              <a:t>¿ CUALES SON LOS PERJUICIOS?</a:t>
            </a:r>
            <a:endParaRPr lang="es-UY" sz="500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B60D9FFC-61D4-4AC7-A981-D8B677F447C0}"/>
              </a:ext>
            </a:extLst>
          </p:cNvPr>
          <p:cNvSpPr>
            <a:spLocks noGrp="1"/>
          </p:cNvSpPr>
          <p:nvPr>
            <p:ph idx="1"/>
          </p:nvPr>
        </p:nvSpPr>
        <p:spPr>
          <a:xfrm>
            <a:off x="5126418" y="552091"/>
            <a:ext cx="6224335" cy="5431536"/>
          </a:xfrm>
        </p:spPr>
        <p:txBody>
          <a:bodyPr anchor="ctr">
            <a:normAutofit/>
          </a:bodyPr>
          <a:lstStyle/>
          <a:p>
            <a:r>
              <a:rPr lang="es-ES" sz="2200" dirty="0"/>
              <a:t>SE PIERDE SOBERANÍA MONETARIA</a:t>
            </a:r>
          </a:p>
          <a:p>
            <a:pPr lvl="1"/>
            <a:r>
              <a:rPr lang="es-ES" sz="1800" dirty="0"/>
              <a:t>LA ECONOMÍA QUEDARÁ A EXPENSAS DE LA POLÍTICA DE LA FED </a:t>
            </a:r>
          </a:p>
          <a:p>
            <a:pPr lvl="2"/>
            <a:r>
              <a:rPr lang="es-ES" sz="1400" dirty="0"/>
              <a:t>EN LA  MEDIDA DE QUE SE PERMITAN FLUJOS DE CAPITALES SIN RESTRICCIONES   POR CONSIDERAR QUE EL BENEFICIO DE LOS FLUJOS MÁS QUE COMPENSA  ATARSE A  LA TASA EXTERNA </a:t>
            </a:r>
          </a:p>
          <a:p>
            <a:r>
              <a:rPr lang="es-ES" sz="2200" dirty="0"/>
              <a:t>SE PIERDE CAPACIDAD DE HACER POLÍTICA CONTRACÍCLICA</a:t>
            </a:r>
          </a:p>
          <a:p>
            <a:pPr lvl="1"/>
            <a:r>
              <a:rPr lang="es-ES" sz="1800" dirty="0"/>
              <a:t>DOLARIZACIÓN NO PERMITE HACER POLÍTICA EXPANSIVA EN RECESIONES </a:t>
            </a:r>
          </a:p>
          <a:p>
            <a:pPr lvl="2"/>
            <a:r>
              <a:rPr lang="es-ES" sz="1400" dirty="0"/>
              <a:t>PERO LA HISTORIA DE CRISIS RECURRENTES SUGIERE QUE ES PREFERIBLE SUJETARSE A UNA REGLA QUE TENER UNA POLÍTICA DISCRECIONAL</a:t>
            </a:r>
          </a:p>
          <a:p>
            <a:r>
              <a:rPr lang="es-ES" sz="2200" dirty="0"/>
              <a:t>NO HABRÁ PRESTAMISTA DE ÚLTIMA INSTANCIA</a:t>
            </a:r>
            <a:r>
              <a:rPr lang="es-UY" sz="2200" dirty="0"/>
              <a:t> </a:t>
            </a:r>
          </a:p>
          <a:p>
            <a:pPr marL="0" indent="0">
              <a:buNone/>
            </a:pPr>
            <a:r>
              <a:rPr lang="es-UY" sz="2200" dirty="0"/>
              <a:t>	E</a:t>
            </a:r>
            <a:r>
              <a:rPr lang="es-UY" sz="1400" dirty="0"/>
              <a:t>XISTEN MECANISMOS ALTERNATIVOS COMO PRÉSTAMOS DE LAS 	RESERVAS EXCEDENTES DE LOS ENCAJES  O   SEGURO DE DEPÓSITOS  	PARA DISIPAR TEMORES A CORRIDAS BANCARIAS </a:t>
            </a:r>
            <a:endParaRPr lang="es-ES" sz="1400" dirty="0"/>
          </a:p>
        </p:txBody>
      </p:sp>
    </p:spTree>
    <p:extLst>
      <p:ext uri="{BB962C8B-B14F-4D97-AF65-F5344CB8AC3E}">
        <p14:creationId xmlns:p14="http://schemas.microsoft.com/office/powerpoint/2010/main" val="14293313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ítulo 1">
            <a:extLst>
              <a:ext uri="{FF2B5EF4-FFF2-40B4-BE49-F238E27FC236}">
                <a16:creationId xmlns:a16="http://schemas.microsoft.com/office/drawing/2014/main" id="{96901451-C627-4382-BC8D-3CC4F179F9F7}"/>
              </a:ext>
            </a:extLst>
          </p:cNvPr>
          <p:cNvSpPr>
            <a:spLocks noGrp="1"/>
          </p:cNvSpPr>
          <p:nvPr>
            <p:ph type="title"/>
          </p:nvPr>
        </p:nvSpPr>
        <p:spPr>
          <a:xfrm>
            <a:off x="804672" y="1243013"/>
            <a:ext cx="3855720" cy="4371974"/>
          </a:xfrm>
        </p:spPr>
        <p:txBody>
          <a:bodyPr>
            <a:normAutofit/>
          </a:bodyPr>
          <a:lstStyle/>
          <a:p>
            <a:r>
              <a:rPr lang="es-ES" sz="3600" b="1" dirty="0">
                <a:solidFill>
                  <a:schemeClr val="tx2"/>
                </a:solidFill>
              </a:rPr>
              <a:t>CONDICIONES PARA DOLARIZAR (*)</a:t>
            </a:r>
            <a:br>
              <a:rPr lang="es-ES" sz="3600" b="1" dirty="0">
                <a:solidFill>
                  <a:schemeClr val="tx2"/>
                </a:solidFill>
              </a:rPr>
            </a:br>
            <a:r>
              <a:rPr lang="es-ES" sz="2000" b="1" dirty="0">
                <a:solidFill>
                  <a:schemeClr val="tx2"/>
                </a:solidFill>
              </a:rPr>
              <a:t>(</a:t>
            </a:r>
            <a:r>
              <a:rPr lang="es-ES" sz="2000" dirty="0">
                <a:solidFill>
                  <a:schemeClr val="tx2"/>
                </a:solidFill>
              </a:rPr>
              <a:t>*) </a:t>
            </a:r>
            <a:r>
              <a:rPr lang="es-ES" sz="2000" dirty="0" err="1">
                <a:solidFill>
                  <a:schemeClr val="tx2"/>
                </a:solidFill>
              </a:rPr>
              <a:t>Rodriguez</a:t>
            </a:r>
            <a:r>
              <a:rPr lang="es-ES" sz="2000" dirty="0">
                <a:solidFill>
                  <a:schemeClr val="tx2"/>
                </a:solidFill>
              </a:rPr>
              <a:t> Carlos “</a:t>
            </a:r>
            <a:r>
              <a:rPr lang="es-ES" sz="2000" dirty="0" err="1">
                <a:solidFill>
                  <a:schemeClr val="tx2"/>
                </a:solidFill>
              </a:rPr>
              <a:t>Maroeconomic</a:t>
            </a:r>
            <a:r>
              <a:rPr lang="es-ES" sz="2000" dirty="0">
                <a:solidFill>
                  <a:schemeClr val="tx2"/>
                </a:solidFill>
              </a:rPr>
              <a:t> </a:t>
            </a:r>
            <a:r>
              <a:rPr lang="es-ES" sz="2000" dirty="0" err="1">
                <a:solidFill>
                  <a:schemeClr val="tx2"/>
                </a:solidFill>
              </a:rPr>
              <a:t>Policy</a:t>
            </a:r>
            <a:r>
              <a:rPr lang="es-ES" sz="2000" dirty="0">
                <a:solidFill>
                  <a:schemeClr val="tx2"/>
                </a:solidFill>
              </a:rPr>
              <a:t> </a:t>
            </a:r>
            <a:r>
              <a:rPr lang="es-ES" sz="2000" dirty="0" err="1">
                <a:solidFill>
                  <a:schemeClr val="tx2"/>
                </a:solidFill>
              </a:rPr>
              <a:t>Lessons</a:t>
            </a:r>
            <a:r>
              <a:rPr lang="es-ES" sz="2000" dirty="0">
                <a:solidFill>
                  <a:schemeClr val="tx2"/>
                </a:solidFill>
              </a:rPr>
              <a:t> </a:t>
            </a:r>
            <a:r>
              <a:rPr lang="es-ES" sz="2000" dirty="0" err="1">
                <a:solidFill>
                  <a:schemeClr val="tx2"/>
                </a:solidFill>
              </a:rPr>
              <a:t>from</a:t>
            </a:r>
            <a:r>
              <a:rPr lang="es-ES" sz="2000" dirty="0">
                <a:solidFill>
                  <a:schemeClr val="tx2"/>
                </a:solidFill>
              </a:rPr>
              <a:t> LDC” </a:t>
            </a:r>
            <a:r>
              <a:rPr lang="es-ES" sz="2000" dirty="0" err="1">
                <a:solidFill>
                  <a:schemeClr val="tx2"/>
                </a:solidFill>
              </a:rPr>
              <a:t>Journal</a:t>
            </a:r>
            <a:r>
              <a:rPr lang="es-ES" sz="2000" dirty="0">
                <a:solidFill>
                  <a:schemeClr val="tx2"/>
                </a:solidFill>
              </a:rPr>
              <a:t> </a:t>
            </a:r>
            <a:r>
              <a:rPr lang="es-ES" sz="2000" dirty="0" err="1">
                <a:solidFill>
                  <a:schemeClr val="tx2"/>
                </a:solidFill>
              </a:rPr>
              <a:t>of</a:t>
            </a:r>
            <a:r>
              <a:rPr lang="es-ES" sz="2000" dirty="0">
                <a:solidFill>
                  <a:schemeClr val="tx2"/>
                </a:solidFill>
              </a:rPr>
              <a:t> </a:t>
            </a:r>
            <a:r>
              <a:rPr lang="es-ES" sz="2000" dirty="0" err="1">
                <a:solidFill>
                  <a:schemeClr val="tx2"/>
                </a:solidFill>
              </a:rPr>
              <a:t>Applied</a:t>
            </a:r>
            <a:r>
              <a:rPr lang="es-ES" sz="2000" dirty="0">
                <a:solidFill>
                  <a:schemeClr val="tx2"/>
                </a:solidFill>
              </a:rPr>
              <a:t> </a:t>
            </a:r>
            <a:r>
              <a:rPr lang="es-ES" sz="2000" dirty="0" err="1">
                <a:solidFill>
                  <a:schemeClr val="tx2"/>
                </a:solidFill>
              </a:rPr>
              <a:t>Economics</a:t>
            </a:r>
            <a:r>
              <a:rPr lang="es-ES" sz="2000" dirty="0">
                <a:solidFill>
                  <a:schemeClr val="tx2"/>
                </a:solidFill>
              </a:rPr>
              <a:t> Mayo 2000</a:t>
            </a:r>
            <a:br>
              <a:rPr lang="es-UY" sz="2000" dirty="0">
                <a:solidFill>
                  <a:schemeClr val="tx2"/>
                </a:solidFill>
              </a:rPr>
            </a:br>
            <a:br>
              <a:rPr lang="es-ES" sz="3600" b="1" dirty="0">
                <a:solidFill>
                  <a:schemeClr val="tx2"/>
                </a:solidFill>
              </a:rPr>
            </a:br>
            <a:endParaRPr lang="es-UY" sz="3600" b="1"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Marcador de contenido 2">
            <a:extLst>
              <a:ext uri="{FF2B5EF4-FFF2-40B4-BE49-F238E27FC236}">
                <a16:creationId xmlns:a16="http://schemas.microsoft.com/office/drawing/2014/main" id="{66B6D25E-E66A-4F21-84F7-9B9E1DF15D1D}"/>
              </a:ext>
            </a:extLst>
          </p:cNvPr>
          <p:cNvSpPr>
            <a:spLocks noGrp="1"/>
          </p:cNvSpPr>
          <p:nvPr>
            <p:ph idx="1"/>
          </p:nvPr>
        </p:nvSpPr>
        <p:spPr>
          <a:xfrm>
            <a:off x="6632812" y="1032987"/>
            <a:ext cx="4919108" cy="4792027"/>
          </a:xfrm>
        </p:spPr>
        <p:txBody>
          <a:bodyPr anchor="ctr">
            <a:normAutofit/>
          </a:bodyPr>
          <a:lstStyle/>
          <a:p>
            <a:pPr marL="0" indent="0">
              <a:buNone/>
            </a:pPr>
            <a:endParaRPr lang="es-ES" sz="2000" dirty="0">
              <a:solidFill>
                <a:schemeClr val="tx2"/>
              </a:solidFill>
            </a:endParaRPr>
          </a:p>
          <a:p>
            <a:r>
              <a:rPr lang="es-ES" sz="3200" dirty="0">
                <a:solidFill>
                  <a:schemeClr val="tx2"/>
                </a:solidFill>
              </a:rPr>
              <a:t>POSEER UN ADECUADO NIVEL DE RESERVAS INTERNACIONALES  </a:t>
            </a:r>
          </a:p>
          <a:p>
            <a:r>
              <a:rPr lang="es-ES" sz="3200" dirty="0">
                <a:solidFill>
                  <a:schemeClr val="tx2"/>
                </a:solidFill>
              </a:rPr>
              <a:t>DEBE EXISTIR UN MÍNIMO NIVEL DE DÉFICIT FISCAL Y </a:t>
            </a:r>
          </a:p>
          <a:p>
            <a:r>
              <a:rPr lang="es-ES" sz="3200" dirty="0">
                <a:solidFill>
                  <a:schemeClr val="tx2"/>
                </a:solidFill>
              </a:rPr>
              <a:t>SÓLIDO SISTEMA FINANCIERO. </a:t>
            </a:r>
          </a:p>
          <a:p>
            <a:pPr marL="0" indent="0">
              <a:buNone/>
            </a:pPr>
            <a:endParaRPr lang="es-UY" sz="2000" dirty="0">
              <a:solidFill>
                <a:schemeClr val="tx2"/>
              </a:solidFill>
            </a:endParaRPr>
          </a:p>
        </p:txBody>
      </p:sp>
    </p:spTree>
    <p:extLst>
      <p:ext uri="{BB962C8B-B14F-4D97-AF65-F5344CB8AC3E}">
        <p14:creationId xmlns:p14="http://schemas.microsoft.com/office/powerpoint/2010/main" val="4190034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EF7DBAC0-C516-4521-AD59-83604E695036}"/>
              </a:ext>
            </a:extLst>
          </p:cNvPr>
          <p:cNvSpPr>
            <a:spLocks noGrp="1"/>
          </p:cNvSpPr>
          <p:nvPr>
            <p:ph type="title"/>
          </p:nvPr>
        </p:nvSpPr>
        <p:spPr>
          <a:xfrm>
            <a:off x="1098468" y="885651"/>
            <a:ext cx="3229803" cy="4624603"/>
          </a:xfrm>
        </p:spPr>
        <p:txBody>
          <a:bodyPr>
            <a:normAutofit/>
          </a:bodyPr>
          <a:lstStyle/>
          <a:p>
            <a:r>
              <a:rPr lang="es-ES" dirty="0">
                <a:solidFill>
                  <a:srgbClr val="FFFFFF"/>
                </a:solidFill>
              </a:rPr>
              <a:t>EN SÍNTESIS CON ALTO DÉFICIT Y DEUDA</a:t>
            </a:r>
            <a:endParaRPr lang="es-UY" dirty="0">
              <a:solidFill>
                <a:srgbClr val="FFFFFF"/>
              </a:solidFill>
            </a:endParaRPr>
          </a:p>
        </p:txBody>
      </p:sp>
      <p:sp>
        <p:nvSpPr>
          <p:cNvPr id="3" name="Marcador de contenido 2">
            <a:extLst>
              <a:ext uri="{FF2B5EF4-FFF2-40B4-BE49-F238E27FC236}">
                <a16:creationId xmlns:a16="http://schemas.microsoft.com/office/drawing/2014/main" id="{F319BAC2-7148-49CC-83EC-EFE9A1B136BB}"/>
              </a:ext>
            </a:extLst>
          </p:cNvPr>
          <p:cNvSpPr>
            <a:spLocks noGrp="1"/>
          </p:cNvSpPr>
          <p:nvPr>
            <p:ph idx="1"/>
          </p:nvPr>
        </p:nvSpPr>
        <p:spPr>
          <a:xfrm>
            <a:off x="4978708" y="885651"/>
            <a:ext cx="6525220" cy="4616849"/>
          </a:xfrm>
        </p:spPr>
        <p:txBody>
          <a:bodyPr anchor="ctr">
            <a:normAutofit/>
          </a:bodyPr>
          <a:lstStyle/>
          <a:p>
            <a:r>
              <a:rPr lang="es-ES" sz="2400" dirty="0"/>
              <a:t>CON EL SISTEMA ACTUAL ES BAJA LA PROBABILIDAD DE LOGRAR UNA MONEDA DE CALIDAD SIN AFECTAR TIPO REAL DE CAMBIO, Y EL NIVEL DE LA DEUDA</a:t>
            </a:r>
          </a:p>
          <a:p>
            <a:r>
              <a:rPr lang="es-ES" sz="2400" dirty="0"/>
              <a:t>TAMPOCO  SE DAN LAS CONDICIONES IDEALES PARA DOLARIZAR </a:t>
            </a:r>
          </a:p>
          <a:p>
            <a:pPr lvl="1"/>
            <a:r>
              <a:rPr lang="es-ES" sz="2000" dirty="0"/>
              <a:t>EL AHORRO SE DESTINARÁ A PAGAR LA DEUDA Y NO A LA INVERSIÓN </a:t>
            </a:r>
          </a:p>
          <a:p>
            <a:r>
              <a:rPr lang="es-ES" sz="2400" dirty="0"/>
              <a:t>LA DOLARIZACIÓN CONTRIBUYE A LA DISCIPLINA FISCAL FUTURA Y FRENA INTENTOS DE AUMENTO DEL GASTO</a:t>
            </a:r>
          </a:p>
          <a:p>
            <a:endParaRPr lang="es-UY" sz="2500" dirty="0"/>
          </a:p>
        </p:txBody>
      </p:sp>
    </p:spTree>
    <p:extLst>
      <p:ext uri="{BB962C8B-B14F-4D97-AF65-F5344CB8AC3E}">
        <p14:creationId xmlns:p14="http://schemas.microsoft.com/office/powerpoint/2010/main" val="24932527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ítulo 1">
            <a:extLst>
              <a:ext uri="{FF2B5EF4-FFF2-40B4-BE49-F238E27FC236}">
                <a16:creationId xmlns:a16="http://schemas.microsoft.com/office/drawing/2014/main" id="{18211689-0D44-4728-B47D-B047E0C55539}"/>
              </a:ext>
            </a:extLst>
          </p:cNvPr>
          <p:cNvSpPr>
            <a:spLocks noGrp="1"/>
          </p:cNvSpPr>
          <p:nvPr>
            <p:ph type="title"/>
          </p:nvPr>
        </p:nvSpPr>
        <p:spPr>
          <a:xfrm>
            <a:off x="1098468" y="885651"/>
            <a:ext cx="3229803" cy="4624603"/>
          </a:xfrm>
        </p:spPr>
        <p:txBody>
          <a:bodyPr>
            <a:normAutofit/>
          </a:bodyPr>
          <a:lstStyle/>
          <a:p>
            <a:r>
              <a:rPr lang="es-ES" sz="3700">
                <a:solidFill>
                  <a:srgbClr val="FFFFFF"/>
                </a:solidFill>
              </a:rPr>
              <a:t>CONCLUSIONES</a:t>
            </a:r>
            <a:endParaRPr lang="es-UY" sz="3700">
              <a:solidFill>
                <a:srgbClr val="FFFFFF"/>
              </a:solidFill>
            </a:endParaRPr>
          </a:p>
        </p:txBody>
      </p:sp>
      <p:sp>
        <p:nvSpPr>
          <p:cNvPr id="3" name="Marcador de contenido 2">
            <a:extLst>
              <a:ext uri="{FF2B5EF4-FFF2-40B4-BE49-F238E27FC236}">
                <a16:creationId xmlns:a16="http://schemas.microsoft.com/office/drawing/2014/main" id="{3890A378-CD59-41AA-9E60-5FD05FB005A3}"/>
              </a:ext>
            </a:extLst>
          </p:cNvPr>
          <p:cNvSpPr>
            <a:spLocks noGrp="1"/>
          </p:cNvSpPr>
          <p:nvPr>
            <p:ph idx="1"/>
          </p:nvPr>
        </p:nvSpPr>
        <p:spPr>
          <a:xfrm>
            <a:off x="4978708" y="885651"/>
            <a:ext cx="6525220" cy="5521414"/>
          </a:xfrm>
        </p:spPr>
        <p:txBody>
          <a:bodyPr anchor="ctr">
            <a:normAutofit/>
          </a:bodyPr>
          <a:lstStyle/>
          <a:p>
            <a:r>
              <a:rPr lang="es-ES" sz="2000" b="1" dirty="0"/>
              <a:t>LA HISTORIA MUESTRA LO DOLOROSO  DE LAS CRISIS  Y RECESIONES VINCULADAS A ATAQUES ESPECULATIVOS CONTRA NUESTRA MONEDA </a:t>
            </a:r>
          </a:p>
          <a:p>
            <a:r>
              <a:rPr lang="es-ES" sz="2000" b="1" dirty="0"/>
              <a:t>LA INDISCIPLINA FISCAL FUE RESPONSABLE DEL AUMENTO DE LA DEUDA, DEL ATRASO CAMBIARIO Y DE LA PÉRDIDA DE CREDIBILIDAD</a:t>
            </a:r>
            <a:endParaRPr lang="es-ES" sz="1800" b="1" dirty="0"/>
          </a:p>
          <a:p>
            <a:r>
              <a:rPr lang="es-ES" sz="2000" b="1" dirty="0"/>
              <a:t>CON EL ACTUAL ARREGLO MONETARIO DISCRECIONAL </a:t>
            </a:r>
          </a:p>
          <a:p>
            <a:pPr lvl="1"/>
            <a:r>
              <a:rPr lang="es-ES" sz="1400" dirty="0"/>
              <a:t>NO SE IMPIDE QUE UN FUTURO GOBIERNO CON OTRA FILOSOFÍA PUEDA VOLVER A EXPANSDIR IRRESPONSABLEMENTE DEL GASTO  Y ANULAR EL ESFUERZO  FISCAL QUE SE ESTÁ LLEVANDO ADELANTE  </a:t>
            </a:r>
          </a:p>
          <a:p>
            <a:r>
              <a:rPr lang="es-ES" sz="2200" b="1" dirty="0"/>
              <a:t>LA DOLARIZACIÓN FRENA ESTA ÚLTIMA POSIBILIDAD DE UN MODO  PERMANENTE</a:t>
            </a:r>
          </a:p>
          <a:p>
            <a:endParaRPr lang="es-UY" sz="1700" dirty="0"/>
          </a:p>
        </p:txBody>
      </p:sp>
    </p:spTree>
    <p:extLst>
      <p:ext uri="{BB962C8B-B14F-4D97-AF65-F5344CB8AC3E}">
        <p14:creationId xmlns:p14="http://schemas.microsoft.com/office/powerpoint/2010/main" val="12966973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8E5E562E-0DB8-4BB8-B215-7791D4222886}"/>
              </a:ext>
            </a:extLst>
          </p:cNvPr>
          <p:cNvSpPr>
            <a:spLocks noGrp="1"/>
          </p:cNvSpPr>
          <p:nvPr>
            <p:ph type="title"/>
          </p:nvPr>
        </p:nvSpPr>
        <p:spPr>
          <a:xfrm>
            <a:off x="841248" y="548640"/>
            <a:ext cx="3600860" cy="5431536"/>
          </a:xfrm>
        </p:spPr>
        <p:txBody>
          <a:bodyPr>
            <a:normAutofit/>
          </a:bodyPr>
          <a:lstStyle/>
          <a:p>
            <a:r>
              <a:rPr lang="es-ES" sz="5000" dirty="0"/>
              <a:t>ACLARACIÓN FINAL</a:t>
            </a:r>
            <a:endParaRPr lang="es-UY" sz="5000" dirty="0"/>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Marcador de contenido 2">
            <a:extLst>
              <a:ext uri="{FF2B5EF4-FFF2-40B4-BE49-F238E27FC236}">
                <a16:creationId xmlns:a16="http://schemas.microsoft.com/office/drawing/2014/main" id="{C07A2D46-1290-43F6-8683-EA7F8D88F4ED}"/>
              </a:ext>
            </a:extLst>
          </p:cNvPr>
          <p:cNvSpPr>
            <a:spLocks noGrp="1"/>
          </p:cNvSpPr>
          <p:nvPr>
            <p:ph idx="1"/>
          </p:nvPr>
        </p:nvSpPr>
        <p:spPr>
          <a:xfrm>
            <a:off x="5126418" y="552091"/>
            <a:ext cx="6224335" cy="5431536"/>
          </a:xfrm>
        </p:spPr>
        <p:txBody>
          <a:bodyPr anchor="ctr">
            <a:normAutofit lnSpcReduction="10000"/>
          </a:bodyPr>
          <a:lstStyle/>
          <a:p>
            <a:r>
              <a:rPr lang="es-ES" sz="2200" dirty="0"/>
              <a:t>AUNQUE  CON ESTA DISCUSIÓN NO LLEGUEMOS  A UNA RESPUESTA DEFINITIVA SOBRE SI URUGUAY DEBERÍA DOLARIZAR O MANTENER EL RÉGIMEN ACTUAL, EL PRESENTE ANALISIS  PUEDE APORTAR  </a:t>
            </a:r>
            <a:r>
              <a:rPr lang="es-UY" sz="2200" dirty="0"/>
              <a:t>ALGUNOS DE LOS PUNTOS RELEVANTES A DISCUTIR EN UN ÁMBITO MÁS AMPLIO EN QUE AL MENOS PUEDAN EVALUARSE LOS  COSTOS Y BENEFICIOS DE AMBAS ALTERNATIVAS  Y </a:t>
            </a:r>
            <a:r>
              <a:rPr lang="es-UY" sz="2200"/>
              <a:t>NO DESECHARSE </a:t>
            </a:r>
            <a:r>
              <a:rPr lang="es-UY" sz="2200" dirty="0"/>
              <a:t>MERAMENTE POR SER POLÉMICAS Y NO DEL AGRADO DEL SISTEMA POLÍTICO </a:t>
            </a:r>
          </a:p>
          <a:p>
            <a:r>
              <a:rPr lang="es-UY" sz="2200" dirty="0"/>
              <a:t>MUCHOS PAÍSES QUE ADOPTARON LA DOLARIZACIÓN (PLENA O CONVERTIBILIDAD) LO HICIERON EN CONDICIONES DE NECESIDAD EXTREMA  EN MEDIO DE CRISIS FINANCIERAS.</a:t>
            </a:r>
          </a:p>
          <a:p>
            <a:r>
              <a:rPr lang="es-UY" sz="2200" dirty="0"/>
              <a:t>URUGUAY ESTÁ EN CONDICIONES INMEJORABLES PARA EVALUAR ALTERNATIVAS SIN NINGÚN TIPO DE PRESIÓN </a:t>
            </a:r>
            <a:r>
              <a:rPr lang="es-UY" sz="2200" i="1" dirty="0"/>
              <a:t>POR AHORA</a:t>
            </a:r>
            <a:r>
              <a:rPr lang="es-UY" sz="2200" dirty="0"/>
              <a:t>. </a:t>
            </a:r>
          </a:p>
          <a:p>
            <a:pPr marL="0" indent="0">
              <a:buNone/>
            </a:pPr>
            <a:r>
              <a:rPr lang="es-UY" sz="2200" dirty="0"/>
              <a:t> </a:t>
            </a:r>
            <a:endParaRPr lang="es-ES" sz="2200" dirty="0"/>
          </a:p>
        </p:txBody>
      </p:sp>
    </p:spTree>
    <p:extLst>
      <p:ext uri="{BB962C8B-B14F-4D97-AF65-F5344CB8AC3E}">
        <p14:creationId xmlns:p14="http://schemas.microsoft.com/office/powerpoint/2010/main" val="1230071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6EFD3D9-44F0-4267-BCC1-1613E79D82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6">
            <a:extLst>
              <a:ext uri="{FF2B5EF4-FFF2-40B4-BE49-F238E27FC236}">
                <a16:creationId xmlns:a16="http://schemas.microsoft.com/office/drawing/2014/main" id="{A779A851-95D6-41AF-937A-B0E4B7F6FA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2164" y="900814"/>
            <a:ext cx="759618"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7">
            <a:extLst>
              <a:ext uri="{FF2B5EF4-FFF2-40B4-BE49-F238E27FC236}">
                <a16:creationId xmlns:a16="http://schemas.microsoft.com/office/drawing/2014/main" id="{953FB2E7-B6CB-429C-81EB-D9516D6D5C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144437" y="633165"/>
            <a:ext cx="482654"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4" name="Freeform: Shape 13">
            <a:extLst>
              <a:ext uri="{FF2B5EF4-FFF2-40B4-BE49-F238E27FC236}">
                <a16:creationId xmlns:a16="http://schemas.microsoft.com/office/drawing/2014/main" id="{2EC40DB1-B719-4A13-9A4D-0966B4B278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4621" y="636723"/>
            <a:ext cx="4000062" cy="5257799"/>
          </a:xfrm>
          <a:custGeom>
            <a:avLst/>
            <a:gdLst>
              <a:gd name="connsiteX0" fmla="*/ 0 w 4634682"/>
              <a:gd name="connsiteY0" fmla="*/ 0 h 5257799"/>
              <a:gd name="connsiteX1" fmla="*/ 4634682 w 4634682"/>
              <a:gd name="connsiteY1" fmla="*/ 0 h 5257799"/>
              <a:gd name="connsiteX2" fmla="*/ 4634682 w 4634682"/>
              <a:gd name="connsiteY2" fmla="*/ 5257799 h 5257799"/>
              <a:gd name="connsiteX3" fmla="*/ 0 w 4634682"/>
              <a:gd name="connsiteY3" fmla="*/ 5257799 h 5257799"/>
            </a:gdLst>
            <a:ahLst/>
            <a:cxnLst>
              <a:cxn ang="0">
                <a:pos x="connsiteX0" y="connsiteY0"/>
              </a:cxn>
              <a:cxn ang="0">
                <a:pos x="connsiteX1" y="connsiteY1"/>
              </a:cxn>
              <a:cxn ang="0">
                <a:pos x="connsiteX2" y="connsiteY2"/>
              </a:cxn>
              <a:cxn ang="0">
                <a:pos x="connsiteX3" y="connsiteY3"/>
              </a:cxn>
            </a:cxnLst>
            <a:rect l="l" t="t" r="r" b="b"/>
            <a:pathLst>
              <a:path w="4634682" h="5257799">
                <a:moveTo>
                  <a:pt x="0" y="0"/>
                </a:moveTo>
                <a:lnTo>
                  <a:pt x="4634682" y="0"/>
                </a:lnTo>
                <a:lnTo>
                  <a:pt x="4634682" y="5257799"/>
                </a:lnTo>
                <a:lnTo>
                  <a:pt x="0" y="5257799"/>
                </a:lnTo>
                <a:close/>
              </a:path>
            </a:pathLst>
          </a:cu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ítulo 1">
            <a:extLst>
              <a:ext uri="{FF2B5EF4-FFF2-40B4-BE49-F238E27FC236}">
                <a16:creationId xmlns:a16="http://schemas.microsoft.com/office/drawing/2014/main" id="{AFBB435E-D079-4839-94B4-A28B344EF920}"/>
              </a:ext>
            </a:extLst>
          </p:cNvPr>
          <p:cNvSpPr>
            <a:spLocks noGrp="1"/>
          </p:cNvSpPr>
          <p:nvPr>
            <p:ph type="title"/>
          </p:nvPr>
        </p:nvSpPr>
        <p:spPr>
          <a:xfrm>
            <a:off x="934872" y="982272"/>
            <a:ext cx="3388419" cy="4560970"/>
          </a:xfrm>
        </p:spPr>
        <p:txBody>
          <a:bodyPr>
            <a:normAutofit/>
          </a:bodyPr>
          <a:lstStyle/>
          <a:p>
            <a:r>
              <a:rPr lang="es-ES" sz="4000" dirty="0">
                <a:solidFill>
                  <a:srgbClr val="FFFFFF"/>
                </a:solidFill>
              </a:rPr>
              <a:t>EL ACTUAL ARREGLO MONETARIO</a:t>
            </a:r>
            <a:endParaRPr lang="es-UY" sz="4000" dirty="0">
              <a:solidFill>
                <a:srgbClr val="FFFFFF"/>
              </a:solidFill>
            </a:endParaRPr>
          </a:p>
        </p:txBody>
      </p:sp>
      <p:sp>
        <p:nvSpPr>
          <p:cNvPr id="16" name="Rectangle 8">
            <a:extLst>
              <a:ext uri="{FF2B5EF4-FFF2-40B4-BE49-F238E27FC236}">
                <a16:creationId xmlns:a16="http://schemas.microsoft.com/office/drawing/2014/main" id="{82211336-CFF3-412D-868A-6679C1004C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901782" y="1352302"/>
            <a:ext cx="6655597"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Marcador de contenido 2">
            <a:extLst>
              <a:ext uri="{FF2B5EF4-FFF2-40B4-BE49-F238E27FC236}">
                <a16:creationId xmlns:a16="http://schemas.microsoft.com/office/drawing/2014/main" id="{504FCBDD-D64C-42BF-B705-5C78A7CF28F2}"/>
              </a:ext>
            </a:extLst>
          </p:cNvPr>
          <p:cNvSpPr>
            <a:spLocks noGrp="1"/>
          </p:cNvSpPr>
          <p:nvPr>
            <p:ph idx="1"/>
          </p:nvPr>
        </p:nvSpPr>
        <p:spPr>
          <a:xfrm>
            <a:off x="5221862" y="1719618"/>
            <a:ext cx="5948831" cy="4334629"/>
          </a:xfrm>
        </p:spPr>
        <p:txBody>
          <a:bodyPr anchor="ctr">
            <a:normAutofit/>
          </a:bodyPr>
          <a:lstStyle/>
          <a:p>
            <a:r>
              <a:rPr lang="es-ES" sz="2400" dirty="0">
                <a:solidFill>
                  <a:srgbClr val="FEFFFF"/>
                </a:solidFill>
              </a:rPr>
              <a:t>LA AUTORIDAD MONETARIA CONTROLA LA CANTIDAD DE DINERO COLOCANDO DEUDA E INSTRUMENTOS DE LIQUIDEZ. </a:t>
            </a:r>
          </a:p>
          <a:p>
            <a:r>
              <a:rPr lang="es-ES" sz="2400" dirty="0">
                <a:solidFill>
                  <a:srgbClr val="FEFFFF"/>
                </a:solidFill>
              </a:rPr>
              <a:t>EL TIPO DE CAMBIO  SE DETERMINA POR LA OFERTA Y DEMANDA DE DINERO</a:t>
            </a:r>
          </a:p>
          <a:p>
            <a:pPr lvl="1"/>
            <a:r>
              <a:rPr lang="es-ES" sz="2000" dirty="0">
                <a:solidFill>
                  <a:srgbClr val="FEFFFF"/>
                </a:solidFill>
              </a:rPr>
              <a:t>EN LOS HECHOS  SE MANTIENE UNA FLOTACIÓN SUCIA EN BASE A LA TASA DE INTERÉS Y COMPRA Y VENTA DE RESERVAS POR EL BCU </a:t>
            </a:r>
          </a:p>
          <a:p>
            <a:pPr marL="457200" lvl="1" indent="0">
              <a:buNone/>
            </a:pPr>
            <a:endParaRPr lang="es-ES" sz="2000" dirty="0">
              <a:solidFill>
                <a:srgbClr val="FEFFFF"/>
              </a:solidFill>
            </a:endParaRPr>
          </a:p>
        </p:txBody>
      </p:sp>
    </p:spTree>
    <p:extLst>
      <p:ext uri="{BB962C8B-B14F-4D97-AF65-F5344CB8AC3E}">
        <p14:creationId xmlns:p14="http://schemas.microsoft.com/office/powerpoint/2010/main" val="14341837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1"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3"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5" name="Rectangle 34">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ítulo 1">
            <a:extLst>
              <a:ext uri="{FF2B5EF4-FFF2-40B4-BE49-F238E27FC236}">
                <a16:creationId xmlns:a16="http://schemas.microsoft.com/office/drawing/2014/main" id="{A4D4DE59-8C31-4CAA-8B8C-566121170EC3}"/>
              </a:ext>
            </a:extLst>
          </p:cNvPr>
          <p:cNvSpPr>
            <a:spLocks noGrp="1"/>
          </p:cNvSpPr>
          <p:nvPr>
            <p:ph type="title"/>
          </p:nvPr>
        </p:nvSpPr>
        <p:spPr>
          <a:xfrm>
            <a:off x="958506" y="800392"/>
            <a:ext cx="10264697" cy="1212102"/>
          </a:xfrm>
        </p:spPr>
        <p:txBody>
          <a:bodyPr>
            <a:normAutofit fontScale="90000"/>
          </a:bodyPr>
          <a:lstStyle/>
          <a:p>
            <a:r>
              <a:rPr lang="es-ES" sz="4000" dirty="0">
                <a:solidFill>
                  <a:srgbClr val="FFFFFF"/>
                </a:solidFill>
              </a:rPr>
              <a:t>LOS HECHOS DEMOSTRARON LA INCONSISTENCIA INTERTEMPORAL DE LA POLÍTICA MONETARIA</a:t>
            </a:r>
            <a:endParaRPr lang="es-UY" sz="4000" dirty="0">
              <a:solidFill>
                <a:srgbClr val="FFFFFF"/>
              </a:solidFill>
            </a:endParaRPr>
          </a:p>
        </p:txBody>
      </p:sp>
      <p:sp>
        <p:nvSpPr>
          <p:cNvPr id="17" name="Marcador de contenido 2">
            <a:extLst>
              <a:ext uri="{FF2B5EF4-FFF2-40B4-BE49-F238E27FC236}">
                <a16:creationId xmlns:a16="http://schemas.microsoft.com/office/drawing/2014/main" id="{6072297A-A310-41BF-B7B2-CBC65CA3A46E}"/>
              </a:ext>
            </a:extLst>
          </p:cNvPr>
          <p:cNvSpPr>
            <a:spLocks noGrp="1"/>
          </p:cNvSpPr>
          <p:nvPr>
            <p:ph idx="1"/>
          </p:nvPr>
        </p:nvSpPr>
        <p:spPr>
          <a:xfrm>
            <a:off x="1367624" y="2378076"/>
            <a:ext cx="9708995" cy="4271202"/>
          </a:xfrm>
        </p:spPr>
        <p:txBody>
          <a:bodyPr anchor="ctr">
            <a:normAutofit fontScale="92500"/>
          </a:bodyPr>
          <a:lstStyle/>
          <a:p>
            <a:pPr marL="0" indent="0">
              <a:buNone/>
            </a:pPr>
            <a:endParaRPr lang="es-ES" sz="2100" dirty="0"/>
          </a:p>
          <a:p>
            <a:pPr marL="457200" lvl="1" indent="0">
              <a:buNone/>
            </a:pPr>
            <a:endParaRPr lang="es-ES" dirty="0"/>
          </a:p>
          <a:p>
            <a:pPr lvl="1"/>
            <a:r>
              <a:rPr lang="es-ES" dirty="0"/>
              <a:t>MEDIDAS QUE PARECIERON  ÓPTIMAS EX ANTE, NO LO FUERON EX POST. </a:t>
            </a:r>
          </a:p>
          <a:p>
            <a:pPr lvl="2"/>
            <a:r>
              <a:rPr lang="es-ES" dirty="0"/>
              <a:t>UNA VEZ QUE LOS AGENTES TOMARON SUS DECISIONES DE PORTAFOLIO (DEMANDA DE LIQUIDEZ Y DE ACTIVOS EN MONEDA NACIONAL), LA AUTORIDAD MONETARIA PUEDE GENERAR BENEFICIOS EN EL CAMPO FISCAL ASÍ COMO REDUCCIÓN DEL DESEMPLEO RECURRIENDO A LA INFLACIÓN SORPRESIVA, </a:t>
            </a:r>
          </a:p>
          <a:p>
            <a:pPr lvl="1"/>
            <a:r>
              <a:rPr lang="es-ES" dirty="0"/>
              <a:t>EL PÚBLICO TOMÓ LOS RECAUDOS PARA EVITAR SER “SORPRENDIDO”, PRIVILEGIANDO LADEUDA INDEXADA O EN DÓLARES. </a:t>
            </a:r>
          </a:p>
          <a:p>
            <a:pPr marL="457200" lvl="1" indent="0">
              <a:buNone/>
            </a:pPr>
            <a:endParaRPr lang="es-UY" sz="2000" dirty="0"/>
          </a:p>
          <a:p>
            <a:pPr lvl="2"/>
            <a:endParaRPr lang="es-UY" dirty="0"/>
          </a:p>
          <a:p>
            <a:pPr marL="457200" lvl="1" indent="0">
              <a:buNone/>
            </a:pPr>
            <a:endParaRPr lang="es-UY" dirty="0"/>
          </a:p>
          <a:p>
            <a:pPr marL="457200" lvl="1" indent="0">
              <a:buNone/>
            </a:pPr>
            <a:r>
              <a:rPr lang="es-UY" dirty="0"/>
              <a:t>		</a:t>
            </a:r>
            <a:endParaRPr lang="es-ES" dirty="0"/>
          </a:p>
        </p:txBody>
      </p:sp>
    </p:spTree>
    <p:extLst>
      <p:ext uri="{BB962C8B-B14F-4D97-AF65-F5344CB8AC3E}">
        <p14:creationId xmlns:p14="http://schemas.microsoft.com/office/powerpoint/2010/main" val="4373706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759D905-4805-41C2-A637-96B6CB99CCBC}"/>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1800" kern="1200" dirty="0">
                <a:solidFill>
                  <a:schemeClr val="tx1"/>
                </a:solidFill>
                <a:latin typeface="+mj-lt"/>
                <a:ea typeface="+mj-ea"/>
                <a:cs typeface="+mj-cs"/>
              </a:rPr>
              <a:t>EL IMPUESTO INFLACIONARIO  CONFISCÓ A LOS TENEDORES DE DEUDA EN PESOS EL 30% DE SU INVERSIÓN EN CINCO AÑOS</a:t>
            </a:r>
            <a:br>
              <a:rPr lang="en-US" sz="1800" kern="1200" dirty="0">
                <a:solidFill>
                  <a:schemeClr val="tx1"/>
                </a:solidFill>
                <a:latin typeface="+mj-lt"/>
                <a:ea typeface="+mj-ea"/>
                <a:cs typeface="+mj-cs"/>
              </a:rPr>
            </a:br>
            <a:br>
              <a:rPr lang="en-US" sz="1800" kern="1200" dirty="0">
                <a:solidFill>
                  <a:schemeClr val="tx1"/>
                </a:solidFill>
                <a:latin typeface="+mj-lt"/>
                <a:ea typeface="+mj-ea"/>
                <a:cs typeface="+mj-cs"/>
              </a:rPr>
            </a:br>
            <a:r>
              <a:rPr lang="en-US" sz="1800" kern="1200" dirty="0">
                <a:solidFill>
                  <a:schemeClr val="tx1"/>
                </a:solidFill>
                <a:latin typeface="+mj-lt"/>
                <a:ea typeface="+mj-ea"/>
                <a:cs typeface="+mj-cs"/>
              </a:rPr>
              <a:t>LA INFLACIÓN LICUÓ LA DEUDA  EN  PESOS EN UN 55% Y LA DEVALUACIÓN EN  35%</a:t>
            </a:r>
          </a:p>
        </p:txBody>
      </p:sp>
      <p:grpSp>
        <p:nvGrpSpPr>
          <p:cNvPr id="19" name="Group 18">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0" name="Rectangle 19">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Imagen 3">
            <a:extLst>
              <a:ext uri="{FF2B5EF4-FFF2-40B4-BE49-F238E27FC236}">
                <a16:creationId xmlns:a16="http://schemas.microsoft.com/office/drawing/2014/main" id="{537E3B6E-F1DC-450E-9F70-2DC01BE830D7}"/>
              </a:ext>
            </a:extLst>
          </p:cNvPr>
          <p:cNvPicPr>
            <a:picLocks noChangeAspect="1"/>
          </p:cNvPicPr>
          <p:nvPr/>
        </p:nvPicPr>
        <p:blipFill>
          <a:blip r:embed="rId2"/>
          <a:stretch>
            <a:fillRect/>
          </a:stretch>
        </p:blipFill>
        <p:spPr>
          <a:xfrm>
            <a:off x="6016371" y="1965833"/>
            <a:ext cx="4584589" cy="2926334"/>
          </a:xfrm>
          <a:prstGeom prst="rect">
            <a:avLst/>
          </a:prstGeom>
        </p:spPr>
      </p:pic>
    </p:spTree>
    <p:extLst>
      <p:ext uri="{BB962C8B-B14F-4D97-AF65-F5344CB8AC3E}">
        <p14:creationId xmlns:p14="http://schemas.microsoft.com/office/powerpoint/2010/main" val="3946309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A86810C3-C298-44C3-92CA-BD5A86ED00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Freeform 6">
            <a:extLst>
              <a:ext uri="{FF2B5EF4-FFF2-40B4-BE49-F238E27FC236}">
                <a16:creationId xmlns:a16="http://schemas.microsoft.com/office/drawing/2014/main" id="{F7601584-A76E-4602-BFC1-88D9287A8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66751" y="1601239"/>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7" name="Freeform 7">
            <a:extLst>
              <a:ext uri="{FF2B5EF4-FFF2-40B4-BE49-F238E27FC236}">
                <a16:creationId xmlns:a16="http://schemas.microsoft.com/office/drawing/2014/main" id="{6F7712DF-6595-4731-B1F6-CF856713DF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366751" y="1416840"/>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69" name="Rectangle 68">
            <a:extLst>
              <a:ext uri="{FF2B5EF4-FFF2-40B4-BE49-F238E27FC236}">
                <a16:creationId xmlns:a16="http://schemas.microsoft.com/office/drawing/2014/main" id="{E6427B96-5681-4758-B27F-9840FFE79B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1410124"/>
            <a:ext cx="3070485" cy="3509529"/>
          </a:xfrm>
          <a:prstGeom prst="rect">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AD4B4FEC-22C0-4848-96ED-CD8A2AD37898}"/>
              </a:ext>
            </a:extLst>
          </p:cNvPr>
          <p:cNvSpPr>
            <a:spLocks noGrp="1"/>
          </p:cNvSpPr>
          <p:nvPr>
            <p:ph type="title"/>
          </p:nvPr>
        </p:nvSpPr>
        <p:spPr>
          <a:xfrm>
            <a:off x="643466" y="1410124"/>
            <a:ext cx="3070485" cy="3516245"/>
          </a:xfrm>
        </p:spPr>
        <p:txBody>
          <a:bodyPr>
            <a:normAutofit fontScale="90000"/>
          </a:bodyPr>
          <a:lstStyle/>
          <a:p>
            <a:r>
              <a:rPr lang="es-ES" sz="3200" b="1" dirty="0">
                <a:solidFill>
                  <a:srgbClr val="FFFFFF"/>
                </a:solidFill>
              </a:rPr>
              <a:t>LA RESPUESTA </a:t>
            </a:r>
            <a:br>
              <a:rPr lang="es-ES" sz="3200" b="1" dirty="0">
                <a:solidFill>
                  <a:srgbClr val="FFFFFF"/>
                </a:solidFill>
              </a:rPr>
            </a:br>
            <a:br>
              <a:rPr lang="es-ES" sz="1200" b="1" dirty="0">
                <a:solidFill>
                  <a:srgbClr val="FFFFFF"/>
                </a:solidFill>
              </a:rPr>
            </a:br>
            <a:r>
              <a:rPr lang="es-ES" sz="1600" b="1" dirty="0">
                <a:solidFill>
                  <a:srgbClr val="FFFFFF"/>
                </a:solidFill>
              </a:rPr>
              <a:t>DEPÓSITOS  EN US$  SUPERAN EL 70% DEL TOTAL DE LOS DEPÓSITOS</a:t>
            </a:r>
            <a:br>
              <a:rPr lang="es-ES" sz="1600" b="1" dirty="0">
                <a:solidFill>
                  <a:srgbClr val="FFFFFF"/>
                </a:solidFill>
              </a:rPr>
            </a:br>
            <a:br>
              <a:rPr lang="es-ES" sz="1600" b="1" dirty="0">
                <a:solidFill>
                  <a:srgbClr val="FFFFFF"/>
                </a:solidFill>
              </a:rPr>
            </a:br>
            <a:r>
              <a:rPr lang="es-ES" sz="1600" b="1" dirty="0">
                <a:solidFill>
                  <a:srgbClr val="FFFFFF"/>
                </a:solidFill>
              </a:rPr>
              <a:t>BOLSA: TRANSACCIONES EN US$  SUPERAN EL 60%  Y RESTO EN UI</a:t>
            </a:r>
            <a:br>
              <a:rPr lang="es-ES" sz="1600" b="1" dirty="0">
                <a:solidFill>
                  <a:srgbClr val="FFFFFF"/>
                </a:solidFill>
              </a:rPr>
            </a:br>
            <a:br>
              <a:rPr lang="es-ES" sz="1600" b="1" dirty="0">
                <a:solidFill>
                  <a:srgbClr val="FFFFFF"/>
                </a:solidFill>
              </a:rPr>
            </a:br>
            <a:r>
              <a:rPr lang="es-ES" sz="1600" b="1" dirty="0">
                <a:solidFill>
                  <a:srgbClr val="FFFFFF"/>
                </a:solidFill>
              </a:rPr>
              <a:t>INMUEBLES, AUTOS , DURABLES  SE TRANSAN EN US$</a:t>
            </a:r>
            <a:br>
              <a:rPr lang="es-ES" sz="1600" b="1" dirty="0">
                <a:solidFill>
                  <a:srgbClr val="FFFFFF"/>
                </a:solidFill>
              </a:rPr>
            </a:br>
            <a:br>
              <a:rPr lang="es-ES" sz="1600" b="1" dirty="0">
                <a:solidFill>
                  <a:srgbClr val="FFFFFF"/>
                </a:solidFill>
              </a:rPr>
            </a:br>
            <a:r>
              <a:rPr lang="es-ES" sz="1600" b="1" dirty="0">
                <a:solidFill>
                  <a:srgbClr val="FFFFFF"/>
                </a:solidFill>
              </a:rPr>
              <a:t>BALANCES DE EMPRESAS  EN US$</a:t>
            </a:r>
            <a:br>
              <a:rPr lang="es-ES" sz="1600" b="1" dirty="0">
                <a:solidFill>
                  <a:srgbClr val="FFFFFF"/>
                </a:solidFill>
              </a:rPr>
            </a:br>
            <a:br>
              <a:rPr lang="es-ES" sz="1600" b="1" dirty="0">
                <a:solidFill>
                  <a:srgbClr val="FFFFFF"/>
                </a:solidFill>
              </a:rPr>
            </a:br>
            <a:r>
              <a:rPr lang="es-ES" sz="1600" b="1" dirty="0">
                <a:solidFill>
                  <a:srgbClr val="FFFFFF"/>
                </a:solidFill>
              </a:rPr>
              <a:t>SALARIOS PROFFESIONALES Y EJECUTIVOS EN US$</a:t>
            </a:r>
            <a:br>
              <a:rPr lang="es-ES" sz="1600" b="1" dirty="0">
                <a:solidFill>
                  <a:srgbClr val="FFFFFF"/>
                </a:solidFill>
              </a:rPr>
            </a:br>
            <a:endParaRPr lang="es-UY" sz="1200" b="1" dirty="0">
              <a:solidFill>
                <a:srgbClr val="FFFFFF"/>
              </a:solidFill>
            </a:endParaRPr>
          </a:p>
        </p:txBody>
      </p:sp>
      <p:graphicFrame>
        <p:nvGraphicFramePr>
          <p:cNvPr id="5" name="Marcador de contenido 4">
            <a:extLst>
              <a:ext uri="{FF2B5EF4-FFF2-40B4-BE49-F238E27FC236}">
                <a16:creationId xmlns:a16="http://schemas.microsoft.com/office/drawing/2014/main" id="{468D18F7-981C-43C8-93FF-3E49FB3D730C}"/>
              </a:ext>
            </a:extLst>
          </p:cNvPr>
          <p:cNvGraphicFramePr>
            <a:graphicFrameLocks noGrp="1"/>
          </p:cNvGraphicFramePr>
          <p:nvPr>
            <p:ph idx="1"/>
            <p:extLst>
              <p:ext uri="{D42A27DB-BD31-4B8C-83A1-F6EECF244321}">
                <p14:modId xmlns:p14="http://schemas.microsoft.com/office/powerpoint/2010/main" val="668280703"/>
              </p:ext>
            </p:extLst>
          </p:nvPr>
        </p:nvGraphicFramePr>
        <p:xfrm>
          <a:off x="4665154" y="659219"/>
          <a:ext cx="6880332" cy="55553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97084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28"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9"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0"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ítulo 1">
            <a:extLst>
              <a:ext uri="{FF2B5EF4-FFF2-40B4-BE49-F238E27FC236}">
                <a16:creationId xmlns:a16="http://schemas.microsoft.com/office/drawing/2014/main" id="{25DCAC3E-82B7-492E-9611-A8464EA9148C}"/>
              </a:ext>
            </a:extLst>
          </p:cNvPr>
          <p:cNvSpPr>
            <a:spLocks noGrp="1"/>
          </p:cNvSpPr>
          <p:nvPr>
            <p:ph type="title"/>
          </p:nvPr>
        </p:nvSpPr>
        <p:spPr>
          <a:xfrm>
            <a:off x="1098468" y="885651"/>
            <a:ext cx="3229803" cy="4624603"/>
          </a:xfrm>
        </p:spPr>
        <p:txBody>
          <a:bodyPr>
            <a:normAutofit/>
          </a:bodyPr>
          <a:lstStyle/>
          <a:p>
            <a:r>
              <a:rPr lang="es-ES" sz="3700" dirty="0">
                <a:solidFill>
                  <a:srgbClr val="FFFFFF"/>
                </a:solidFill>
              </a:rPr>
              <a:t> LA DOLARIZACIÓN DE HECHO SUSTITUYO AL PESO EN TODAS SUS FUNCIONES</a:t>
            </a:r>
            <a:endParaRPr lang="es-UY" sz="3700" dirty="0">
              <a:solidFill>
                <a:srgbClr val="FFFFFF"/>
              </a:solidFill>
            </a:endParaRPr>
          </a:p>
        </p:txBody>
      </p:sp>
      <p:sp>
        <p:nvSpPr>
          <p:cNvPr id="3" name="Marcador de contenido 2">
            <a:extLst>
              <a:ext uri="{FF2B5EF4-FFF2-40B4-BE49-F238E27FC236}">
                <a16:creationId xmlns:a16="http://schemas.microsoft.com/office/drawing/2014/main" id="{155AB328-E734-464E-B2B3-8A58D6A9E0F8}"/>
              </a:ext>
            </a:extLst>
          </p:cNvPr>
          <p:cNvSpPr>
            <a:spLocks noGrp="1"/>
          </p:cNvSpPr>
          <p:nvPr>
            <p:ph idx="1"/>
          </p:nvPr>
        </p:nvSpPr>
        <p:spPr>
          <a:xfrm>
            <a:off x="4978708" y="885651"/>
            <a:ext cx="6525220" cy="4616849"/>
          </a:xfrm>
        </p:spPr>
        <p:txBody>
          <a:bodyPr anchor="ctr">
            <a:normAutofit lnSpcReduction="10000"/>
          </a:bodyPr>
          <a:lstStyle/>
          <a:p>
            <a:r>
              <a:rPr lang="es-ES" sz="2400" dirty="0"/>
              <a:t>EN MARZO DE 1976 LA LEY  14500  DIO UN IMPULSO FUERTE A LA DOLARIZACIÓN AL  PERMITIR QUE  LAS TRANSACCIONES SE PACTEN EN DÓLARES Y QUE LAS DEUDAS SE CANCELEN EN DÓLARES</a:t>
            </a:r>
          </a:p>
          <a:p>
            <a:r>
              <a:rPr lang="es-ES" sz="2400" dirty="0"/>
              <a:t>LA DOLARIZACIÓN  SE FUE EXTENDIENDO COMO MEDIO DE PAGO  Y COMO UNIDAD DE CUENTA UNA VEZ QUE LA TASA DE INFLACIÓN SUPERÓ UN DETERMINADO NIVEL. </a:t>
            </a:r>
          </a:p>
          <a:p>
            <a:r>
              <a:rPr lang="es-ES" sz="2400" dirty="0"/>
              <a:t>A PESAR DE QUE LA INFLACIÓN  BAJÓ, LA VUELTA ATRÁS QUE IMPLICABA SUSTITUIR EL DÓLAR  POR EL PESO NO SE PRODUJO NI EN LOS DEPÓSITOS, NI LAS TRANSACCIONES, NI COMO UNIDAD DE CUENTA. </a:t>
            </a:r>
          </a:p>
          <a:p>
            <a:pPr marL="0" indent="0">
              <a:buNone/>
            </a:pPr>
            <a:endParaRPr lang="es-ES" sz="2400" dirty="0"/>
          </a:p>
        </p:txBody>
      </p:sp>
    </p:spTree>
    <p:extLst>
      <p:ext uri="{BB962C8B-B14F-4D97-AF65-F5344CB8AC3E}">
        <p14:creationId xmlns:p14="http://schemas.microsoft.com/office/powerpoint/2010/main" val="1302879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grpSp>
      <p:sp>
        <p:nvSpPr>
          <p:cNvPr id="2" name="Título 1">
            <a:extLst>
              <a:ext uri="{FF2B5EF4-FFF2-40B4-BE49-F238E27FC236}">
                <a16:creationId xmlns:a16="http://schemas.microsoft.com/office/drawing/2014/main" id="{3FABC580-F225-4FC2-B0A0-32288C831CF8}"/>
              </a:ext>
            </a:extLst>
          </p:cNvPr>
          <p:cNvSpPr>
            <a:spLocks noGrp="1"/>
          </p:cNvSpPr>
          <p:nvPr>
            <p:ph type="title"/>
          </p:nvPr>
        </p:nvSpPr>
        <p:spPr>
          <a:xfrm>
            <a:off x="884584" y="885651"/>
            <a:ext cx="3443688" cy="4624603"/>
          </a:xfrm>
        </p:spPr>
        <p:txBody>
          <a:bodyPr>
            <a:normAutofit/>
          </a:bodyPr>
          <a:lstStyle/>
          <a:p>
            <a:r>
              <a:rPr lang="es-ES" sz="3700" dirty="0">
                <a:solidFill>
                  <a:srgbClr val="FFFFFF"/>
                </a:solidFill>
              </a:rPr>
              <a:t>PREGUNTA:</a:t>
            </a:r>
            <a:br>
              <a:rPr lang="es-ES" sz="3700" dirty="0">
                <a:solidFill>
                  <a:srgbClr val="FFFFFF"/>
                </a:solidFill>
              </a:rPr>
            </a:br>
            <a:br>
              <a:rPr lang="es-ES" sz="3700" dirty="0">
                <a:solidFill>
                  <a:srgbClr val="FFFFFF"/>
                </a:solidFill>
              </a:rPr>
            </a:br>
            <a:r>
              <a:rPr lang="es-ES" sz="3200" b="1" dirty="0">
                <a:solidFill>
                  <a:srgbClr val="FFFFFF"/>
                </a:solidFill>
              </a:rPr>
              <a:t>¿PORQUÉ CON TASAS DE INTERÉS LIBRES E INFLACIÓN DE UN DÍGITO NO SE REDUJO LA DOLARIZACIÓN? </a:t>
            </a:r>
            <a:endParaRPr lang="es-UY" sz="3200" b="1" dirty="0">
              <a:solidFill>
                <a:srgbClr val="FFFFFF"/>
              </a:solidFill>
            </a:endParaRPr>
          </a:p>
        </p:txBody>
      </p:sp>
      <p:sp>
        <p:nvSpPr>
          <p:cNvPr id="3" name="Marcador de contenido 2">
            <a:extLst>
              <a:ext uri="{FF2B5EF4-FFF2-40B4-BE49-F238E27FC236}">
                <a16:creationId xmlns:a16="http://schemas.microsoft.com/office/drawing/2014/main" id="{540A1C77-2FCA-41E2-B6D7-7E6DA97D6B64}"/>
              </a:ext>
            </a:extLst>
          </p:cNvPr>
          <p:cNvSpPr>
            <a:spLocks noGrp="1"/>
          </p:cNvSpPr>
          <p:nvPr>
            <p:ph idx="1"/>
          </p:nvPr>
        </p:nvSpPr>
        <p:spPr>
          <a:xfrm>
            <a:off x="4960953" y="1020932"/>
            <a:ext cx="6525220" cy="4489322"/>
          </a:xfrm>
        </p:spPr>
        <p:txBody>
          <a:bodyPr anchor="ctr">
            <a:normAutofit fontScale="62500" lnSpcReduction="20000"/>
          </a:bodyPr>
          <a:lstStyle/>
          <a:p>
            <a:r>
              <a:rPr lang="es-ES" sz="4200" b="1" dirty="0"/>
              <a:t>EXPECTATIVAS PARECEN NO CONVALIDAR LOS OBJETIVOS DE LA AUTORIDAD MONETARIA</a:t>
            </a:r>
          </a:p>
          <a:p>
            <a:pPr marL="0" indent="0">
              <a:buNone/>
            </a:pPr>
            <a:endParaRPr lang="es-ES" sz="4200" dirty="0"/>
          </a:p>
          <a:p>
            <a:pPr lvl="1"/>
            <a:r>
              <a:rPr lang="es-ES" sz="3800" dirty="0"/>
              <a:t>CON DOMINANCIA  FISCAL, UNA POLÍTICA  ANTIINFLACIONARIA PUEDE BAJAR LA INFLACIÓN EN EL CORTO PLAZO, PERO NO EN EL LARGO PLAZO, PORQUE LA COLOCACIÓN DE DEUDA TIENE UN LÍMITE Y TARDE O TEMPRANO DEBERÁ MONETIZARSE (Thomas Sargent y Neil Wallace “</a:t>
            </a:r>
            <a:r>
              <a:rPr lang="es-ES" sz="3800" dirty="0" err="1"/>
              <a:t>Some</a:t>
            </a:r>
            <a:r>
              <a:rPr lang="es-ES" sz="3800" dirty="0"/>
              <a:t> </a:t>
            </a:r>
            <a:r>
              <a:rPr lang="es-ES" sz="3800" dirty="0" err="1"/>
              <a:t>unpleasant</a:t>
            </a:r>
            <a:r>
              <a:rPr lang="es-ES" sz="3800" dirty="0"/>
              <a:t> </a:t>
            </a:r>
            <a:r>
              <a:rPr lang="es-ES" sz="3800" dirty="0" err="1"/>
              <a:t>monetarist</a:t>
            </a:r>
            <a:r>
              <a:rPr lang="es-ES" sz="3800" dirty="0"/>
              <a:t> </a:t>
            </a:r>
            <a:r>
              <a:rPr lang="es-ES" sz="3800" dirty="0" err="1"/>
              <a:t>arithmetics</a:t>
            </a:r>
            <a:r>
              <a:rPr lang="es-ES" sz="3800" dirty="0"/>
              <a:t>” 1981)</a:t>
            </a:r>
          </a:p>
          <a:p>
            <a:pPr lvl="1"/>
            <a:endParaRPr lang="es-ES" sz="3800" dirty="0"/>
          </a:p>
          <a:p>
            <a:pPr lvl="1"/>
            <a:r>
              <a:rPr lang="es-ES" sz="3800" dirty="0"/>
              <a:t>EL PAÍS SE ENCARECIÓ  MAS  DE LO QUE  JUSTIFICAN LOS FUNDAMENTOS</a:t>
            </a:r>
          </a:p>
          <a:p>
            <a:endParaRPr lang="es-ES" sz="2400" dirty="0"/>
          </a:p>
          <a:p>
            <a:pPr marL="0" indent="0">
              <a:buNone/>
            </a:pPr>
            <a:endParaRPr lang="es-UY" sz="2400" dirty="0"/>
          </a:p>
        </p:txBody>
      </p:sp>
    </p:spTree>
    <p:extLst>
      <p:ext uri="{BB962C8B-B14F-4D97-AF65-F5344CB8AC3E}">
        <p14:creationId xmlns:p14="http://schemas.microsoft.com/office/powerpoint/2010/main" val="51905666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7755</TotalTime>
  <Words>2177</Words>
  <Application>Microsoft Office PowerPoint</Application>
  <PresentationFormat>Panorámica</PresentationFormat>
  <Paragraphs>186</Paragraphs>
  <Slides>34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34</vt:i4>
      </vt:variant>
    </vt:vector>
  </HeadingPairs>
  <TitlesOfParts>
    <vt:vector size="42" baseType="lpstr">
      <vt:lpstr>Arial</vt:lpstr>
      <vt:lpstr>Calibri</vt:lpstr>
      <vt:lpstr>Calibri Light</vt:lpstr>
      <vt:lpstr>Open Sans</vt:lpstr>
      <vt:lpstr>Playfair Display</vt:lpstr>
      <vt:lpstr>SourceSansPro</vt:lpstr>
      <vt:lpstr>verdana</vt:lpstr>
      <vt:lpstr>Tema de Office</vt:lpstr>
      <vt:lpstr>DOLARIZACIÓN –DESDOLARIZACIÓN  ACADEMIA DE ECONOMÍA JULIO 2021  JUAN CARLOS PROTASI</vt:lpstr>
      <vt:lpstr>ORIGEN</vt:lpstr>
      <vt:lpstr>    LA HISTORIA  INFLACIONARIA QUEDÓ EN LA MEMORIA DE LOS URUGUAYOS</vt:lpstr>
      <vt:lpstr>EL ACTUAL ARREGLO MONETARIO</vt:lpstr>
      <vt:lpstr>LOS HECHOS DEMOSTRARON LA INCONSISTENCIA INTERTEMPORAL DE LA POLÍTICA MONETARIA</vt:lpstr>
      <vt:lpstr>EL IMPUESTO INFLACIONARIO  CONFISCÓ A LOS TENEDORES DE DEUDA EN PESOS EL 30% DE SU INVERSIÓN EN CINCO AÑOS  LA INFLACIÓN LICUÓ LA DEUDA  EN  PESOS EN UN 55% Y LA DEVALUACIÓN EN  35%</vt:lpstr>
      <vt:lpstr>LA RESPUESTA   DEPÓSITOS  EN US$  SUPERAN EL 70% DEL TOTAL DE LOS DEPÓSITOS  BOLSA: TRANSACCIONES EN US$  SUPERAN EL 60%  Y RESTO EN UI  INMUEBLES, AUTOS , DURABLES  SE TRANSAN EN US$  BALANCES DE EMPRESAS  EN US$  SALARIOS PROFFESIONALES Y EJECUTIVOS EN US$ </vt:lpstr>
      <vt:lpstr> LA DOLARIZACIÓN DE HECHO SUSTITUYO AL PESO EN TODAS SUS FUNCIONES</vt:lpstr>
      <vt:lpstr>PREGUNTA:  ¿PORQUÉ CON TASAS DE INTERÉS LIBRES E INFLACIÓN DE UN DÍGITO NO SE REDUJO LA DOLARIZACIÓN? </vt:lpstr>
      <vt:lpstr>EL GOBIERNO RESISTE A LAS PRESIONES DE LA DOLARIZACIÓN </vt:lpstr>
      <vt:lpstr>INDEXACIÓN E INSUFICIENCIA DE INGRESOS   IMPULSARON LA DEUDA DE MODO EXPLOSIVO </vt:lpstr>
      <vt:lpstr>LA PESIFICACIÓN (DES-DOLARIZACIÓN) ESTA CORRELACIONADA NEGATIVAMENTE AL TIPO DE CAMBIO  </vt:lpstr>
      <vt:lpstr>PARA DESDOLARIZAR EL DÓLAR DEBERÍA BAJAR O PERMANECER ESTABLE</vt:lpstr>
      <vt:lpstr>DOLAR SUBE Y BAJA COMO UN YO-YO  (Steve Hanke) </vt:lpstr>
      <vt:lpstr>GASTO PÚBLICO DESVÍO AL TIPO DE CAMBIO DE SU EQUILIBRIO  DETERMINADO POR LOS TÉRMINOS DE INTERCAMBIO (Larry Sjaastad y Carlos Rodriguez, ¿Atraso cambiario en Argentina, mito o realidad? CEMA 1979)</vt:lpstr>
      <vt:lpstr>DOLARIZACIÓN:  UN PROBLEMA DE CREDIBILIDAD  </vt:lpstr>
      <vt:lpstr>¿REVERTIR LA DOLARIZACIÓN ES POSIBLE?  SÍ: SI EL DÉFICIT SE REDUCE A UN NIVEL MÍNIMO</vt:lpstr>
      <vt:lpstr>EN LAS CONDICIONES ACTUALES, PARECE DIFÍCIL QUE LA DEUDA PÚBLICA PUEDA BAJAR A UN NIVEL QUE PERMITA HOLGURA AL MANEJO MACRO-FINANCIERO  </vt:lpstr>
      <vt:lpstr>Presentación de PowerPoint</vt:lpstr>
      <vt:lpstr>CREDIBILIDAD Y DOLARIZACIÓN </vt:lpstr>
      <vt:lpstr>LA DOLARIZACIÓN SURGE COMO SOLUCIÓN PLAUSIBLE PARA FORTALECER LA CREDIBILIDAD  (G.Calvo  2001) </vt:lpstr>
      <vt:lpstr>CURRENCY BOARD O CAJA DE CONVERSIÓN</vt:lpstr>
      <vt:lpstr>DOLARIZACIÓN EXTREMA</vt:lpstr>
      <vt:lpstr>DOLARIZACIÓN PRODUCE LOS MISMOS EFECTOS QUE UN CURRENCY BOARD</vt:lpstr>
      <vt:lpstr>PAÍSES QUE TIENEN EL DÓLAR ESTADOUNIDENSE COMO MONEDA OFICIAL </vt:lpstr>
      <vt:lpstr>ALGUNOS PAÍSES CON CAJAS DE CONVERSIÓN</vt:lpstr>
      <vt:lpstr>QUÉ IMPLICA LA DOLARIZACIÓN? (I)   . </vt:lpstr>
      <vt:lpstr>QUÉ IMPLICA LA DOLARIZACIÓN EXTREMA?  (II)  </vt:lpstr>
      <vt:lpstr>¿QUE BENEFICIOS TRAERÍA LA DOLARIZACIÓN? </vt:lpstr>
      <vt:lpstr>¿ CUALES SON LOS PERJUICIOS?</vt:lpstr>
      <vt:lpstr>CONDICIONES PARA DOLARIZAR (*) (*) Rodriguez Carlos “Maroeconomic Policy Lessons from LDC” Journal of Applied Economics Mayo 2000  </vt:lpstr>
      <vt:lpstr>EN SÍNTESIS CON ALTO DÉFICIT Y DEUDA</vt:lpstr>
      <vt:lpstr>CONCLUSIONES</vt:lpstr>
      <vt:lpstr>ACLARACIÓN FINAL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DOLARIZACIÓN-DESDOLARIZACIÓN</dc:title>
  <dc:creator>Juan Protasi</dc:creator>
  <cp:lastModifiedBy>Juan Protasi</cp:lastModifiedBy>
  <cp:revision>10</cp:revision>
  <dcterms:created xsi:type="dcterms:W3CDTF">2021-06-26T09:36:31Z</dcterms:created>
  <dcterms:modified xsi:type="dcterms:W3CDTF">2021-07-01T19:32:28Z</dcterms:modified>
</cp:coreProperties>
</file>