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59" r:id="rId4"/>
    <p:sldId id="280" r:id="rId5"/>
    <p:sldId id="270" r:id="rId6"/>
    <p:sldId id="274" r:id="rId7"/>
    <p:sldId id="262" r:id="rId8"/>
    <p:sldId id="260" r:id="rId9"/>
    <p:sldId id="265" r:id="rId10"/>
    <p:sldId id="273" r:id="rId11"/>
    <p:sldId id="267" r:id="rId12"/>
    <p:sldId id="257" r:id="rId13"/>
    <p:sldId id="268" r:id="rId14"/>
    <p:sldId id="266" r:id="rId15"/>
    <p:sldId id="291" r:id="rId16"/>
    <p:sldId id="269" r:id="rId17"/>
    <p:sldId id="272" r:id="rId18"/>
    <p:sldId id="271" r:id="rId19"/>
    <p:sldId id="297" r:id="rId20"/>
    <p:sldId id="275" r:id="rId21"/>
    <p:sldId id="287" r:id="rId22"/>
    <p:sldId id="290" r:id="rId23"/>
    <p:sldId id="292" r:id="rId24"/>
    <p:sldId id="284" r:id="rId25"/>
    <p:sldId id="294" r:id="rId26"/>
    <p:sldId id="296" r:id="rId27"/>
    <p:sldId id="276" r:id="rId28"/>
    <p:sldId id="289" r:id="rId29"/>
    <p:sldId id="277" r:id="rId30"/>
    <p:sldId id="278" r:id="rId31"/>
    <p:sldId id="293" r:id="rId32"/>
    <p:sldId id="295" r:id="rId33"/>
    <p:sldId id="282" r:id="rId34"/>
    <p:sldId id="285" r:id="rId35"/>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3D860D-8CD4-4E06-90E0-3BCA7FD3FE81}" v="1140" dt="2021-07-01T19:27:15.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90" d="100"/>
          <a:sy n="90" d="100"/>
        </p:scale>
        <p:origin x="26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an Protasi" userId="f91f9ad1618e1069" providerId="LiveId" clId="{133D860D-8CD4-4E06-90E0-3BCA7FD3FE81}"/>
    <pc:docChg chg="undo redo custSel addSld delSld modSld sldOrd">
      <pc:chgData name="Juan Protasi" userId="f91f9ad1618e1069" providerId="LiveId" clId="{133D860D-8CD4-4E06-90E0-3BCA7FD3FE81}" dt="2021-07-01T19:32:12.149" v="5952" actId="20577"/>
      <pc:docMkLst>
        <pc:docMk/>
      </pc:docMkLst>
      <pc:sldChg chg="modSp mod">
        <pc:chgData name="Juan Protasi" userId="f91f9ad1618e1069" providerId="LiveId" clId="{133D860D-8CD4-4E06-90E0-3BCA7FD3FE81}" dt="2021-07-01T18:53:21.434" v="4996" actId="20577"/>
        <pc:sldMkLst>
          <pc:docMk/>
          <pc:sldMk cId="3111488901" sldId="256"/>
        </pc:sldMkLst>
        <pc:spChg chg="mod">
          <ac:chgData name="Juan Protasi" userId="f91f9ad1618e1069" providerId="LiveId" clId="{133D860D-8CD4-4E06-90E0-3BCA7FD3FE81}" dt="2021-07-01T18:53:21.434" v="4996" actId="20577"/>
          <ac:spMkLst>
            <pc:docMk/>
            <pc:sldMk cId="3111488901" sldId="256"/>
            <ac:spMk id="3" creationId="{8F4FB7F6-2292-4618-BAF6-A2EC782F7E89}"/>
          </ac:spMkLst>
        </pc:spChg>
      </pc:sldChg>
      <pc:sldChg chg="modSp mod">
        <pc:chgData name="Juan Protasi" userId="f91f9ad1618e1069" providerId="LiveId" clId="{133D860D-8CD4-4E06-90E0-3BCA7FD3FE81}" dt="2021-07-01T14:00:51.783" v="3286" actId="20577"/>
        <pc:sldMkLst>
          <pc:docMk/>
          <pc:sldMk cId="1302879962" sldId="260"/>
        </pc:sldMkLst>
        <pc:spChg chg="mod">
          <ac:chgData name="Juan Protasi" userId="f91f9ad1618e1069" providerId="LiveId" clId="{133D860D-8CD4-4E06-90E0-3BCA7FD3FE81}" dt="2021-07-01T14:00:51.783" v="3286" actId="20577"/>
          <ac:spMkLst>
            <pc:docMk/>
            <pc:sldMk cId="1302879962" sldId="260"/>
            <ac:spMk id="3" creationId="{155AB328-E734-464E-B2B3-8A58D6A9E0F8}"/>
          </ac:spMkLst>
        </pc:spChg>
      </pc:sldChg>
      <pc:sldChg chg="modSp mod">
        <pc:chgData name="Juan Protasi" userId="f91f9ad1618e1069" providerId="LiveId" clId="{133D860D-8CD4-4E06-90E0-3BCA7FD3FE81}" dt="2021-07-01T19:01:09.004" v="5075" actId="20577"/>
        <pc:sldMkLst>
          <pc:docMk/>
          <pc:sldMk cId="519056666" sldId="265"/>
        </pc:sldMkLst>
        <pc:spChg chg="mod">
          <ac:chgData name="Juan Protasi" userId="f91f9ad1618e1069" providerId="LiveId" clId="{133D860D-8CD4-4E06-90E0-3BCA7FD3FE81}" dt="2021-07-01T19:01:09.004" v="5075" actId="20577"/>
          <ac:spMkLst>
            <pc:docMk/>
            <pc:sldMk cId="519056666" sldId="265"/>
            <ac:spMk id="3" creationId="{540A1C77-2FCA-41E2-B6D7-7E6DA97D6B64}"/>
          </ac:spMkLst>
        </pc:spChg>
      </pc:sldChg>
      <pc:sldChg chg="delSp modSp mod">
        <pc:chgData name="Juan Protasi" userId="f91f9ad1618e1069" providerId="LiveId" clId="{133D860D-8CD4-4E06-90E0-3BCA7FD3FE81}" dt="2021-07-01T09:55:46.212" v="432" actId="1038"/>
        <pc:sldMkLst>
          <pc:docMk/>
          <pc:sldMk cId="1129543326" sldId="266"/>
        </pc:sldMkLst>
        <pc:spChg chg="mod">
          <ac:chgData name="Juan Protasi" userId="f91f9ad1618e1069" providerId="LiveId" clId="{133D860D-8CD4-4E06-90E0-3BCA7FD3FE81}" dt="2021-07-01T09:47:20.131" v="383" actId="20577"/>
          <ac:spMkLst>
            <pc:docMk/>
            <pc:sldMk cId="1129543326" sldId="266"/>
            <ac:spMk id="2" creationId="{3B1763A1-92DD-431C-869C-88837BB7ADFE}"/>
          </ac:spMkLst>
        </pc:spChg>
        <pc:picChg chg="del">
          <ac:chgData name="Juan Protasi" userId="f91f9ad1618e1069" providerId="LiveId" clId="{133D860D-8CD4-4E06-90E0-3BCA7FD3FE81}" dt="2021-07-01T09:55:37.415" v="384" actId="21"/>
          <ac:picMkLst>
            <pc:docMk/>
            <pc:sldMk cId="1129543326" sldId="266"/>
            <ac:picMk id="4" creationId="{C8A57ADE-1045-4D98-8900-8883D96A4420}"/>
          </ac:picMkLst>
        </pc:picChg>
        <pc:picChg chg="mod">
          <ac:chgData name="Juan Protasi" userId="f91f9ad1618e1069" providerId="LiveId" clId="{133D860D-8CD4-4E06-90E0-3BCA7FD3FE81}" dt="2021-07-01T09:55:46.212" v="432" actId="1038"/>
          <ac:picMkLst>
            <pc:docMk/>
            <pc:sldMk cId="1129543326" sldId="266"/>
            <ac:picMk id="5" creationId="{DD2A7BB8-58AC-45EC-8D5C-007E5CC2E4A5}"/>
          </ac:picMkLst>
        </pc:picChg>
      </pc:sldChg>
      <pc:sldChg chg="modSp mod">
        <pc:chgData name="Juan Protasi" userId="f91f9ad1618e1069" providerId="LiveId" clId="{133D860D-8CD4-4E06-90E0-3BCA7FD3FE81}" dt="2021-07-01T14:02:14.633" v="3301" actId="20577"/>
        <pc:sldMkLst>
          <pc:docMk/>
          <pc:sldMk cId="1037297" sldId="267"/>
        </pc:sldMkLst>
        <pc:spChg chg="mod">
          <ac:chgData name="Juan Protasi" userId="f91f9ad1618e1069" providerId="LiveId" clId="{133D860D-8CD4-4E06-90E0-3BCA7FD3FE81}" dt="2021-07-01T14:02:14.633" v="3301" actId="20577"/>
          <ac:spMkLst>
            <pc:docMk/>
            <pc:sldMk cId="1037297" sldId="267"/>
            <ac:spMk id="2" creationId="{97912724-57AD-4D70-B497-F1CCE1872176}"/>
          </ac:spMkLst>
        </pc:spChg>
      </pc:sldChg>
      <pc:sldChg chg="modSp mod">
        <pc:chgData name="Juan Protasi" userId="f91f9ad1618e1069" providerId="LiveId" clId="{133D860D-8CD4-4E06-90E0-3BCA7FD3FE81}" dt="2021-07-01T19:04:17.191" v="5104" actId="20577"/>
        <pc:sldMkLst>
          <pc:docMk/>
          <pc:sldMk cId="2795061271" sldId="268"/>
        </pc:sldMkLst>
        <pc:spChg chg="mod">
          <ac:chgData name="Juan Protasi" userId="f91f9ad1618e1069" providerId="LiveId" clId="{133D860D-8CD4-4E06-90E0-3BCA7FD3FE81}" dt="2021-07-01T11:31:27.189" v="1854" actId="20577"/>
          <ac:spMkLst>
            <pc:docMk/>
            <pc:sldMk cId="2795061271" sldId="268"/>
            <ac:spMk id="2" creationId="{A4D4DE59-8C31-4CAA-8B8C-566121170EC3}"/>
          </ac:spMkLst>
        </pc:spChg>
        <pc:spChg chg="mod">
          <ac:chgData name="Juan Protasi" userId="f91f9ad1618e1069" providerId="LiveId" clId="{133D860D-8CD4-4E06-90E0-3BCA7FD3FE81}" dt="2021-07-01T19:04:17.191" v="5104" actId="20577"/>
          <ac:spMkLst>
            <pc:docMk/>
            <pc:sldMk cId="2795061271" sldId="268"/>
            <ac:spMk id="17" creationId="{6072297A-A310-41BF-B7B2-CBC65CA3A46E}"/>
          </ac:spMkLst>
        </pc:spChg>
      </pc:sldChg>
      <pc:sldChg chg="modSp mod">
        <pc:chgData name="Juan Protasi" userId="f91f9ad1618e1069" providerId="LiveId" clId="{133D860D-8CD4-4E06-90E0-3BCA7FD3FE81}" dt="2021-07-01T19:14:03.278" v="5404" actId="20577"/>
        <pc:sldMkLst>
          <pc:docMk/>
          <pc:sldMk cId="4222886005" sldId="269"/>
        </pc:sldMkLst>
        <pc:spChg chg="mod">
          <ac:chgData name="Juan Protasi" userId="f91f9ad1618e1069" providerId="LiveId" clId="{133D860D-8CD4-4E06-90E0-3BCA7FD3FE81}" dt="2021-07-01T19:12:26.814" v="5304" actId="20577"/>
          <ac:spMkLst>
            <pc:docMk/>
            <pc:sldMk cId="4222886005" sldId="269"/>
            <ac:spMk id="2" creationId="{42C2D01C-0330-4EFD-95A4-443E1AE749F7}"/>
          </ac:spMkLst>
        </pc:spChg>
        <pc:spChg chg="mod">
          <ac:chgData name="Juan Protasi" userId="f91f9ad1618e1069" providerId="LiveId" clId="{133D860D-8CD4-4E06-90E0-3BCA7FD3FE81}" dt="2021-07-01T19:14:03.278" v="5404" actId="20577"/>
          <ac:spMkLst>
            <pc:docMk/>
            <pc:sldMk cId="4222886005" sldId="269"/>
            <ac:spMk id="3" creationId="{E712F10C-202D-45B9-8AB8-ED5392762DEC}"/>
          </ac:spMkLst>
        </pc:spChg>
      </pc:sldChg>
      <pc:sldChg chg="modSp mod">
        <pc:chgData name="Juan Protasi" userId="f91f9ad1618e1069" providerId="LiveId" clId="{133D860D-8CD4-4E06-90E0-3BCA7FD3FE81}" dt="2021-07-01T13:58:42.500" v="3269" actId="20577"/>
        <pc:sldMkLst>
          <pc:docMk/>
          <pc:sldMk cId="437370604" sldId="270"/>
        </pc:sldMkLst>
        <pc:spChg chg="mod">
          <ac:chgData name="Juan Protasi" userId="f91f9ad1618e1069" providerId="LiveId" clId="{133D860D-8CD4-4E06-90E0-3BCA7FD3FE81}" dt="2021-07-01T13:58:42.500" v="3269" actId="20577"/>
          <ac:spMkLst>
            <pc:docMk/>
            <pc:sldMk cId="437370604" sldId="270"/>
            <ac:spMk id="17" creationId="{6072297A-A310-41BF-B7B2-CBC65CA3A46E}"/>
          </ac:spMkLst>
        </pc:spChg>
      </pc:sldChg>
      <pc:sldChg chg="modSp mod modAnim">
        <pc:chgData name="Juan Protasi" userId="f91f9ad1618e1069" providerId="LiveId" clId="{133D860D-8CD4-4E06-90E0-3BCA7FD3FE81}" dt="2021-07-01T19:21:02.855" v="5594" actId="14100"/>
        <pc:sldMkLst>
          <pc:docMk/>
          <pc:sldMk cId="2875776605" sldId="271"/>
        </pc:sldMkLst>
        <pc:spChg chg="mod">
          <ac:chgData name="Juan Protasi" userId="f91f9ad1618e1069" providerId="LiveId" clId="{133D860D-8CD4-4E06-90E0-3BCA7FD3FE81}" dt="2021-07-01T19:15:09.033" v="5425" actId="20577"/>
          <ac:spMkLst>
            <pc:docMk/>
            <pc:sldMk cId="2875776605" sldId="271"/>
            <ac:spMk id="2" creationId="{67E6F9C4-910A-4BED-B216-810D4A6D8AD4}"/>
          </ac:spMkLst>
        </pc:spChg>
        <pc:spChg chg="mod">
          <ac:chgData name="Juan Protasi" userId="f91f9ad1618e1069" providerId="LiveId" clId="{133D860D-8CD4-4E06-90E0-3BCA7FD3FE81}" dt="2021-07-01T19:21:02.855" v="5594" actId="14100"/>
          <ac:spMkLst>
            <pc:docMk/>
            <pc:sldMk cId="2875776605" sldId="271"/>
            <ac:spMk id="3" creationId="{6F9DD70A-9394-46BC-95CE-F676853156F0}"/>
          </ac:spMkLst>
        </pc:spChg>
      </pc:sldChg>
      <pc:sldChg chg="modSp mod">
        <pc:chgData name="Juan Protasi" userId="f91f9ad1618e1069" providerId="LiveId" clId="{133D860D-8CD4-4E06-90E0-3BCA7FD3FE81}" dt="2021-07-01T11:32:55.567" v="1859" actId="20577"/>
        <pc:sldMkLst>
          <pc:docMk/>
          <pc:sldMk cId="4061898120" sldId="272"/>
        </pc:sldMkLst>
        <pc:spChg chg="mod">
          <ac:chgData name="Juan Protasi" userId="f91f9ad1618e1069" providerId="LiveId" clId="{133D860D-8CD4-4E06-90E0-3BCA7FD3FE81}" dt="2021-07-01T11:32:55.567" v="1859" actId="20577"/>
          <ac:spMkLst>
            <pc:docMk/>
            <pc:sldMk cId="4061898120" sldId="272"/>
            <ac:spMk id="2" creationId="{CB51A4CA-15C7-4AF5-BFA7-3EFBF4A09827}"/>
          </ac:spMkLst>
        </pc:spChg>
      </pc:sldChg>
      <pc:sldChg chg="addSp delSp modSp mod">
        <pc:chgData name="Juan Protasi" userId="f91f9ad1618e1069" providerId="LiveId" clId="{133D860D-8CD4-4E06-90E0-3BCA7FD3FE81}" dt="2021-07-01T11:28:13.663" v="1851" actId="1038"/>
        <pc:sldMkLst>
          <pc:docMk/>
          <pc:sldMk cId="3946309854" sldId="274"/>
        </pc:sldMkLst>
        <pc:picChg chg="del">
          <ac:chgData name="Juan Protasi" userId="f91f9ad1618e1069" providerId="LiveId" clId="{133D860D-8CD4-4E06-90E0-3BCA7FD3FE81}" dt="2021-07-01T11:27:58.588" v="1808" actId="478"/>
          <ac:picMkLst>
            <pc:docMk/>
            <pc:sldMk cId="3946309854" sldId="274"/>
            <ac:picMk id="3" creationId="{9DEF7A24-7CD5-4198-9163-69F9EBB4E9F9}"/>
          </ac:picMkLst>
        </pc:picChg>
        <pc:picChg chg="add mod">
          <ac:chgData name="Juan Protasi" userId="f91f9ad1618e1069" providerId="LiveId" clId="{133D860D-8CD4-4E06-90E0-3BCA7FD3FE81}" dt="2021-07-01T11:28:13.663" v="1851" actId="1038"/>
          <ac:picMkLst>
            <pc:docMk/>
            <pc:sldMk cId="3946309854" sldId="274"/>
            <ac:picMk id="4" creationId="{537E3B6E-F1DC-450E-9F70-2DC01BE830D7}"/>
          </ac:picMkLst>
        </pc:picChg>
      </pc:sldChg>
      <pc:sldChg chg="modSp modAnim">
        <pc:chgData name="Juan Protasi" userId="f91f9ad1618e1069" providerId="LiveId" clId="{133D860D-8CD4-4E06-90E0-3BCA7FD3FE81}" dt="2021-07-01T14:12:29.326" v="3904" actId="20577"/>
        <pc:sldMkLst>
          <pc:docMk/>
          <pc:sldMk cId="419141493" sldId="275"/>
        </pc:sldMkLst>
        <pc:spChg chg="mod">
          <ac:chgData name="Juan Protasi" userId="f91f9ad1618e1069" providerId="LiveId" clId="{133D860D-8CD4-4E06-90E0-3BCA7FD3FE81}" dt="2021-07-01T14:12:29.326" v="3904" actId="20577"/>
          <ac:spMkLst>
            <pc:docMk/>
            <pc:sldMk cId="419141493" sldId="275"/>
            <ac:spMk id="3" creationId="{77C8EA40-5BA5-4AE3-9362-8BD12270E9FD}"/>
          </ac:spMkLst>
        </pc:spChg>
      </pc:sldChg>
      <pc:sldChg chg="modSp mod">
        <pc:chgData name="Juan Protasi" userId="f91f9ad1618e1069" providerId="LiveId" clId="{133D860D-8CD4-4E06-90E0-3BCA7FD3FE81}" dt="2021-07-01T10:28:28.621" v="1117" actId="20577"/>
        <pc:sldMkLst>
          <pc:docMk/>
          <pc:sldMk cId="1803379537" sldId="276"/>
        </pc:sldMkLst>
        <pc:spChg chg="mod">
          <ac:chgData name="Juan Protasi" userId="f91f9ad1618e1069" providerId="LiveId" clId="{133D860D-8CD4-4E06-90E0-3BCA7FD3FE81}" dt="2021-07-01T10:28:28.621" v="1117" actId="20577"/>
          <ac:spMkLst>
            <pc:docMk/>
            <pc:sldMk cId="1803379537" sldId="276"/>
            <ac:spMk id="2" creationId="{458E8201-FA8E-474A-B23C-0B24D9ECC93A}"/>
          </ac:spMkLst>
        </pc:spChg>
      </pc:sldChg>
      <pc:sldChg chg="modSp modAnim">
        <pc:chgData name="Juan Protasi" userId="f91f9ad1618e1069" providerId="LiveId" clId="{133D860D-8CD4-4E06-90E0-3BCA7FD3FE81}" dt="2021-07-01T19:27:15.716" v="5763" actId="20577"/>
        <pc:sldMkLst>
          <pc:docMk/>
          <pc:sldMk cId="3925651486" sldId="277"/>
        </pc:sldMkLst>
        <pc:graphicFrameChg chg="mod">
          <ac:chgData name="Juan Protasi" userId="f91f9ad1618e1069" providerId="LiveId" clId="{133D860D-8CD4-4E06-90E0-3BCA7FD3FE81}" dt="2021-07-01T19:27:15.716" v="5763" actId="20577"/>
          <ac:graphicFrameMkLst>
            <pc:docMk/>
            <pc:sldMk cId="3925651486" sldId="277"/>
            <ac:graphicFrameMk id="5" creationId="{D951E61E-4667-4C30-873F-75CC003C9007}"/>
          </ac:graphicFrameMkLst>
        </pc:graphicFrameChg>
      </pc:sldChg>
      <pc:sldChg chg="modSp mod">
        <pc:chgData name="Juan Protasi" userId="f91f9ad1618e1069" providerId="LiveId" clId="{133D860D-8CD4-4E06-90E0-3BCA7FD3FE81}" dt="2021-07-01T19:27:56.924" v="5775" actId="20577"/>
        <pc:sldMkLst>
          <pc:docMk/>
          <pc:sldMk cId="1429331321" sldId="278"/>
        </pc:sldMkLst>
        <pc:spChg chg="mod">
          <ac:chgData name="Juan Protasi" userId="f91f9ad1618e1069" providerId="LiveId" clId="{133D860D-8CD4-4E06-90E0-3BCA7FD3FE81}" dt="2021-07-01T19:27:56.924" v="5775" actId="20577"/>
          <ac:spMkLst>
            <pc:docMk/>
            <pc:sldMk cId="1429331321" sldId="278"/>
            <ac:spMk id="3" creationId="{B60D9FFC-61D4-4AC7-A981-D8B677F447C0}"/>
          </ac:spMkLst>
        </pc:spChg>
      </pc:sldChg>
      <pc:sldChg chg="modSp mod">
        <pc:chgData name="Juan Protasi" userId="f91f9ad1618e1069" providerId="LiveId" clId="{133D860D-8CD4-4E06-90E0-3BCA7FD3FE81}" dt="2021-07-01T13:57:49.980" v="3179" actId="20577"/>
        <pc:sldMkLst>
          <pc:docMk/>
          <pc:sldMk cId="1434183793" sldId="280"/>
        </pc:sldMkLst>
        <pc:spChg chg="mod">
          <ac:chgData name="Juan Protasi" userId="f91f9ad1618e1069" providerId="LiveId" clId="{133D860D-8CD4-4E06-90E0-3BCA7FD3FE81}" dt="2021-07-01T13:57:49.980" v="3179" actId="20577"/>
          <ac:spMkLst>
            <pc:docMk/>
            <pc:sldMk cId="1434183793" sldId="280"/>
            <ac:spMk id="3" creationId="{504FCBDD-D64C-42BF-B705-5C78A7CF28F2}"/>
          </ac:spMkLst>
        </pc:spChg>
      </pc:sldChg>
      <pc:sldChg chg="modSp mod">
        <pc:chgData name="Juan Protasi" userId="f91f9ad1618e1069" providerId="LiveId" clId="{133D860D-8CD4-4E06-90E0-3BCA7FD3FE81}" dt="2021-07-01T19:31:23.035" v="5940" actId="20577"/>
        <pc:sldMkLst>
          <pc:docMk/>
          <pc:sldMk cId="1296697370" sldId="282"/>
        </pc:sldMkLst>
        <pc:spChg chg="mod">
          <ac:chgData name="Juan Protasi" userId="f91f9ad1618e1069" providerId="LiveId" clId="{133D860D-8CD4-4E06-90E0-3BCA7FD3FE81}" dt="2021-07-01T19:31:23.035" v="5940" actId="20577"/>
          <ac:spMkLst>
            <pc:docMk/>
            <pc:sldMk cId="1296697370" sldId="282"/>
            <ac:spMk id="3" creationId="{3890A378-CD59-41AA-9E60-5FD05FB005A3}"/>
          </ac:spMkLst>
        </pc:spChg>
      </pc:sldChg>
      <pc:sldChg chg="addSp modSp add mod setBg">
        <pc:chgData name="Juan Protasi" userId="f91f9ad1618e1069" providerId="LiveId" clId="{133D860D-8CD4-4E06-90E0-3BCA7FD3FE81}" dt="2021-07-01T14:15:23.513" v="4006" actId="20577"/>
        <pc:sldMkLst>
          <pc:docMk/>
          <pc:sldMk cId="32626609" sldId="284"/>
        </pc:sldMkLst>
        <pc:spChg chg="mod">
          <ac:chgData name="Juan Protasi" userId="f91f9ad1618e1069" providerId="LiveId" clId="{133D860D-8CD4-4E06-90E0-3BCA7FD3FE81}" dt="2021-07-01T10:34:12.816" v="1123" actId="26606"/>
          <ac:spMkLst>
            <pc:docMk/>
            <pc:sldMk cId="32626609" sldId="284"/>
            <ac:spMk id="2" creationId="{900A9911-ED5B-426E-8EA9-8E2D1FBDB179}"/>
          </ac:spMkLst>
        </pc:spChg>
        <pc:spChg chg="mod">
          <ac:chgData name="Juan Protasi" userId="f91f9ad1618e1069" providerId="LiveId" clId="{133D860D-8CD4-4E06-90E0-3BCA7FD3FE81}" dt="2021-07-01T14:15:23.513" v="4006" actId="20577"/>
          <ac:spMkLst>
            <pc:docMk/>
            <pc:sldMk cId="32626609" sldId="284"/>
            <ac:spMk id="3" creationId="{2BDC7A48-C8AF-4206-9DBF-BEC8C604A461}"/>
          </ac:spMkLst>
        </pc:spChg>
        <pc:spChg chg="add">
          <ac:chgData name="Juan Protasi" userId="f91f9ad1618e1069" providerId="LiveId" clId="{133D860D-8CD4-4E06-90E0-3BCA7FD3FE81}" dt="2021-07-01T10:34:12.816" v="1123" actId="26606"/>
          <ac:spMkLst>
            <pc:docMk/>
            <pc:sldMk cId="32626609" sldId="284"/>
            <ac:spMk id="8" creationId="{18873D23-2DCF-4B31-A009-95721C06E8E1}"/>
          </ac:spMkLst>
        </pc:spChg>
        <pc:spChg chg="add">
          <ac:chgData name="Juan Protasi" userId="f91f9ad1618e1069" providerId="LiveId" clId="{133D860D-8CD4-4E06-90E0-3BCA7FD3FE81}" dt="2021-07-01T10:34:12.816" v="1123" actId="26606"/>
          <ac:spMkLst>
            <pc:docMk/>
            <pc:sldMk cId="32626609" sldId="284"/>
            <ac:spMk id="10" creationId="{C13EF075-D4EF-4929-ADBC-91B27DA19955}"/>
          </ac:spMkLst>
        </pc:spChg>
        <pc:grpChg chg="add">
          <ac:chgData name="Juan Protasi" userId="f91f9ad1618e1069" providerId="LiveId" clId="{133D860D-8CD4-4E06-90E0-3BCA7FD3FE81}" dt="2021-07-01T10:34:12.816" v="1123" actId="26606"/>
          <ac:grpSpMkLst>
            <pc:docMk/>
            <pc:sldMk cId="32626609" sldId="284"/>
            <ac:grpSpMk id="12" creationId="{DAA26DFA-AAB2-4973-9C17-16D587C7B198}"/>
          </ac:grpSpMkLst>
        </pc:grpChg>
      </pc:sldChg>
      <pc:sldChg chg="modSp mod">
        <pc:chgData name="Juan Protasi" userId="f91f9ad1618e1069" providerId="LiveId" clId="{133D860D-8CD4-4E06-90E0-3BCA7FD3FE81}" dt="2021-07-01T19:32:12.149" v="5952" actId="20577"/>
        <pc:sldMkLst>
          <pc:docMk/>
          <pc:sldMk cId="1230071897" sldId="285"/>
        </pc:sldMkLst>
        <pc:spChg chg="mod">
          <ac:chgData name="Juan Protasi" userId="f91f9ad1618e1069" providerId="LiveId" clId="{133D860D-8CD4-4E06-90E0-3BCA7FD3FE81}" dt="2021-07-01T19:32:12.149" v="5952" actId="20577"/>
          <ac:spMkLst>
            <pc:docMk/>
            <pc:sldMk cId="1230071897" sldId="285"/>
            <ac:spMk id="3" creationId="{C07A2D46-1290-43F6-8683-EA7F8D88F4ED}"/>
          </ac:spMkLst>
        </pc:spChg>
      </pc:sldChg>
      <pc:sldChg chg="modSp modAnim">
        <pc:chgData name="Juan Protasi" userId="f91f9ad1618e1069" providerId="LiveId" clId="{133D860D-8CD4-4E06-90E0-3BCA7FD3FE81}" dt="2021-07-01T14:14:16.340" v="3971" actId="20577"/>
        <pc:sldMkLst>
          <pc:docMk/>
          <pc:sldMk cId="2104574013" sldId="287"/>
        </pc:sldMkLst>
        <pc:spChg chg="mod">
          <ac:chgData name="Juan Protasi" userId="f91f9ad1618e1069" providerId="LiveId" clId="{133D860D-8CD4-4E06-90E0-3BCA7FD3FE81}" dt="2021-07-01T14:14:16.340" v="3971" actId="20577"/>
          <ac:spMkLst>
            <pc:docMk/>
            <pc:sldMk cId="2104574013" sldId="287"/>
            <ac:spMk id="2" creationId="{651DC9F1-1641-451C-B3EF-F698FD303324}"/>
          </ac:spMkLst>
        </pc:spChg>
      </pc:sldChg>
      <pc:sldChg chg="modSp mod">
        <pc:chgData name="Juan Protasi" userId="f91f9ad1618e1069" providerId="LiveId" clId="{133D860D-8CD4-4E06-90E0-3BCA7FD3FE81}" dt="2021-07-01T14:17:48.394" v="4019" actId="20577"/>
        <pc:sldMkLst>
          <pc:docMk/>
          <pc:sldMk cId="4072203370" sldId="289"/>
        </pc:sldMkLst>
        <pc:spChg chg="mod">
          <ac:chgData name="Juan Protasi" userId="f91f9ad1618e1069" providerId="LiveId" clId="{133D860D-8CD4-4E06-90E0-3BCA7FD3FE81}" dt="2021-07-01T14:17:48.394" v="4019" actId="20577"/>
          <ac:spMkLst>
            <pc:docMk/>
            <pc:sldMk cId="4072203370" sldId="289"/>
            <ac:spMk id="3" creationId="{BBB6ED22-17C4-4A20-ADB5-975D976202EC}"/>
          </ac:spMkLst>
        </pc:spChg>
      </pc:sldChg>
      <pc:sldChg chg="addSp modSp new mod setBg">
        <pc:chgData name="Juan Protasi" userId="f91f9ad1618e1069" providerId="LiveId" clId="{133D860D-8CD4-4E06-90E0-3BCA7FD3FE81}" dt="2021-07-01T12:26:21.060" v="2933" actId="27636"/>
        <pc:sldMkLst>
          <pc:docMk/>
          <pc:sldMk cId="3236900663" sldId="290"/>
        </pc:sldMkLst>
        <pc:spChg chg="mod">
          <ac:chgData name="Juan Protasi" userId="f91f9ad1618e1069" providerId="LiveId" clId="{133D860D-8CD4-4E06-90E0-3BCA7FD3FE81}" dt="2021-07-01T10:19:39.482" v="796" actId="26606"/>
          <ac:spMkLst>
            <pc:docMk/>
            <pc:sldMk cId="3236900663" sldId="290"/>
            <ac:spMk id="2" creationId="{917A07E2-E7FD-421E-A84D-B451D4BC6C5E}"/>
          </ac:spMkLst>
        </pc:spChg>
        <pc:spChg chg="mod">
          <ac:chgData name="Juan Protasi" userId="f91f9ad1618e1069" providerId="LiveId" clId="{133D860D-8CD4-4E06-90E0-3BCA7FD3FE81}" dt="2021-07-01T12:26:21.060" v="2933" actId="27636"/>
          <ac:spMkLst>
            <pc:docMk/>
            <pc:sldMk cId="3236900663" sldId="290"/>
            <ac:spMk id="3" creationId="{42D112CF-02E1-42CD-9537-8344DC2275BF}"/>
          </ac:spMkLst>
        </pc:spChg>
        <pc:spChg chg="add">
          <ac:chgData name="Juan Protasi" userId="f91f9ad1618e1069" providerId="LiveId" clId="{133D860D-8CD4-4E06-90E0-3BCA7FD3FE81}" dt="2021-07-01T10:19:39.482" v="796" actId="26606"/>
          <ac:spMkLst>
            <pc:docMk/>
            <pc:sldMk cId="3236900663" sldId="290"/>
            <ac:spMk id="8" creationId="{76EFD3D9-44F0-4267-BCC1-1613E79D8274}"/>
          </ac:spMkLst>
        </pc:spChg>
        <pc:spChg chg="add">
          <ac:chgData name="Juan Protasi" userId="f91f9ad1618e1069" providerId="LiveId" clId="{133D860D-8CD4-4E06-90E0-3BCA7FD3FE81}" dt="2021-07-01T10:19:39.482" v="796" actId="26606"/>
          <ac:spMkLst>
            <pc:docMk/>
            <pc:sldMk cId="3236900663" sldId="290"/>
            <ac:spMk id="10" creationId="{A779A851-95D6-41AF-937A-B0E4B7F6FA8D}"/>
          </ac:spMkLst>
        </pc:spChg>
        <pc:spChg chg="add">
          <ac:chgData name="Juan Protasi" userId="f91f9ad1618e1069" providerId="LiveId" clId="{133D860D-8CD4-4E06-90E0-3BCA7FD3FE81}" dt="2021-07-01T10:19:39.482" v="796" actId="26606"/>
          <ac:spMkLst>
            <pc:docMk/>
            <pc:sldMk cId="3236900663" sldId="290"/>
            <ac:spMk id="12" creationId="{953FB2E7-B6CB-429C-81EB-D9516D6D5C8D}"/>
          </ac:spMkLst>
        </pc:spChg>
        <pc:spChg chg="add">
          <ac:chgData name="Juan Protasi" userId="f91f9ad1618e1069" providerId="LiveId" clId="{133D860D-8CD4-4E06-90E0-3BCA7FD3FE81}" dt="2021-07-01T10:19:39.482" v="796" actId="26606"/>
          <ac:spMkLst>
            <pc:docMk/>
            <pc:sldMk cId="3236900663" sldId="290"/>
            <ac:spMk id="14" creationId="{2EC40DB1-B719-4A13-9A4D-0966B4B27866}"/>
          </ac:spMkLst>
        </pc:spChg>
        <pc:spChg chg="add">
          <ac:chgData name="Juan Protasi" userId="f91f9ad1618e1069" providerId="LiveId" clId="{133D860D-8CD4-4E06-90E0-3BCA7FD3FE81}" dt="2021-07-01T10:19:39.482" v="796" actId="26606"/>
          <ac:spMkLst>
            <pc:docMk/>
            <pc:sldMk cId="3236900663" sldId="290"/>
            <ac:spMk id="16" creationId="{82211336-CFF3-412D-868A-6679C1004C45}"/>
          </ac:spMkLst>
        </pc:spChg>
      </pc:sldChg>
      <pc:sldChg chg="addSp delSp modSp new mod setBg">
        <pc:chgData name="Juan Protasi" userId="f91f9ad1618e1069" providerId="LiveId" clId="{133D860D-8CD4-4E06-90E0-3BCA7FD3FE81}" dt="2021-07-01T19:10:53.277" v="5259" actId="20577"/>
        <pc:sldMkLst>
          <pc:docMk/>
          <pc:sldMk cId="823869808" sldId="291"/>
        </pc:sldMkLst>
        <pc:spChg chg="mod">
          <ac:chgData name="Juan Protasi" userId="f91f9ad1618e1069" providerId="LiveId" clId="{133D860D-8CD4-4E06-90E0-3BCA7FD3FE81}" dt="2021-07-01T19:10:53.277" v="5259" actId="20577"/>
          <ac:spMkLst>
            <pc:docMk/>
            <pc:sldMk cId="823869808" sldId="291"/>
            <ac:spMk id="2" creationId="{664ABD21-FD7F-4199-938F-0430C52D5747}"/>
          </ac:spMkLst>
        </pc:spChg>
        <pc:spChg chg="del mod">
          <ac:chgData name="Juan Protasi" userId="f91f9ad1618e1069" providerId="LiveId" clId="{133D860D-8CD4-4E06-90E0-3BCA7FD3FE81}" dt="2021-07-01T09:57:23.011" v="497" actId="478"/>
          <ac:spMkLst>
            <pc:docMk/>
            <pc:sldMk cId="823869808" sldId="291"/>
            <ac:spMk id="3" creationId="{3B45C21D-F4EA-4B6C-B935-48BA05EA7462}"/>
          </ac:spMkLst>
        </pc:spChg>
        <pc:spChg chg="add">
          <ac:chgData name="Juan Protasi" userId="f91f9ad1618e1069" providerId="LiveId" clId="{133D860D-8CD4-4E06-90E0-3BCA7FD3FE81}" dt="2021-07-01T09:57:27.065" v="498" actId="26606"/>
          <ac:spMkLst>
            <pc:docMk/>
            <pc:sldMk cId="823869808" sldId="291"/>
            <ac:spMk id="9" creationId="{47942995-B07F-4636-9A06-C6A104B260A8}"/>
          </ac:spMkLst>
        </pc:spChg>
        <pc:spChg chg="add">
          <ac:chgData name="Juan Protasi" userId="f91f9ad1618e1069" providerId="LiveId" clId="{133D860D-8CD4-4E06-90E0-3BCA7FD3FE81}" dt="2021-07-01T09:57:27.065" v="498" actId="26606"/>
          <ac:spMkLst>
            <pc:docMk/>
            <pc:sldMk cId="823869808" sldId="291"/>
            <ac:spMk id="16" creationId="{B81933D1-5615-42C7-9C0B-4EB7105CCE2D}"/>
          </ac:spMkLst>
        </pc:spChg>
        <pc:spChg chg="add">
          <ac:chgData name="Juan Protasi" userId="f91f9ad1618e1069" providerId="LiveId" clId="{133D860D-8CD4-4E06-90E0-3BCA7FD3FE81}" dt="2021-07-01T09:57:27.065" v="498" actId="26606"/>
          <ac:spMkLst>
            <pc:docMk/>
            <pc:sldMk cId="823869808" sldId="291"/>
            <ac:spMk id="18" creationId="{19C9EAEA-39D0-4B0E-A0EB-51E7B26740B1}"/>
          </ac:spMkLst>
        </pc:spChg>
        <pc:grpChg chg="add">
          <ac:chgData name="Juan Protasi" userId="f91f9ad1618e1069" providerId="LiveId" clId="{133D860D-8CD4-4E06-90E0-3BCA7FD3FE81}" dt="2021-07-01T09:57:27.065" v="498" actId="26606"/>
          <ac:grpSpMkLst>
            <pc:docMk/>
            <pc:sldMk cId="823869808" sldId="291"/>
            <ac:grpSpMk id="11" creationId="{032D8612-31EB-44CF-A1D0-14FD4C705424}"/>
          </ac:grpSpMkLst>
        </pc:grpChg>
        <pc:picChg chg="add mod">
          <ac:chgData name="Juan Protasi" userId="f91f9ad1618e1069" providerId="LiveId" clId="{133D860D-8CD4-4E06-90E0-3BCA7FD3FE81}" dt="2021-07-01T09:57:27.065" v="498" actId="26606"/>
          <ac:picMkLst>
            <pc:docMk/>
            <pc:sldMk cId="823869808" sldId="291"/>
            <ac:picMk id="4" creationId="{F4D71123-4703-4D2D-B130-D76AFEE2E776}"/>
          </ac:picMkLst>
        </pc:picChg>
      </pc:sldChg>
      <pc:sldChg chg="addSp modSp new mod ord setBg">
        <pc:chgData name="Juan Protasi" userId="f91f9ad1618e1069" providerId="LiveId" clId="{133D860D-8CD4-4E06-90E0-3BCA7FD3FE81}" dt="2021-07-01T10:27:42.158" v="1109" actId="20577"/>
        <pc:sldMkLst>
          <pc:docMk/>
          <pc:sldMk cId="3969292619" sldId="292"/>
        </pc:sldMkLst>
        <pc:spChg chg="mod">
          <ac:chgData name="Juan Protasi" userId="f91f9ad1618e1069" providerId="LiveId" clId="{133D860D-8CD4-4E06-90E0-3BCA7FD3FE81}" dt="2021-07-01T10:27:03.093" v="1079" actId="26606"/>
          <ac:spMkLst>
            <pc:docMk/>
            <pc:sldMk cId="3969292619" sldId="292"/>
            <ac:spMk id="2" creationId="{8A0CF51F-F892-4C26-9553-867597B7B4E3}"/>
          </ac:spMkLst>
        </pc:spChg>
        <pc:spChg chg="mod">
          <ac:chgData name="Juan Protasi" userId="f91f9ad1618e1069" providerId="LiveId" clId="{133D860D-8CD4-4E06-90E0-3BCA7FD3FE81}" dt="2021-07-01T10:27:42.158" v="1109" actId="20577"/>
          <ac:spMkLst>
            <pc:docMk/>
            <pc:sldMk cId="3969292619" sldId="292"/>
            <ac:spMk id="3" creationId="{82D83715-F479-440B-ACEC-C151D6ECE51A}"/>
          </ac:spMkLst>
        </pc:spChg>
        <pc:spChg chg="add">
          <ac:chgData name="Juan Protasi" userId="f91f9ad1618e1069" providerId="LiveId" clId="{133D860D-8CD4-4E06-90E0-3BCA7FD3FE81}" dt="2021-07-01T10:27:03.093" v="1079" actId="26606"/>
          <ac:spMkLst>
            <pc:docMk/>
            <pc:sldMk cId="3969292619" sldId="292"/>
            <ac:spMk id="8" creationId="{9B6CD22E-2269-419F-9E81-016EA035D4C1}"/>
          </ac:spMkLst>
        </pc:spChg>
        <pc:spChg chg="add">
          <ac:chgData name="Juan Protasi" userId="f91f9ad1618e1069" providerId="LiveId" clId="{133D860D-8CD4-4E06-90E0-3BCA7FD3FE81}" dt="2021-07-01T10:27:03.093" v="1079" actId="26606"/>
          <ac:spMkLst>
            <pc:docMk/>
            <pc:sldMk cId="3969292619" sldId="292"/>
            <ac:spMk id="10" creationId="{AA607D34-E2A9-4595-9DB2-5472E077CA49}"/>
          </ac:spMkLst>
        </pc:spChg>
        <pc:spChg chg="add">
          <ac:chgData name="Juan Protasi" userId="f91f9ad1618e1069" providerId="LiveId" clId="{133D860D-8CD4-4E06-90E0-3BCA7FD3FE81}" dt="2021-07-01T10:27:03.093" v="1079" actId="26606"/>
          <ac:spMkLst>
            <pc:docMk/>
            <pc:sldMk cId="3969292619" sldId="292"/>
            <ac:spMk id="12" creationId="{63DAB858-5A0C-4AFF-AAC6-705EDF8DB733}"/>
          </ac:spMkLst>
        </pc:spChg>
        <pc:spChg chg="add">
          <ac:chgData name="Juan Protasi" userId="f91f9ad1618e1069" providerId="LiveId" clId="{133D860D-8CD4-4E06-90E0-3BCA7FD3FE81}" dt="2021-07-01T10:27:03.093" v="1079" actId="26606"/>
          <ac:spMkLst>
            <pc:docMk/>
            <pc:sldMk cId="3969292619" sldId="292"/>
            <ac:spMk id="14" creationId="{8FFD9892-EDE5-4886-A313-66099DA8C8F1}"/>
          </ac:spMkLst>
        </pc:spChg>
      </pc:sldChg>
      <pc:sldChg chg="addSp modSp add mod setBg">
        <pc:chgData name="Juan Protasi" userId="f91f9ad1618e1069" providerId="LiveId" clId="{133D860D-8CD4-4E06-90E0-3BCA7FD3FE81}" dt="2021-07-01T14:19:36.420" v="4033" actId="403"/>
        <pc:sldMkLst>
          <pc:docMk/>
          <pc:sldMk cId="4190034656" sldId="293"/>
        </pc:sldMkLst>
        <pc:spChg chg="mod">
          <ac:chgData name="Juan Protasi" userId="f91f9ad1618e1069" providerId="LiveId" clId="{133D860D-8CD4-4E06-90E0-3BCA7FD3FE81}" dt="2021-07-01T14:19:13.310" v="4029" actId="404"/>
          <ac:spMkLst>
            <pc:docMk/>
            <pc:sldMk cId="4190034656" sldId="293"/>
            <ac:spMk id="2" creationId="{96901451-C627-4382-BC8D-3CC4F179F9F7}"/>
          </ac:spMkLst>
        </pc:spChg>
        <pc:spChg chg="mod">
          <ac:chgData name="Juan Protasi" userId="f91f9ad1618e1069" providerId="LiveId" clId="{133D860D-8CD4-4E06-90E0-3BCA7FD3FE81}" dt="2021-07-01T14:19:36.420" v="4033" actId="403"/>
          <ac:spMkLst>
            <pc:docMk/>
            <pc:sldMk cId="4190034656" sldId="293"/>
            <ac:spMk id="3" creationId="{66B6D25E-E66A-4F21-84F7-9B9E1DF15D1D}"/>
          </ac:spMkLst>
        </pc:spChg>
        <pc:spChg chg="add">
          <ac:chgData name="Juan Protasi" userId="f91f9ad1618e1069" providerId="LiveId" clId="{133D860D-8CD4-4E06-90E0-3BCA7FD3FE81}" dt="2021-07-01T10:31:37.328" v="1119" actId="26606"/>
          <ac:spMkLst>
            <pc:docMk/>
            <pc:sldMk cId="4190034656" sldId="293"/>
            <ac:spMk id="8" creationId="{889C5E17-24D0-4696-A3C5-A2261FB455FA}"/>
          </ac:spMkLst>
        </pc:spChg>
        <pc:spChg chg="add">
          <ac:chgData name="Juan Protasi" userId="f91f9ad1618e1069" providerId="LiveId" clId="{133D860D-8CD4-4E06-90E0-3BCA7FD3FE81}" dt="2021-07-01T10:31:37.328" v="1119" actId="26606"/>
          <ac:spMkLst>
            <pc:docMk/>
            <pc:sldMk cId="4190034656" sldId="293"/>
            <ac:spMk id="10" creationId="{6929B58F-2358-44CC-ACE5-EF1BD3C6C824}"/>
          </ac:spMkLst>
        </pc:spChg>
        <pc:grpChg chg="add">
          <ac:chgData name="Juan Protasi" userId="f91f9ad1618e1069" providerId="LiveId" clId="{133D860D-8CD4-4E06-90E0-3BCA7FD3FE81}" dt="2021-07-01T10:31:37.328" v="1119" actId="26606"/>
          <ac:grpSpMkLst>
            <pc:docMk/>
            <pc:sldMk cId="4190034656" sldId="293"/>
            <ac:grpSpMk id="12" creationId="{09DA5303-A1AF-4830-806C-51FCD96188B7}"/>
          </ac:grpSpMkLst>
        </pc:grpChg>
      </pc:sldChg>
      <pc:sldChg chg="addSp modSp new mod setBg">
        <pc:chgData name="Juan Protasi" userId="f91f9ad1618e1069" providerId="LiveId" clId="{133D860D-8CD4-4E06-90E0-3BCA7FD3FE81}" dt="2021-07-01T12:44:55.215" v="3118" actId="20577"/>
        <pc:sldMkLst>
          <pc:docMk/>
          <pc:sldMk cId="2444347200" sldId="294"/>
        </pc:sldMkLst>
        <pc:spChg chg="mod">
          <ac:chgData name="Juan Protasi" userId="f91f9ad1618e1069" providerId="LiveId" clId="{133D860D-8CD4-4E06-90E0-3BCA7FD3FE81}" dt="2021-07-01T12:44:55.215" v="3118" actId="20577"/>
          <ac:spMkLst>
            <pc:docMk/>
            <pc:sldMk cId="2444347200" sldId="294"/>
            <ac:spMk id="2" creationId="{2AC26B35-849A-488D-87AC-6F01090398AA}"/>
          </ac:spMkLst>
        </pc:spChg>
        <pc:spChg chg="mod">
          <ac:chgData name="Juan Protasi" userId="f91f9ad1618e1069" providerId="LiveId" clId="{133D860D-8CD4-4E06-90E0-3BCA7FD3FE81}" dt="2021-07-01T12:10:36.064" v="2755" actId="26606"/>
          <ac:spMkLst>
            <pc:docMk/>
            <pc:sldMk cId="2444347200" sldId="294"/>
            <ac:spMk id="3" creationId="{9514DC35-1EB4-4C27-A5D3-7CC84ECA4363}"/>
          </ac:spMkLst>
        </pc:spChg>
        <pc:spChg chg="add">
          <ac:chgData name="Juan Protasi" userId="f91f9ad1618e1069" providerId="LiveId" clId="{133D860D-8CD4-4E06-90E0-3BCA7FD3FE81}" dt="2021-07-01T12:10:36.064" v="2755" actId="26606"/>
          <ac:spMkLst>
            <pc:docMk/>
            <pc:sldMk cId="2444347200" sldId="294"/>
            <ac:spMk id="8" creationId="{777A147A-9ED8-46B4-8660-1B3C2AA880B5}"/>
          </ac:spMkLst>
        </pc:spChg>
        <pc:spChg chg="add">
          <ac:chgData name="Juan Protasi" userId="f91f9ad1618e1069" providerId="LiveId" clId="{133D860D-8CD4-4E06-90E0-3BCA7FD3FE81}" dt="2021-07-01T12:10:36.064" v="2755" actId="26606"/>
          <ac:spMkLst>
            <pc:docMk/>
            <pc:sldMk cId="2444347200" sldId="294"/>
            <ac:spMk id="10" creationId="{5D6C15A0-C087-4593-8414-2B4EC1CDC3DE}"/>
          </ac:spMkLst>
        </pc:spChg>
      </pc:sldChg>
      <pc:sldChg chg="addSp modSp add mod ord setBg">
        <pc:chgData name="Juan Protasi" userId="f91f9ad1618e1069" providerId="LiveId" clId="{133D860D-8CD4-4E06-90E0-3BCA7FD3FE81}" dt="2021-07-01T19:30:23.221" v="5937" actId="20577"/>
        <pc:sldMkLst>
          <pc:docMk/>
          <pc:sldMk cId="2493252798" sldId="295"/>
        </pc:sldMkLst>
        <pc:spChg chg="mod">
          <ac:chgData name="Juan Protasi" userId="f91f9ad1618e1069" providerId="LiveId" clId="{133D860D-8CD4-4E06-90E0-3BCA7FD3FE81}" dt="2021-07-01T10:42:07.550" v="1439" actId="26606"/>
          <ac:spMkLst>
            <pc:docMk/>
            <pc:sldMk cId="2493252798" sldId="295"/>
            <ac:spMk id="2" creationId="{EF7DBAC0-C516-4521-AD59-83604E695036}"/>
          </ac:spMkLst>
        </pc:spChg>
        <pc:spChg chg="mod">
          <ac:chgData name="Juan Protasi" userId="f91f9ad1618e1069" providerId="LiveId" clId="{133D860D-8CD4-4E06-90E0-3BCA7FD3FE81}" dt="2021-07-01T19:30:23.221" v="5937" actId="20577"/>
          <ac:spMkLst>
            <pc:docMk/>
            <pc:sldMk cId="2493252798" sldId="295"/>
            <ac:spMk id="3" creationId="{F319BAC2-7148-49CC-83EC-EFE9A1B136BB}"/>
          </ac:spMkLst>
        </pc:spChg>
        <pc:spChg chg="add">
          <ac:chgData name="Juan Protasi" userId="f91f9ad1618e1069" providerId="LiveId" clId="{133D860D-8CD4-4E06-90E0-3BCA7FD3FE81}" dt="2021-07-01T10:42:07.550" v="1439" actId="26606"/>
          <ac:spMkLst>
            <pc:docMk/>
            <pc:sldMk cId="2493252798" sldId="295"/>
            <ac:spMk id="8" creationId="{6A1473A6-3F22-483E-8A30-80B9D2B14592}"/>
          </ac:spMkLst>
        </pc:spChg>
        <pc:grpChg chg="add">
          <ac:chgData name="Juan Protasi" userId="f91f9ad1618e1069" providerId="LiveId" clId="{133D860D-8CD4-4E06-90E0-3BCA7FD3FE81}" dt="2021-07-01T10:42:07.550" v="1439" actId="26606"/>
          <ac:grpSpMkLst>
            <pc:docMk/>
            <pc:sldMk cId="2493252798" sldId="295"/>
            <ac:grpSpMk id="10" creationId="{AA1375E3-3E53-4D75-BAB7-E5929BFCB25F}"/>
          </ac:grpSpMkLst>
        </pc:grpChg>
      </pc:sldChg>
      <pc:sldChg chg="addSp delSp modSp new mod setBg">
        <pc:chgData name="Juan Protasi" userId="f91f9ad1618e1069" providerId="LiveId" clId="{133D860D-8CD4-4E06-90E0-3BCA7FD3FE81}" dt="2021-07-01T13:11:00.019" v="3147" actId="113"/>
        <pc:sldMkLst>
          <pc:docMk/>
          <pc:sldMk cId="2142487889" sldId="296"/>
        </pc:sldMkLst>
        <pc:spChg chg="mod">
          <ac:chgData name="Juan Protasi" userId="f91f9ad1618e1069" providerId="LiveId" clId="{133D860D-8CD4-4E06-90E0-3BCA7FD3FE81}" dt="2021-07-01T12:45:05.410" v="3126" actId="20577"/>
          <ac:spMkLst>
            <pc:docMk/>
            <pc:sldMk cId="2142487889" sldId="296"/>
            <ac:spMk id="2" creationId="{F43D565C-0B48-4FE3-A73D-62D8A33FCC10}"/>
          </ac:spMkLst>
        </pc:spChg>
        <pc:spChg chg="mod">
          <ac:chgData name="Juan Protasi" userId="f91f9ad1618e1069" providerId="LiveId" clId="{133D860D-8CD4-4E06-90E0-3BCA7FD3FE81}" dt="2021-07-01T13:11:00.019" v="3147" actId="113"/>
          <ac:spMkLst>
            <pc:docMk/>
            <pc:sldMk cId="2142487889" sldId="296"/>
            <ac:spMk id="3" creationId="{24649C6E-E7B2-4AD7-A0EF-B7EF0C9164E8}"/>
          </ac:spMkLst>
        </pc:spChg>
        <pc:spChg chg="add del">
          <ac:chgData name="Juan Protasi" userId="f91f9ad1618e1069" providerId="LiveId" clId="{133D860D-8CD4-4E06-90E0-3BCA7FD3FE81}" dt="2021-07-01T12:37:37.316" v="3005" actId="26606"/>
          <ac:spMkLst>
            <pc:docMk/>
            <pc:sldMk cId="2142487889" sldId="296"/>
            <ac:spMk id="8" creationId="{100EDD19-6802-4EC3-95CE-CFFAB042CFD6}"/>
          </ac:spMkLst>
        </pc:spChg>
        <pc:spChg chg="add del">
          <ac:chgData name="Juan Protasi" userId="f91f9ad1618e1069" providerId="LiveId" clId="{133D860D-8CD4-4E06-90E0-3BCA7FD3FE81}" dt="2021-07-01T12:37:37.316" v="3005" actId="26606"/>
          <ac:spMkLst>
            <pc:docMk/>
            <pc:sldMk cId="2142487889" sldId="296"/>
            <ac:spMk id="10" creationId="{DB17E863-922E-4C26-BD64-E8FD41D28661}"/>
          </ac:spMkLst>
        </pc:spChg>
        <pc:spChg chg="add">
          <ac:chgData name="Juan Protasi" userId="f91f9ad1618e1069" providerId="LiveId" clId="{133D860D-8CD4-4E06-90E0-3BCA7FD3FE81}" dt="2021-07-01T12:37:37.322" v="3006" actId="26606"/>
          <ac:spMkLst>
            <pc:docMk/>
            <pc:sldMk cId="2142487889" sldId="296"/>
            <ac:spMk id="12" creationId="{777A147A-9ED8-46B4-8660-1B3C2AA880B5}"/>
          </ac:spMkLst>
        </pc:spChg>
        <pc:spChg chg="add">
          <ac:chgData name="Juan Protasi" userId="f91f9ad1618e1069" providerId="LiveId" clId="{133D860D-8CD4-4E06-90E0-3BCA7FD3FE81}" dt="2021-07-01T12:37:37.322" v="3006" actId="26606"/>
          <ac:spMkLst>
            <pc:docMk/>
            <pc:sldMk cId="2142487889" sldId="296"/>
            <ac:spMk id="13" creationId="{5D6C15A0-C087-4593-8414-2B4EC1CDC3DE}"/>
          </ac:spMkLst>
        </pc:spChg>
      </pc:sldChg>
      <pc:sldChg chg="addSp delSp modSp new mod setBg">
        <pc:chgData name="Juan Protasi" userId="f91f9ad1618e1069" providerId="LiveId" clId="{133D860D-8CD4-4E06-90E0-3BCA7FD3FE81}" dt="2021-07-01T19:23:56.568" v="5657" actId="20577"/>
        <pc:sldMkLst>
          <pc:docMk/>
          <pc:sldMk cId="1130632713" sldId="297"/>
        </pc:sldMkLst>
        <pc:spChg chg="del">
          <ac:chgData name="Juan Protasi" userId="f91f9ad1618e1069" providerId="LiveId" clId="{133D860D-8CD4-4E06-90E0-3BCA7FD3FE81}" dt="2021-07-01T19:21:47.818" v="5597" actId="478"/>
          <ac:spMkLst>
            <pc:docMk/>
            <pc:sldMk cId="1130632713" sldId="297"/>
            <ac:spMk id="2" creationId="{29BCC627-E062-47C5-BEB3-E75DB0D00FD9}"/>
          </ac:spMkLst>
        </pc:spChg>
        <pc:spChg chg="mod">
          <ac:chgData name="Juan Protasi" userId="f91f9ad1618e1069" providerId="LiveId" clId="{133D860D-8CD4-4E06-90E0-3BCA7FD3FE81}" dt="2021-07-01T19:23:56.568" v="5657" actId="20577"/>
          <ac:spMkLst>
            <pc:docMk/>
            <pc:sldMk cId="1130632713" sldId="297"/>
            <ac:spMk id="3" creationId="{25D5A032-08DE-4DA5-9D1E-2E6B665AAA42}"/>
          </ac:spMkLst>
        </pc:spChg>
        <pc:spChg chg="add">
          <ac:chgData name="Juan Protasi" userId="f91f9ad1618e1069" providerId="LiveId" clId="{133D860D-8CD4-4E06-90E0-3BCA7FD3FE81}" dt="2021-07-01T19:21:57.088" v="5598" actId="26606"/>
          <ac:spMkLst>
            <pc:docMk/>
            <pc:sldMk cId="1130632713" sldId="297"/>
            <ac:spMk id="8" creationId="{17718681-A12E-49D6-9925-DD7C68176D61}"/>
          </ac:spMkLst>
        </pc:spChg>
        <pc:spChg chg="add">
          <ac:chgData name="Juan Protasi" userId="f91f9ad1618e1069" providerId="LiveId" clId="{133D860D-8CD4-4E06-90E0-3BCA7FD3FE81}" dt="2021-07-01T19:21:57.088" v="5598" actId="26606"/>
          <ac:spMkLst>
            <pc:docMk/>
            <pc:sldMk cId="1130632713" sldId="297"/>
            <ac:spMk id="10" creationId="{FBD77573-9EF2-4C35-8285-A1CF6FBB0EA5}"/>
          </ac:spMkLst>
        </pc:spChg>
      </pc:sldChg>
      <pc:sldChg chg="addSp delSp modSp new del mod">
        <pc:chgData name="Juan Protasi" userId="f91f9ad1618e1069" providerId="LiveId" clId="{133D860D-8CD4-4E06-90E0-3BCA7FD3FE81}" dt="2021-07-01T14:16:58.153" v="4008" actId="2696"/>
        <pc:sldMkLst>
          <pc:docMk/>
          <pc:sldMk cId="3819226185" sldId="297"/>
        </pc:sldMkLst>
        <pc:spChg chg="del">
          <ac:chgData name="Juan Protasi" userId="f91f9ad1618e1069" providerId="LiveId" clId="{133D860D-8CD4-4E06-90E0-3BCA7FD3FE81}" dt="2021-07-01T13:15:10.756" v="3149"/>
          <ac:spMkLst>
            <pc:docMk/>
            <pc:sldMk cId="3819226185" sldId="297"/>
            <ac:spMk id="3" creationId="{00CF57B8-DA52-4A22-94C6-BF18CCD0D185}"/>
          </ac:spMkLst>
        </pc:spChg>
        <pc:spChg chg="add del mod">
          <ac:chgData name="Juan Protasi" userId="f91f9ad1618e1069" providerId="LiveId" clId="{133D860D-8CD4-4E06-90E0-3BCA7FD3FE81}" dt="2021-07-01T14:16:25.200" v="4007" actId="478"/>
          <ac:spMkLst>
            <pc:docMk/>
            <pc:sldMk cId="3819226185" sldId="297"/>
            <ac:spMk id="4" creationId="{0552C002-E3A5-47DC-90B4-086CB7791B75}"/>
          </ac:spMkLst>
        </pc:spChg>
        <pc:picChg chg="add mod">
          <ac:chgData name="Juan Protasi" userId="f91f9ad1618e1069" providerId="LiveId" clId="{133D860D-8CD4-4E06-90E0-3BCA7FD3FE81}" dt="2021-07-01T13:16:57.664" v="3158" actId="14100"/>
          <ac:picMkLst>
            <pc:docMk/>
            <pc:sldMk cId="3819226185" sldId="297"/>
            <ac:picMk id="5" creationId="{6BC7953F-9947-489E-B51F-0F9C4C8B2756}"/>
          </ac:picMkLst>
        </pc:picChg>
        <pc:picChg chg="add del mod">
          <ac:chgData name="Juan Protasi" userId="f91f9ad1618e1069" providerId="LiveId" clId="{133D860D-8CD4-4E06-90E0-3BCA7FD3FE81}" dt="2021-07-01T13:16:44.507" v="3155" actId="478"/>
          <ac:picMkLst>
            <pc:docMk/>
            <pc:sldMk cId="3819226185" sldId="297"/>
            <ac:picMk id="1026" creationId="{189643EB-2869-44C2-8010-2291330A1B53}"/>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jprot\Downloads\Deposito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f91f9ad1618e1069/Escritorio/BCU/Base%20Monetaria_Tasa%20de%20Inter&#233;s_archivos/DEUDA_DEFICIT_BASEjun202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s-UY" dirty="0"/>
              <a:t>DOLARIZACION DE DEPOSITOS</a:t>
            </a:r>
          </a:p>
          <a:p>
            <a:pPr>
              <a:defRPr/>
            </a:pPr>
            <a:endParaRPr lang="es-UY" dirty="0"/>
          </a:p>
        </c:rich>
      </c:tx>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s-UY"/>
        </a:p>
      </c:txPr>
    </c:title>
    <c:autoTitleDeleted val="0"/>
    <c:plotArea>
      <c:layout/>
      <c:lineChart>
        <c:grouping val="standard"/>
        <c:varyColors val="0"/>
        <c:ser>
          <c:idx val="0"/>
          <c:order val="0"/>
          <c:spPr>
            <a:ln w="34925" cap="rnd">
              <a:solidFill>
                <a:schemeClr val="lt1"/>
              </a:solidFill>
              <a:round/>
            </a:ln>
            <a:effectLst>
              <a:outerShdw dist="25400" dir="2700000" algn="tl" rotWithShape="0">
                <a:schemeClr val="dk1">
                  <a:tint val="88000"/>
                </a:schemeClr>
              </a:outerShdw>
            </a:effectLst>
          </c:spPr>
          <c:marker>
            <c:symbol val="none"/>
          </c:marker>
          <c:trendline>
            <c:spPr>
              <a:ln w="28575" cap="rnd">
                <a:solidFill>
                  <a:schemeClr val="lt1">
                    <a:alpha val="50000"/>
                  </a:schemeClr>
                </a:solidFill>
                <a:round/>
              </a:ln>
              <a:effectLst/>
            </c:spPr>
            <c:trendlineType val="movingAvg"/>
            <c:period val="219"/>
            <c:dispRSqr val="0"/>
            <c:dispEq val="0"/>
          </c:trendline>
          <c:cat>
            <c:numRef>
              <c:f>'Total Sist. Banc.'!$A$60:$A$279</c:f>
              <c:numCache>
                <c:formatCode>mmm\-yyyy</c:formatCode>
                <c:ptCount val="220"/>
                <c:pt idx="0">
                  <c:v>37653</c:v>
                </c:pt>
                <c:pt idx="1">
                  <c:v>37681</c:v>
                </c:pt>
                <c:pt idx="2">
                  <c:v>37712</c:v>
                </c:pt>
                <c:pt idx="3">
                  <c:v>37742</c:v>
                </c:pt>
                <c:pt idx="4">
                  <c:v>37773</c:v>
                </c:pt>
                <c:pt idx="5">
                  <c:v>37803</c:v>
                </c:pt>
                <c:pt idx="6">
                  <c:v>37834</c:v>
                </c:pt>
                <c:pt idx="7">
                  <c:v>37865</c:v>
                </c:pt>
                <c:pt idx="8">
                  <c:v>37895</c:v>
                </c:pt>
                <c:pt idx="9">
                  <c:v>37926</c:v>
                </c:pt>
                <c:pt idx="10">
                  <c:v>37956</c:v>
                </c:pt>
                <c:pt idx="11">
                  <c:v>37987</c:v>
                </c:pt>
                <c:pt idx="12">
                  <c:v>38018</c:v>
                </c:pt>
                <c:pt idx="13">
                  <c:v>38047</c:v>
                </c:pt>
                <c:pt idx="14">
                  <c:v>38078</c:v>
                </c:pt>
                <c:pt idx="15">
                  <c:v>38108</c:v>
                </c:pt>
                <c:pt idx="16">
                  <c:v>38139</c:v>
                </c:pt>
                <c:pt idx="17">
                  <c:v>38169</c:v>
                </c:pt>
                <c:pt idx="18">
                  <c:v>38200</c:v>
                </c:pt>
                <c:pt idx="19">
                  <c:v>38231</c:v>
                </c:pt>
                <c:pt idx="20">
                  <c:v>38261</c:v>
                </c:pt>
                <c:pt idx="21">
                  <c:v>38292</c:v>
                </c:pt>
                <c:pt idx="22">
                  <c:v>38322</c:v>
                </c:pt>
                <c:pt idx="23">
                  <c:v>38353</c:v>
                </c:pt>
                <c:pt idx="24">
                  <c:v>38384</c:v>
                </c:pt>
                <c:pt idx="25">
                  <c:v>38412</c:v>
                </c:pt>
                <c:pt idx="26">
                  <c:v>38443</c:v>
                </c:pt>
                <c:pt idx="27">
                  <c:v>38473</c:v>
                </c:pt>
                <c:pt idx="28">
                  <c:v>38504</c:v>
                </c:pt>
                <c:pt idx="29">
                  <c:v>38534</c:v>
                </c:pt>
                <c:pt idx="30">
                  <c:v>38565</c:v>
                </c:pt>
                <c:pt idx="31">
                  <c:v>38596</c:v>
                </c:pt>
                <c:pt idx="32">
                  <c:v>38626</c:v>
                </c:pt>
                <c:pt idx="33">
                  <c:v>38657</c:v>
                </c:pt>
                <c:pt idx="34">
                  <c:v>38687</c:v>
                </c:pt>
                <c:pt idx="35">
                  <c:v>38718</c:v>
                </c:pt>
                <c:pt idx="36">
                  <c:v>38749</c:v>
                </c:pt>
                <c:pt idx="37">
                  <c:v>38777</c:v>
                </c:pt>
                <c:pt idx="38">
                  <c:v>38808</c:v>
                </c:pt>
                <c:pt idx="39">
                  <c:v>38838</c:v>
                </c:pt>
                <c:pt idx="40">
                  <c:v>38869</c:v>
                </c:pt>
                <c:pt idx="41">
                  <c:v>38899</c:v>
                </c:pt>
                <c:pt idx="42">
                  <c:v>38930</c:v>
                </c:pt>
                <c:pt idx="43">
                  <c:v>38961</c:v>
                </c:pt>
                <c:pt idx="44">
                  <c:v>38991</c:v>
                </c:pt>
                <c:pt idx="45">
                  <c:v>39022</c:v>
                </c:pt>
                <c:pt idx="46" formatCode="mmm\-yyyy;\ \(mmm\-yyyy\)">
                  <c:v>39052</c:v>
                </c:pt>
                <c:pt idx="47" formatCode="mmm\-yyyy;\ \(mmm\-yyyy\)">
                  <c:v>39083</c:v>
                </c:pt>
                <c:pt idx="48" formatCode="mmm\-yyyy;\ \(mmm\-yyyy\)">
                  <c:v>39114</c:v>
                </c:pt>
                <c:pt idx="49" formatCode="mmm\-yyyy;\ \(mmm\-yyyy\)">
                  <c:v>39142</c:v>
                </c:pt>
                <c:pt idx="50" formatCode="mmm\-yyyy;\ \(mmm\-yyyy\)">
                  <c:v>39173</c:v>
                </c:pt>
                <c:pt idx="51" formatCode="mmm\-yyyy;\ \(mmm\-yyyy\)">
                  <c:v>39203</c:v>
                </c:pt>
                <c:pt idx="52" formatCode="mmm\-yyyy;\ \(mmm\-yyyy\)">
                  <c:v>39234</c:v>
                </c:pt>
                <c:pt idx="53" formatCode="mmm\-yyyy;\ \(mmm\-yyyy\)">
                  <c:v>39264</c:v>
                </c:pt>
                <c:pt idx="54" formatCode="mmm\-yyyy;\ \(mmm\-yyyy\)">
                  <c:v>39295</c:v>
                </c:pt>
                <c:pt idx="55" formatCode="mmm\-yyyy;\ \(mmm\-yyyy\)">
                  <c:v>39326</c:v>
                </c:pt>
                <c:pt idx="56" formatCode="mmm\-yyyy;\ \(mmm\-yyyy\)">
                  <c:v>39356</c:v>
                </c:pt>
                <c:pt idx="57" formatCode="mmm\-yyyy;\ \(mmm\-yyyy\)">
                  <c:v>39387</c:v>
                </c:pt>
                <c:pt idx="58" formatCode="mmm\-yyyy;\ \(mmm\-yyyy\)">
                  <c:v>39417</c:v>
                </c:pt>
                <c:pt idx="59" formatCode="mmm\-yyyy;\ \(mmm\-yyyy\)">
                  <c:v>39448</c:v>
                </c:pt>
                <c:pt idx="60" formatCode="mmm\-yyyy;\ \(mmm\-yyyy\)">
                  <c:v>39479</c:v>
                </c:pt>
                <c:pt idx="61" formatCode="mmm\-yyyy;\ \(mmm\-yyyy\)">
                  <c:v>39508</c:v>
                </c:pt>
                <c:pt idx="62" formatCode="mmm\-yyyy;\ \(mmm\-yyyy\)">
                  <c:v>39539</c:v>
                </c:pt>
                <c:pt idx="63" formatCode="mmm\-yyyy;\ \(mmm\-yyyy\)">
                  <c:v>39569</c:v>
                </c:pt>
                <c:pt idx="64" formatCode="mmm\-yyyy;\ \(mmm\-yyyy\)">
                  <c:v>39600</c:v>
                </c:pt>
                <c:pt idx="65" formatCode="mmm\-yyyy;\ \(mmm\-yyyy\)">
                  <c:v>39630</c:v>
                </c:pt>
                <c:pt idx="66" formatCode="mmm\-yyyy;\ \(mmm\-yyyy\)">
                  <c:v>39661</c:v>
                </c:pt>
                <c:pt idx="67" formatCode="mmm\-yyyy;\ \(mmm\-yyyy\)">
                  <c:v>39692</c:v>
                </c:pt>
                <c:pt idx="68" formatCode="mmm\-yyyy;\ \(mmm\-yyyy\)">
                  <c:v>39722</c:v>
                </c:pt>
                <c:pt idx="69" formatCode="mmm\-yyyy;\ \(mmm\-yyyy\)">
                  <c:v>39753</c:v>
                </c:pt>
                <c:pt idx="70" formatCode="mmm\-yyyy;\ \(mmm\-yyyy\)">
                  <c:v>39783</c:v>
                </c:pt>
                <c:pt idx="71" formatCode="mmm\-yyyy;\ \(mmm\-yyyy\)">
                  <c:v>39814</c:v>
                </c:pt>
                <c:pt idx="72" formatCode="mmm\-yyyy;\ \(mmm\-yyyy\)">
                  <c:v>39845</c:v>
                </c:pt>
                <c:pt idx="73" formatCode="mmm\-yyyy;\ \(mmm\-yyyy\)">
                  <c:v>39873</c:v>
                </c:pt>
                <c:pt idx="74" formatCode="mmm\-yyyy;\ \(mmm\-yyyy\)">
                  <c:v>39904</c:v>
                </c:pt>
                <c:pt idx="75" formatCode="mmm\-yyyy;\ \(mmm\-yyyy\)">
                  <c:v>39934</c:v>
                </c:pt>
                <c:pt idx="76" formatCode="mmm\-yyyy;\ \(mmm\-yyyy\)">
                  <c:v>39965</c:v>
                </c:pt>
                <c:pt idx="77" formatCode="mmm\-yyyy;\ \(mmm\-yyyy\)">
                  <c:v>39995</c:v>
                </c:pt>
                <c:pt idx="78" formatCode="mmm\-yyyy;\ \(mmm\-yyyy\)">
                  <c:v>40026</c:v>
                </c:pt>
                <c:pt idx="79" formatCode="mmm\-yyyy;\ \(mmm\-yyyy\)">
                  <c:v>40057</c:v>
                </c:pt>
                <c:pt idx="80" formatCode="mmm\-yyyy;\ \(mmm\-yyyy\)">
                  <c:v>40087</c:v>
                </c:pt>
                <c:pt idx="81" formatCode="mmm\-yyyy;\ \(mmm\-yyyy\)">
                  <c:v>40118</c:v>
                </c:pt>
                <c:pt idx="82" formatCode="mmm\-yyyy;\ \(mmm\-yyyy\)">
                  <c:v>40148</c:v>
                </c:pt>
                <c:pt idx="83" formatCode="mmm\-yyyy;\ \(mmm\-yyyy\)">
                  <c:v>40179</c:v>
                </c:pt>
                <c:pt idx="84" formatCode="mmm\-yyyy;\ \(mmm\-yyyy\)">
                  <c:v>40210</c:v>
                </c:pt>
                <c:pt idx="85" formatCode="mmm\-yyyy;\ \(mmm\-yyyy\)">
                  <c:v>40238</c:v>
                </c:pt>
                <c:pt idx="86" formatCode="mmm\-yyyy;\ \(mmm\-yyyy\)">
                  <c:v>40269</c:v>
                </c:pt>
                <c:pt idx="87" formatCode="mmm\-yyyy;\ \(mmm\-yyyy\)">
                  <c:v>40299</c:v>
                </c:pt>
                <c:pt idx="88" formatCode="mmm\-yyyy;\ \(mmm\-yyyy\)">
                  <c:v>40330</c:v>
                </c:pt>
                <c:pt idx="89" formatCode="mmm\-yyyy;\ \(mmm\-yyyy\)">
                  <c:v>40360</c:v>
                </c:pt>
                <c:pt idx="90" formatCode="mmm\-yyyy;\ \(mmm\-yyyy\)">
                  <c:v>40391</c:v>
                </c:pt>
                <c:pt idx="91" formatCode="mmm\-yyyy;\ \(mmm\-yyyy\)">
                  <c:v>40422</c:v>
                </c:pt>
                <c:pt idx="92" formatCode="mmm\-yyyy;\ \(mmm\-yyyy\)">
                  <c:v>40452</c:v>
                </c:pt>
                <c:pt idx="93" formatCode="mmm\-yyyy;\ \(mmm\-yyyy\)">
                  <c:v>40483</c:v>
                </c:pt>
                <c:pt idx="94" formatCode="mmm\-yyyy;\ \(mmm\-yyyy\)">
                  <c:v>40513</c:v>
                </c:pt>
                <c:pt idx="95" formatCode="mmm\-yyyy;\ \(mmm\-yyyy\)">
                  <c:v>40544</c:v>
                </c:pt>
                <c:pt idx="96" formatCode="mmm\-yyyy;\ \(mmm\-yyyy\)">
                  <c:v>40575</c:v>
                </c:pt>
                <c:pt idx="97" formatCode="mmm\-yyyy;\ \(mmm\-yyyy\)">
                  <c:v>40603</c:v>
                </c:pt>
                <c:pt idx="98" formatCode="mmm\-yyyy;\ \(mmm\-yyyy\)">
                  <c:v>40634</c:v>
                </c:pt>
                <c:pt idx="99" formatCode="mmm\-yyyy;\ \(mmm\-yyyy\)">
                  <c:v>40664</c:v>
                </c:pt>
                <c:pt idx="100" formatCode="mmm\-yyyy;\ \(mmm\-yyyy\)">
                  <c:v>40695</c:v>
                </c:pt>
                <c:pt idx="101" formatCode="mmm\-yyyy;\ \(mmm\-yyyy\)">
                  <c:v>40725</c:v>
                </c:pt>
                <c:pt idx="102" formatCode="mmm\-yyyy;\ \(mmm\-yyyy\)">
                  <c:v>40756</c:v>
                </c:pt>
                <c:pt idx="103" formatCode="mmm\-yyyy;\ \(mmm\-yyyy\)">
                  <c:v>40787</c:v>
                </c:pt>
                <c:pt idx="104" formatCode="mmm\-yyyy;\ \(mmm\-yyyy\)">
                  <c:v>40817</c:v>
                </c:pt>
                <c:pt idx="105" formatCode="mmm\-yyyy;\ \(mmm\-yyyy\)">
                  <c:v>40848</c:v>
                </c:pt>
                <c:pt idx="106" formatCode="mmm\-yyyy;\ \(mmm\-yyyy\)">
                  <c:v>40878</c:v>
                </c:pt>
                <c:pt idx="107" formatCode="mmm\-yyyy;\ \(mmm\-yyyy\)">
                  <c:v>40909</c:v>
                </c:pt>
                <c:pt idx="108" formatCode="mmm\-yyyy;\ \(mmm\-yyyy\)">
                  <c:v>40941</c:v>
                </c:pt>
                <c:pt idx="109" formatCode="mmm\-yyyy;\ \(mmm\-yyyy\)">
                  <c:v>40969</c:v>
                </c:pt>
                <c:pt idx="110" formatCode="mmm\-yyyy;\ \(mmm\-yyyy\)">
                  <c:v>41000</c:v>
                </c:pt>
                <c:pt idx="111" formatCode="mmm\-yyyy;\ \(mmm\-yyyy\)">
                  <c:v>41030</c:v>
                </c:pt>
                <c:pt idx="112" formatCode="mmm\-yyyy;\ \(mmm\-yyyy\)">
                  <c:v>41061</c:v>
                </c:pt>
                <c:pt idx="113" formatCode="mmm\-yyyy;\ \(mmm\-yyyy\)">
                  <c:v>41091</c:v>
                </c:pt>
                <c:pt idx="114" formatCode="mmm\-yyyy;\ \(mmm\-yyyy\)">
                  <c:v>41122</c:v>
                </c:pt>
                <c:pt idx="115" formatCode="mmm\-yyyy;\ \(mmm\-yyyy\)">
                  <c:v>41153</c:v>
                </c:pt>
                <c:pt idx="116" formatCode="mmm\-yyyy;\ \(mmm\-yyyy\)">
                  <c:v>41183</c:v>
                </c:pt>
                <c:pt idx="117" formatCode="mmm\-yyyy;\ \(mmm\-yyyy\)">
                  <c:v>41214</c:v>
                </c:pt>
                <c:pt idx="118" formatCode="mmm\-yyyy;\ \(mmm\-yyyy\)">
                  <c:v>41244</c:v>
                </c:pt>
                <c:pt idx="119" formatCode="mmm\-yyyy;\ \(mmm\-yyyy\)">
                  <c:v>41275</c:v>
                </c:pt>
                <c:pt idx="120" formatCode="mmm\-yyyy;\ \(mmm\-yyyy\)">
                  <c:v>41306</c:v>
                </c:pt>
                <c:pt idx="121" formatCode="mmm\-yyyy;\ \(mmm\-yyyy\)">
                  <c:v>41334</c:v>
                </c:pt>
                <c:pt idx="122" formatCode="mmm\-yyyy;\ \(mmm\-yyyy\)">
                  <c:v>41365</c:v>
                </c:pt>
                <c:pt idx="123" formatCode="mmm\-yyyy;\ \(mmm\-yyyy\)">
                  <c:v>41395</c:v>
                </c:pt>
                <c:pt idx="124" formatCode="mmm\-yyyy;\ \(mmm\-yyyy\)">
                  <c:v>41426</c:v>
                </c:pt>
                <c:pt idx="125" formatCode="mmm\-yyyy;\ \(mmm\-yyyy\)">
                  <c:v>41456</c:v>
                </c:pt>
                <c:pt idx="126" formatCode="mmm\-yyyy;\ \(mmm\-yyyy\)">
                  <c:v>41487</c:v>
                </c:pt>
                <c:pt idx="127" formatCode="mmm\-yyyy;\ \(mmm\-yyyy\)">
                  <c:v>41518</c:v>
                </c:pt>
                <c:pt idx="128" formatCode="mmm\-yyyy;\ \(mmm\-yyyy\)">
                  <c:v>41548</c:v>
                </c:pt>
                <c:pt idx="129" formatCode="mmm\-yyyy;\ \(mmm\-yyyy\)">
                  <c:v>41579</c:v>
                </c:pt>
                <c:pt idx="130" formatCode="mmm\-yyyy;\ \(mmm\-yyyy\)">
                  <c:v>41609</c:v>
                </c:pt>
                <c:pt idx="131" formatCode="mmm\-yyyy;\ \(mmm\-yyyy\)">
                  <c:v>41640</c:v>
                </c:pt>
                <c:pt idx="132" formatCode="mmm\-yyyy;\ \(mmm\-yyyy\)">
                  <c:v>41671</c:v>
                </c:pt>
                <c:pt idx="133" formatCode="mmm\-yyyy;\ \(mmm\-yyyy\)">
                  <c:v>41699</c:v>
                </c:pt>
                <c:pt idx="134" formatCode="mmm\-yyyy;\ \(mmm\-yyyy\)">
                  <c:v>41730</c:v>
                </c:pt>
                <c:pt idx="135" formatCode="mmm\-yyyy;\ \(mmm\-yyyy\)">
                  <c:v>41760</c:v>
                </c:pt>
                <c:pt idx="136" formatCode="mmm\-yyyy;\ \(mmm\-yyyy\)">
                  <c:v>41791</c:v>
                </c:pt>
                <c:pt idx="137" formatCode="mmm\-yyyy;\ \(mmm\-yyyy\)">
                  <c:v>41821</c:v>
                </c:pt>
                <c:pt idx="138" formatCode="mmm\-yyyy;\ \(mmm\-yyyy\)">
                  <c:v>41852</c:v>
                </c:pt>
                <c:pt idx="139" formatCode="mmm\-yyyy;\ \(mmm\-yyyy\)">
                  <c:v>41883</c:v>
                </c:pt>
                <c:pt idx="140" formatCode="mmm\-yyyy;\ \(mmm\-yyyy\)">
                  <c:v>41913</c:v>
                </c:pt>
                <c:pt idx="141" formatCode="mmm\-yyyy;\ \(mmm\-yyyy\)">
                  <c:v>41944</c:v>
                </c:pt>
                <c:pt idx="142" formatCode="mmm\-yyyy;\ \(mmm\-yyyy\)">
                  <c:v>41974</c:v>
                </c:pt>
                <c:pt idx="143" formatCode="mmm\-yyyy;\ \(mmm\-yyyy\)">
                  <c:v>42005</c:v>
                </c:pt>
                <c:pt idx="144" formatCode="mmm\-yyyy;\ \(mmm\-yyyy\)">
                  <c:v>42036</c:v>
                </c:pt>
                <c:pt idx="145" formatCode="mmm\-yyyy;\ \(mmm\-yyyy\)">
                  <c:v>42066</c:v>
                </c:pt>
                <c:pt idx="146" formatCode="mmm\-yyyy;\ \(mmm\-yyyy\)">
                  <c:v>42098</c:v>
                </c:pt>
                <c:pt idx="147" formatCode="mmm\-yyyy;\ \(mmm\-yyyy\)">
                  <c:v>42125</c:v>
                </c:pt>
                <c:pt idx="148" formatCode="mmm\-yyyy;\ \(mmm\-yyyy\)">
                  <c:v>42156</c:v>
                </c:pt>
                <c:pt idx="149" formatCode="mmm\-yyyy;\ \(mmm\-yyyy\)">
                  <c:v>42186</c:v>
                </c:pt>
                <c:pt idx="150" formatCode="mmm\-yyyy;\ \(mmm\-yyyy\)">
                  <c:v>42217</c:v>
                </c:pt>
                <c:pt idx="151" formatCode="mmm\-yyyy;\ \(mmm\-yyyy\)">
                  <c:v>42248</c:v>
                </c:pt>
                <c:pt idx="152" formatCode="mmm\-yyyy;\ \(mmm\-yyyy\)">
                  <c:v>42278</c:v>
                </c:pt>
                <c:pt idx="153" formatCode="mmm\-yyyy;\ \(mmm\-yyyy\)">
                  <c:v>42309</c:v>
                </c:pt>
                <c:pt idx="154" formatCode="mmm\-yyyy;\ \(mmm\-yyyy\)">
                  <c:v>42339</c:v>
                </c:pt>
                <c:pt idx="155" formatCode="mmm\-yyyy;\ \(mmm\-yyyy\)">
                  <c:v>42370</c:v>
                </c:pt>
                <c:pt idx="156" formatCode="mmm\-yyyy;\ \(mmm\-yyyy\)">
                  <c:v>42401</c:v>
                </c:pt>
                <c:pt idx="157" formatCode="mmm\-yyyy;\ \(mmm\-yyyy\)">
                  <c:v>42430</c:v>
                </c:pt>
                <c:pt idx="158" formatCode="mmm\-yyyy;\ \(mmm\-yyyy\)">
                  <c:v>42461</c:v>
                </c:pt>
                <c:pt idx="159" formatCode="mmm\-yyyy;\ \(mmm\-yyyy\)">
                  <c:v>42491</c:v>
                </c:pt>
                <c:pt idx="160" formatCode="mmm\-yyyy;\ \(mmm\-yyyy\)">
                  <c:v>42522</c:v>
                </c:pt>
                <c:pt idx="161" formatCode="mmm\-yyyy;\ \(mmm\-yyyy\)">
                  <c:v>42552</c:v>
                </c:pt>
                <c:pt idx="162" formatCode="mmm\-yyyy;\ \(mmm\-yyyy\)">
                  <c:v>42583</c:v>
                </c:pt>
                <c:pt idx="163" formatCode="mmm\-yyyy;\ \(mmm\-yyyy\)">
                  <c:v>42614</c:v>
                </c:pt>
                <c:pt idx="164" formatCode="mmm\-yyyy;\ \(mmm\-yyyy\)">
                  <c:v>42644</c:v>
                </c:pt>
                <c:pt idx="165" formatCode="mmm\-yyyy;\ \(mmm\-yyyy\)">
                  <c:v>42675</c:v>
                </c:pt>
                <c:pt idx="166" formatCode="mmm\-yyyy;\ \(mmm\-yyyy\)">
                  <c:v>42705</c:v>
                </c:pt>
                <c:pt idx="167" formatCode="mmm\-yyyy;\ \(mmm\-yyyy\)">
                  <c:v>42736</c:v>
                </c:pt>
                <c:pt idx="168" formatCode="mmm\-yyyy;\ \(mmm\-yyyy\)">
                  <c:v>42767</c:v>
                </c:pt>
                <c:pt idx="169" formatCode="mmm\-yyyy;\ \(mmm\-yyyy\)">
                  <c:v>42795</c:v>
                </c:pt>
                <c:pt idx="170" formatCode="mmm\-yyyy;\ \(mmm\-yyyy\)">
                  <c:v>42826</c:v>
                </c:pt>
                <c:pt idx="171" formatCode="mmm\-yyyy;\ \(mmm\-yyyy\)">
                  <c:v>42856</c:v>
                </c:pt>
                <c:pt idx="172" formatCode="mmm\-yyyy;\ \(mmm\-yyyy\)">
                  <c:v>42887</c:v>
                </c:pt>
                <c:pt idx="173" formatCode="mmm\-yyyy;\ \(mmm\-yyyy\)">
                  <c:v>42917</c:v>
                </c:pt>
                <c:pt idx="174" formatCode="mmm\-yyyy;\ \(mmm\-yyyy\)">
                  <c:v>42948</c:v>
                </c:pt>
                <c:pt idx="175" formatCode="mmm\-yyyy;\ \(mmm\-yyyy\)">
                  <c:v>42979</c:v>
                </c:pt>
                <c:pt idx="176" formatCode="mmm\-yyyy;\ \(mmm\-yyyy\)">
                  <c:v>43009</c:v>
                </c:pt>
                <c:pt idx="177" formatCode="mmm\-yyyy;\ \(mmm\-yyyy\)">
                  <c:v>43040</c:v>
                </c:pt>
                <c:pt idx="178" formatCode="mmm\-yyyy;\ \(mmm\-yyyy\)">
                  <c:v>43070</c:v>
                </c:pt>
                <c:pt idx="179" formatCode="mmm\-yyyy;\ \(mmm\-yyyy\)">
                  <c:v>43101</c:v>
                </c:pt>
                <c:pt idx="180" formatCode="mmm\-yyyy;\ \(mmm\-yyyy\)">
                  <c:v>43132</c:v>
                </c:pt>
                <c:pt idx="181" formatCode="mmm\-yyyy;\ \(mmm\-yyyy\)">
                  <c:v>43160</c:v>
                </c:pt>
                <c:pt idx="182" formatCode="mmm\-yyyy;\ \(mmm\-yyyy\)">
                  <c:v>43191</c:v>
                </c:pt>
                <c:pt idx="183" formatCode="mmm\-yyyy;\ \(mmm\-yyyy\)">
                  <c:v>43221</c:v>
                </c:pt>
                <c:pt idx="184" formatCode="mmm\-yyyy;\ \(mmm\-yyyy\)">
                  <c:v>43252</c:v>
                </c:pt>
                <c:pt idx="185" formatCode="mmm\-yyyy;\ \(mmm\-yyyy\)">
                  <c:v>43282</c:v>
                </c:pt>
                <c:pt idx="186" formatCode="mmm\-yyyy;\ \(mmm\-yyyy\)">
                  <c:v>43313</c:v>
                </c:pt>
                <c:pt idx="187" formatCode="mmm\-yyyy;\ \(mmm\-yyyy\)">
                  <c:v>43344</c:v>
                </c:pt>
                <c:pt idx="188" formatCode="mmm\-yyyy;\ \(mmm\-yyyy\)">
                  <c:v>43374</c:v>
                </c:pt>
                <c:pt idx="189" formatCode="mmm\-yyyy;\ \(mmm\-yyyy\)">
                  <c:v>43405</c:v>
                </c:pt>
                <c:pt idx="190" formatCode="mmm\-yyyy;\ \(mmm\-yyyy\)">
                  <c:v>43435</c:v>
                </c:pt>
                <c:pt idx="191" formatCode="mmm\-yyyy;\ \(mmm\-yyyy\)">
                  <c:v>43466</c:v>
                </c:pt>
                <c:pt idx="192" formatCode="mmm\-yyyy;\ \(mmm\-yyyy\)">
                  <c:v>43497</c:v>
                </c:pt>
                <c:pt idx="193" formatCode="mmm\-yyyy;\ \(mmm\-yyyy\)">
                  <c:v>43525</c:v>
                </c:pt>
                <c:pt idx="194" formatCode="mmm\-yyyy;\ \(mmm\-yyyy\)">
                  <c:v>43556</c:v>
                </c:pt>
                <c:pt idx="195" formatCode="mmm\-yyyy;\ \(mmm\-yyyy\)">
                  <c:v>43586</c:v>
                </c:pt>
                <c:pt idx="196" formatCode="mmm\-yyyy;\ \(mmm\-yyyy\)">
                  <c:v>43617</c:v>
                </c:pt>
                <c:pt idx="197" formatCode="mmm\-yyyy;\ \(mmm\-yyyy\)">
                  <c:v>43647</c:v>
                </c:pt>
                <c:pt idx="198" formatCode="mmm\-yyyy;\ \(mmm\-yyyy\)">
                  <c:v>43678</c:v>
                </c:pt>
                <c:pt idx="199" formatCode="mmm\-yyyy;\ \(mmm\-yyyy\)">
                  <c:v>43709</c:v>
                </c:pt>
                <c:pt idx="200" formatCode="mmm\-yyyy;\ \(mmm\-yyyy\)">
                  <c:v>43739</c:v>
                </c:pt>
                <c:pt idx="201" formatCode="mmm\-yyyy;\ \(mmm\-yyyy\)">
                  <c:v>43770</c:v>
                </c:pt>
                <c:pt idx="202" formatCode="mmm\-yyyy;\ \(mmm\-yyyy\)">
                  <c:v>43800</c:v>
                </c:pt>
                <c:pt idx="203" formatCode="mmm\-yyyy;\ \(mmm\-yyyy\)">
                  <c:v>43831</c:v>
                </c:pt>
                <c:pt idx="204" formatCode="mmm\-yyyy;\ \(mmm\-yyyy\)">
                  <c:v>43862</c:v>
                </c:pt>
                <c:pt idx="205" formatCode="mmm\-yyyy;\ \(mmm\-yyyy\)">
                  <c:v>43891</c:v>
                </c:pt>
                <c:pt idx="206" formatCode="mmm\-yyyy;\ \(mmm\-yyyy\)">
                  <c:v>43922</c:v>
                </c:pt>
                <c:pt idx="207" formatCode="mmm\-yyyy;\ \(mmm\-yyyy\)">
                  <c:v>43952</c:v>
                </c:pt>
                <c:pt idx="208" formatCode="mmm\-yyyy;\ \(mmm\-yyyy\)">
                  <c:v>43983</c:v>
                </c:pt>
                <c:pt idx="209" formatCode="mmm\-yyyy;\ \(mmm\-yyyy\)">
                  <c:v>44013</c:v>
                </c:pt>
                <c:pt idx="210" formatCode="mmm\-yyyy;\ \(mmm\-yyyy\)">
                  <c:v>44044</c:v>
                </c:pt>
                <c:pt idx="211" formatCode="mmm\-yyyy;\ \(mmm\-yyyy\)">
                  <c:v>44075</c:v>
                </c:pt>
                <c:pt idx="212" formatCode="mmm\-yyyy;\ \(mmm\-yyyy\)">
                  <c:v>44105</c:v>
                </c:pt>
                <c:pt idx="213" formatCode="mmm\-yyyy;\ \(mmm\-yyyy\)">
                  <c:v>44136</c:v>
                </c:pt>
                <c:pt idx="214" formatCode="mmm\-yyyy;\ \(mmm\-yyyy\)">
                  <c:v>44166</c:v>
                </c:pt>
                <c:pt idx="215" formatCode="mmm\-yyyy;\ \(mmm\-yyyy\)">
                  <c:v>44197</c:v>
                </c:pt>
                <c:pt idx="216" formatCode="mmm\-yyyy;\ \(mmm\-yyyy\)">
                  <c:v>44228</c:v>
                </c:pt>
                <c:pt idx="217" formatCode="mmm\-yyyy;\ \(mmm\-yyyy\)">
                  <c:v>44256</c:v>
                </c:pt>
                <c:pt idx="218" formatCode="mmm\-yyyy;\ \(mmm\-yyyy\)">
                  <c:v>44287</c:v>
                </c:pt>
                <c:pt idx="219" formatCode="mmm\-yyyy;\ \(mmm\-yyyy\)">
                  <c:v>44317</c:v>
                </c:pt>
              </c:numCache>
            </c:numRef>
          </c:cat>
          <c:val>
            <c:numRef>
              <c:f>'Total Sist. Banc.'!$K$60:$K$279</c:f>
              <c:numCache>
                <c:formatCode>0.0</c:formatCode>
                <c:ptCount val="220"/>
                <c:pt idx="0">
                  <c:v>90.801757276221863</c:v>
                </c:pt>
                <c:pt idx="1">
                  <c:v>90.765328957183357</c:v>
                </c:pt>
                <c:pt idx="2">
                  <c:v>90.529859484777518</c:v>
                </c:pt>
                <c:pt idx="3">
                  <c:v>90.643522438611342</c:v>
                </c:pt>
                <c:pt idx="4">
                  <c:v>90.227651304830644</c:v>
                </c:pt>
                <c:pt idx="5">
                  <c:v>90.362260070289267</c:v>
                </c:pt>
                <c:pt idx="6">
                  <c:v>90.311418685121097</c:v>
                </c:pt>
                <c:pt idx="7">
                  <c:v>90.370860927152322</c:v>
                </c:pt>
                <c:pt idx="8">
                  <c:v>90.153603781016145</c:v>
                </c:pt>
                <c:pt idx="9">
                  <c:v>90.529032258064518</c:v>
                </c:pt>
                <c:pt idx="10">
                  <c:v>90.341126868532001</c:v>
                </c:pt>
                <c:pt idx="11">
                  <c:v>90.376202974628171</c:v>
                </c:pt>
                <c:pt idx="12">
                  <c:v>90.399228078639496</c:v>
                </c:pt>
                <c:pt idx="13">
                  <c:v>90.254085649528804</c:v>
                </c:pt>
                <c:pt idx="14">
                  <c:v>90.584760779681034</c:v>
                </c:pt>
                <c:pt idx="15">
                  <c:v>90.902595856156239</c:v>
                </c:pt>
                <c:pt idx="16">
                  <c:v>90.630587674335445</c:v>
                </c:pt>
                <c:pt idx="17">
                  <c:v>90.745348974997043</c:v>
                </c:pt>
                <c:pt idx="18">
                  <c:v>90.65498045718347</c:v>
                </c:pt>
                <c:pt idx="19">
                  <c:v>90.109367570137906</c:v>
                </c:pt>
                <c:pt idx="20">
                  <c:v>89.853344461666865</c:v>
                </c:pt>
                <c:pt idx="21">
                  <c:v>89.433111954459193</c:v>
                </c:pt>
                <c:pt idx="22">
                  <c:v>88.805615036878422</c:v>
                </c:pt>
                <c:pt idx="23">
                  <c:v>87.424942263279448</c:v>
                </c:pt>
                <c:pt idx="24">
                  <c:v>87.727377388901687</c:v>
                </c:pt>
                <c:pt idx="25">
                  <c:v>87.400468384074941</c:v>
                </c:pt>
                <c:pt idx="26">
                  <c:v>87.810623012601567</c:v>
                </c:pt>
                <c:pt idx="27">
                  <c:v>87.135666627648362</c:v>
                </c:pt>
                <c:pt idx="28">
                  <c:v>87.394167450611477</c:v>
                </c:pt>
                <c:pt idx="29">
                  <c:v>87.363604364660333</c:v>
                </c:pt>
                <c:pt idx="30">
                  <c:v>87.196749854904226</c:v>
                </c:pt>
                <c:pt idx="31">
                  <c:v>86.878704970360232</c:v>
                </c:pt>
                <c:pt idx="32">
                  <c:v>86.221317960890701</c:v>
                </c:pt>
                <c:pt idx="33">
                  <c:v>85.832016256491301</c:v>
                </c:pt>
                <c:pt idx="34">
                  <c:v>85.446219144420866</c:v>
                </c:pt>
                <c:pt idx="35">
                  <c:v>85.226413055225336</c:v>
                </c:pt>
                <c:pt idx="36">
                  <c:v>84.975503538377794</c:v>
                </c:pt>
                <c:pt idx="37">
                  <c:v>84.675269275887814</c:v>
                </c:pt>
                <c:pt idx="38">
                  <c:v>84.576849285866558</c:v>
                </c:pt>
                <c:pt idx="39">
                  <c:v>84.562334217506631</c:v>
                </c:pt>
                <c:pt idx="40">
                  <c:v>84.411452810180279</c:v>
                </c:pt>
                <c:pt idx="41">
                  <c:v>84.25680686513401</c:v>
                </c:pt>
                <c:pt idx="42">
                  <c:v>84.010471204188491</c:v>
                </c:pt>
                <c:pt idx="43">
                  <c:v>84.054478784704031</c:v>
                </c:pt>
                <c:pt idx="44">
                  <c:v>83.862902385665166</c:v>
                </c:pt>
                <c:pt idx="45">
                  <c:v>83.941681315272461</c:v>
                </c:pt>
                <c:pt idx="46">
                  <c:v>83.499128294533904</c:v>
                </c:pt>
                <c:pt idx="47">
                  <c:v>83.039647577092509</c:v>
                </c:pt>
                <c:pt idx="48">
                  <c:v>82.401676981433425</c:v>
                </c:pt>
                <c:pt idx="49">
                  <c:v>81.610649833621295</c:v>
                </c:pt>
                <c:pt idx="50">
                  <c:v>82.220029600394668</c:v>
                </c:pt>
                <c:pt idx="51">
                  <c:v>82.720806164789565</c:v>
                </c:pt>
                <c:pt idx="52">
                  <c:v>82.463121118012424</c:v>
                </c:pt>
                <c:pt idx="53">
                  <c:v>82.155805977462023</c:v>
                </c:pt>
                <c:pt idx="54">
                  <c:v>82.034758836164812</c:v>
                </c:pt>
                <c:pt idx="55">
                  <c:v>81.585530113527042</c:v>
                </c:pt>
                <c:pt idx="56">
                  <c:v>79.810991998284422</c:v>
                </c:pt>
                <c:pt idx="57">
                  <c:v>79.968391167054151</c:v>
                </c:pt>
                <c:pt idx="58">
                  <c:v>78.224639195215744</c:v>
                </c:pt>
                <c:pt idx="59">
                  <c:v>78.437265595154187</c:v>
                </c:pt>
                <c:pt idx="60">
                  <c:v>77.893149868154978</c:v>
                </c:pt>
                <c:pt idx="61">
                  <c:v>76.831972752264605</c:v>
                </c:pt>
                <c:pt idx="62">
                  <c:v>76.70843063133556</c:v>
                </c:pt>
                <c:pt idx="63">
                  <c:v>77.110583152259835</c:v>
                </c:pt>
                <c:pt idx="64">
                  <c:v>76.354082686429166</c:v>
                </c:pt>
                <c:pt idx="65">
                  <c:v>75.824013182041099</c:v>
                </c:pt>
                <c:pt idx="66">
                  <c:v>75.737585102366396</c:v>
                </c:pt>
                <c:pt idx="67">
                  <c:v>78.100481791801968</c:v>
                </c:pt>
                <c:pt idx="68">
                  <c:v>80.733962403618136</c:v>
                </c:pt>
                <c:pt idx="69">
                  <c:v>81.376224656726208</c:v>
                </c:pt>
                <c:pt idx="70">
                  <c:v>80.688686629994947</c:v>
                </c:pt>
                <c:pt idx="71">
                  <c:v>80.016877996018991</c:v>
                </c:pt>
                <c:pt idx="72">
                  <c:v>80.672763036581301</c:v>
                </c:pt>
                <c:pt idx="73">
                  <c:v>81.471056941210634</c:v>
                </c:pt>
                <c:pt idx="74">
                  <c:v>81.297988674217933</c:v>
                </c:pt>
                <c:pt idx="75">
                  <c:v>81.654909117761122</c:v>
                </c:pt>
                <c:pt idx="76">
                  <c:v>81.471897592976532</c:v>
                </c:pt>
                <c:pt idx="77">
                  <c:v>81.685571992417778</c:v>
                </c:pt>
                <c:pt idx="78">
                  <c:v>81.21896238553569</c:v>
                </c:pt>
                <c:pt idx="79">
                  <c:v>80.330810528553314</c:v>
                </c:pt>
                <c:pt idx="80">
                  <c:v>79.693885098468442</c:v>
                </c:pt>
                <c:pt idx="81">
                  <c:v>78.999261881363097</c:v>
                </c:pt>
                <c:pt idx="82">
                  <c:v>76.829982885920856</c:v>
                </c:pt>
                <c:pt idx="83">
                  <c:v>77.484743950093815</c:v>
                </c:pt>
                <c:pt idx="84">
                  <c:v>77.233145833456234</c:v>
                </c:pt>
                <c:pt idx="85">
                  <c:v>76.184608543176793</c:v>
                </c:pt>
                <c:pt idx="86">
                  <c:v>77.119849467562318</c:v>
                </c:pt>
                <c:pt idx="87">
                  <c:v>76.582315454840881</c:v>
                </c:pt>
                <c:pt idx="88">
                  <c:v>77.450968072812003</c:v>
                </c:pt>
                <c:pt idx="89">
                  <c:v>77.757991940659338</c:v>
                </c:pt>
                <c:pt idx="90">
                  <c:v>77.363182859181606</c:v>
                </c:pt>
                <c:pt idx="91">
                  <c:v>76.981088570974563</c:v>
                </c:pt>
                <c:pt idx="92">
                  <c:v>76.29394645284458</c:v>
                </c:pt>
                <c:pt idx="93">
                  <c:v>75.587116304766354</c:v>
                </c:pt>
                <c:pt idx="94">
                  <c:v>74.277632546495013</c:v>
                </c:pt>
                <c:pt idx="95">
                  <c:v>74.895740922224391</c:v>
                </c:pt>
                <c:pt idx="96">
                  <c:v>74.580905790827089</c:v>
                </c:pt>
                <c:pt idx="97">
                  <c:v>73.925039038514555</c:v>
                </c:pt>
                <c:pt idx="98">
                  <c:v>73.791219285018144</c:v>
                </c:pt>
                <c:pt idx="99">
                  <c:v>74.017284965204666</c:v>
                </c:pt>
                <c:pt idx="100">
                  <c:v>73.215726936107302</c:v>
                </c:pt>
                <c:pt idx="101">
                  <c:v>73.348507248008062</c:v>
                </c:pt>
                <c:pt idx="102">
                  <c:v>73.276821799857188</c:v>
                </c:pt>
                <c:pt idx="103">
                  <c:v>74.464693896478735</c:v>
                </c:pt>
                <c:pt idx="104">
                  <c:v>73.87262085130169</c:v>
                </c:pt>
                <c:pt idx="105">
                  <c:v>73.96608546441216</c:v>
                </c:pt>
                <c:pt idx="106">
                  <c:v>72.290961462492632</c:v>
                </c:pt>
                <c:pt idx="107">
                  <c:v>73.368115451107911</c:v>
                </c:pt>
                <c:pt idx="108">
                  <c:v>72.863797263431834</c:v>
                </c:pt>
                <c:pt idx="109">
                  <c:v>71.80366621229615</c:v>
                </c:pt>
                <c:pt idx="110">
                  <c:v>72.609540266094655</c:v>
                </c:pt>
                <c:pt idx="111">
                  <c:v>74.210831813254629</c:v>
                </c:pt>
                <c:pt idx="112">
                  <c:v>74.563849789518912</c:v>
                </c:pt>
                <c:pt idx="113">
                  <c:v>74.929414379692531</c:v>
                </c:pt>
                <c:pt idx="114">
                  <c:v>74.959989857885773</c:v>
                </c:pt>
                <c:pt idx="115">
                  <c:v>74.953797983770187</c:v>
                </c:pt>
                <c:pt idx="116">
                  <c:v>73.917566888817802</c:v>
                </c:pt>
                <c:pt idx="117">
                  <c:v>73.866028690045709</c:v>
                </c:pt>
                <c:pt idx="118">
                  <c:v>72.073801562118362</c:v>
                </c:pt>
                <c:pt idx="119">
                  <c:v>72.41767868878631</c:v>
                </c:pt>
                <c:pt idx="120">
                  <c:v>72.617153404646302</c:v>
                </c:pt>
                <c:pt idx="121">
                  <c:v>71.348298302983054</c:v>
                </c:pt>
                <c:pt idx="122">
                  <c:v>72.243320406380349</c:v>
                </c:pt>
                <c:pt idx="123">
                  <c:v>73.528726193185577</c:v>
                </c:pt>
                <c:pt idx="124">
                  <c:v>73.411744137880703</c:v>
                </c:pt>
                <c:pt idx="125">
                  <c:v>74.49390917530998</c:v>
                </c:pt>
                <c:pt idx="126">
                  <c:v>75.789457214327399</c:v>
                </c:pt>
                <c:pt idx="127">
                  <c:v>75.826009797401909</c:v>
                </c:pt>
                <c:pt idx="128">
                  <c:v>75.616202486201871</c:v>
                </c:pt>
                <c:pt idx="129">
                  <c:v>74.994719255072653</c:v>
                </c:pt>
                <c:pt idx="130">
                  <c:v>73.663487604359204</c:v>
                </c:pt>
                <c:pt idx="131">
                  <c:v>74.634808361978273</c:v>
                </c:pt>
                <c:pt idx="132">
                  <c:v>74.881191487018071</c:v>
                </c:pt>
                <c:pt idx="133">
                  <c:v>75.721499778765306</c:v>
                </c:pt>
                <c:pt idx="134">
                  <c:v>75.755076199716783</c:v>
                </c:pt>
                <c:pt idx="135">
                  <c:v>76.830662626878393</c:v>
                </c:pt>
                <c:pt idx="136">
                  <c:v>76.417563185593025</c:v>
                </c:pt>
                <c:pt idx="137">
                  <c:v>76.818636689666945</c:v>
                </c:pt>
                <c:pt idx="138">
                  <c:v>77.456519840674076</c:v>
                </c:pt>
                <c:pt idx="139">
                  <c:v>78.190418995036694</c:v>
                </c:pt>
                <c:pt idx="140">
                  <c:v>78.287134381497367</c:v>
                </c:pt>
                <c:pt idx="141">
                  <c:v>77.742773272716505</c:v>
                </c:pt>
                <c:pt idx="142">
                  <c:v>76.612932566223293</c:v>
                </c:pt>
                <c:pt idx="143">
                  <c:v>77.020392250778613</c:v>
                </c:pt>
                <c:pt idx="144">
                  <c:v>76.882537286136426</c:v>
                </c:pt>
                <c:pt idx="145">
                  <c:v>76.687554755511869</c:v>
                </c:pt>
                <c:pt idx="146">
                  <c:v>78.481584824355195</c:v>
                </c:pt>
                <c:pt idx="147">
                  <c:v>78.889648854822141</c:v>
                </c:pt>
                <c:pt idx="148">
                  <c:v>78.566089868651275</c:v>
                </c:pt>
                <c:pt idx="149">
                  <c:v>79.791413611620982</c:v>
                </c:pt>
                <c:pt idx="150">
                  <c:v>79.948324761114293</c:v>
                </c:pt>
                <c:pt idx="151">
                  <c:v>80.779579607810263</c:v>
                </c:pt>
                <c:pt idx="152">
                  <c:v>80.675761140434702</c:v>
                </c:pt>
                <c:pt idx="153">
                  <c:v>80.516431078613834</c:v>
                </c:pt>
                <c:pt idx="154">
                  <c:v>79.5753362581613</c:v>
                </c:pt>
                <c:pt idx="155">
                  <c:v>80.417958233094708</c:v>
                </c:pt>
                <c:pt idx="156">
                  <c:v>81.240128297212507</c:v>
                </c:pt>
                <c:pt idx="157">
                  <c:v>80.992246381636733</c:v>
                </c:pt>
                <c:pt idx="158">
                  <c:v>80.566067886024044</c:v>
                </c:pt>
                <c:pt idx="159">
                  <c:v>80.232087016101232</c:v>
                </c:pt>
                <c:pt idx="160">
                  <c:v>79.811035852657142</c:v>
                </c:pt>
                <c:pt idx="161">
                  <c:v>79.421350981380684</c:v>
                </c:pt>
                <c:pt idx="162">
                  <c:v>78.855945159354008</c:v>
                </c:pt>
                <c:pt idx="163">
                  <c:v>78.414470513884766</c:v>
                </c:pt>
                <c:pt idx="164">
                  <c:v>78.076209136997761</c:v>
                </c:pt>
                <c:pt idx="165">
                  <c:v>77.714652667627078</c:v>
                </c:pt>
                <c:pt idx="166">
                  <c:v>75.897485579146306</c:v>
                </c:pt>
                <c:pt idx="167">
                  <c:v>75.577768398407912</c:v>
                </c:pt>
                <c:pt idx="168">
                  <c:v>75.24329482402716</c:v>
                </c:pt>
                <c:pt idx="169">
                  <c:v>75.113977597184274</c:v>
                </c:pt>
                <c:pt idx="170">
                  <c:v>75.27515621252229</c:v>
                </c:pt>
                <c:pt idx="171">
                  <c:v>75.199764577147491</c:v>
                </c:pt>
                <c:pt idx="172">
                  <c:v>74.484921055357503</c:v>
                </c:pt>
                <c:pt idx="173">
                  <c:v>74.387777134156394</c:v>
                </c:pt>
                <c:pt idx="174">
                  <c:v>74.317159610746202</c:v>
                </c:pt>
                <c:pt idx="175">
                  <c:v>73.708057648129824</c:v>
                </c:pt>
                <c:pt idx="176">
                  <c:v>73.822356628024082</c:v>
                </c:pt>
                <c:pt idx="177">
                  <c:v>73.475858069218518</c:v>
                </c:pt>
                <c:pt idx="178">
                  <c:v>71.993603233461158</c:v>
                </c:pt>
                <c:pt idx="179">
                  <c:v>72.636485090641571</c:v>
                </c:pt>
                <c:pt idx="180">
                  <c:v>72.620013206072414</c:v>
                </c:pt>
                <c:pt idx="181">
                  <c:v>72.512566419714261</c:v>
                </c:pt>
                <c:pt idx="182">
                  <c:v>72.539272424421924</c:v>
                </c:pt>
                <c:pt idx="183">
                  <c:v>74.008604441109441</c:v>
                </c:pt>
                <c:pt idx="184">
                  <c:v>73.505139870705676</c:v>
                </c:pt>
                <c:pt idx="185">
                  <c:v>73.264787215608806</c:v>
                </c:pt>
                <c:pt idx="186">
                  <c:v>74.016412886092624</c:v>
                </c:pt>
                <c:pt idx="187">
                  <c:v>74.475688501790998</c:v>
                </c:pt>
                <c:pt idx="188">
                  <c:v>74.18168549556934</c:v>
                </c:pt>
                <c:pt idx="189">
                  <c:v>73.718788381156557</c:v>
                </c:pt>
                <c:pt idx="190">
                  <c:v>72.320671108630393</c:v>
                </c:pt>
                <c:pt idx="191">
                  <c:v>73.164990625256593</c:v>
                </c:pt>
                <c:pt idx="192">
                  <c:v>72.184687149533246</c:v>
                </c:pt>
                <c:pt idx="193">
                  <c:v>72.710736059395828</c:v>
                </c:pt>
                <c:pt idx="194">
                  <c:v>73.125432390391992</c:v>
                </c:pt>
                <c:pt idx="195">
                  <c:v>73.715149066351998</c:v>
                </c:pt>
                <c:pt idx="196">
                  <c:v>73.498071680034229</c:v>
                </c:pt>
                <c:pt idx="197">
                  <c:v>73.375027538187481</c:v>
                </c:pt>
                <c:pt idx="198">
                  <c:v>74.645979871021382</c:v>
                </c:pt>
                <c:pt idx="199">
                  <c:v>74.461318402190415</c:v>
                </c:pt>
                <c:pt idx="200">
                  <c:v>75.382715582771084</c:v>
                </c:pt>
                <c:pt idx="201">
                  <c:v>75.647000951296022</c:v>
                </c:pt>
                <c:pt idx="202">
                  <c:v>74.081547804774715</c:v>
                </c:pt>
                <c:pt idx="203">
                  <c:v>75.070093662070718</c:v>
                </c:pt>
                <c:pt idx="204">
                  <c:v>74.031662100722215</c:v>
                </c:pt>
                <c:pt idx="205">
                  <c:v>77.54065091748835</c:v>
                </c:pt>
                <c:pt idx="206">
                  <c:v>76.813235878377768</c:v>
                </c:pt>
                <c:pt idx="207">
                  <c:v>77.505431563536234</c:v>
                </c:pt>
                <c:pt idx="208">
                  <c:v>76.567556193596005</c:v>
                </c:pt>
                <c:pt idx="209">
                  <c:v>76.993403769465232</c:v>
                </c:pt>
                <c:pt idx="210">
                  <c:v>77.213271101766949</c:v>
                </c:pt>
                <c:pt idx="211">
                  <c:v>77.452386617735698</c:v>
                </c:pt>
                <c:pt idx="212">
                  <c:v>77.328830481219072</c:v>
                </c:pt>
                <c:pt idx="213">
                  <c:v>76.972223193750182</c:v>
                </c:pt>
                <c:pt idx="214">
                  <c:v>75.52016307095677</c:v>
                </c:pt>
                <c:pt idx="215">
                  <c:v>76.215398043592771</c:v>
                </c:pt>
                <c:pt idx="216">
                  <c:v>76.058227236494247</c:v>
                </c:pt>
                <c:pt idx="217">
                  <c:v>75.4352267584255</c:v>
                </c:pt>
                <c:pt idx="218">
                  <c:v>76.356377668174304</c:v>
                </c:pt>
                <c:pt idx="219">
                  <c:v>76.53335569716711</c:v>
                </c:pt>
              </c:numCache>
            </c:numRef>
          </c:val>
          <c:smooth val="0"/>
          <c:extLst>
            <c:ext xmlns:c16="http://schemas.microsoft.com/office/drawing/2014/chart" uri="{C3380CC4-5D6E-409C-BE32-E72D297353CC}">
              <c16:uniqueId val="{00000001-9E45-44F0-8B01-5FDDE47545DE}"/>
            </c:ext>
          </c:extLst>
        </c:ser>
        <c:dLbls>
          <c:showLegendKey val="0"/>
          <c:showVal val="0"/>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656713711"/>
        <c:axId val="656724111"/>
      </c:lineChart>
      <c:dateAx>
        <c:axId val="656713711"/>
        <c:scaling>
          <c:orientation val="minMax"/>
        </c:scaling>
        <c:delete val="0"/>
        <c:axPos val="b"/>
        <c:numFmt formatCode="mmm\-yyyy"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s-UY"/>
          </a:p>
        </c:txPr>
        <c:crossAx val="656724111"/>
        <c:crosses val="autoZero"/>
        <c:auto val="1"/>
        <c:lblOffset val="100"/>
        <c:baseTimeUnit val="days"/>
      </c:dateAx>
      <c:valAx>
        <c:axId val="656724111"/>
        <c:scaling>
          <c:orientation val="minMax"/>
          <c:min val="60"/>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s-UY"/>
          </a:p>
        </c:txPr>
        <c:crossAx val="6567137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tint val="88000"/>
      </a:schemeClr>
    </a:solidFill>
    <a:ln w="9525" cap="flat" cmpd="sng" algn="ctr">
      <a:solidFill>
        <a:schemeClr val="dk1">
          <a:tint val="88000"/>
        </a:schemeClr>
      </a:solidFill>
      <a:round/>
    </a:ln>
    <a:effectLst/>
  </c:spPr>
  <c:txPr>
    <a:bodyPr/>
    <a:lstStyle/>
    <a:p>
      <a:pPr>
        <a:defRPr/>
      </a:pPr>
      <a:endParaRPr lang="es-UY"/>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s-UY" dirty="0"/>
              <a:t>DEFICIT EN PESOS Y VAR  DEUDA EN PESOS </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s-UY"/>
        </a:p>
      </c:txPr>
    </c:title>
    <c:autoTitleDeleted val="0"/>
    <c:plotArea>
      <c:layout/>
      <c:areaChart>
        <c:grouping val="standard"/>
        <c:varyColors val="0"/>
        <c:ser>
          <c:idx val="0"/>
          <c:order val="0"/>
          <c:tx>
            <c:v>VAR DEUDA EN $ Y UI</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elete val="1"/>
          </c:dLbls>
          <c:cat>
            <c:numRef>
              <c:f>[DEUDA_DEFICIT_BASEjun2021.xlsx]INDICADORES!$T$3:$BK$3</c:f>
              <c:numCache>
                <c:formatCode>d\-mmm\-yy</c:formatCode>
                <c:ptCount val="44"/>
                <c:pt idx="0">
                  <c:v>43007</c:v>
                </c:pt>
                <c:pt idx="1">
                  <c:v>43039</c:v>
                </c:pt>
                <c:pt idx="2">
                  <c:v>43069</c:v>
                </c:pt>
                <c:pt idx="3">
                  <c:v>43100</c:v>
                </c:pt>
                <c:pt idx="4">
                  <c:v>43131</c:v>
                </c:pt>
                <c:pt idx="5">
                  <c:v>43159</c:v>
                </c:pt>
                <c:pt idx="6">
                  <c:v>43187</c:v>
                </c:pt>
                <c:pt idx="7">
                  <c:v>43220</c:v>
                </c:pt>
                <c:pt idx="8">
                  <c:v>43251</c:v>
                </c:pt>
                <c:pt idx="9">
                  <c:v>43280</c:v>
                </c:pt>
                <c:pt idx="10">
                  <c:v>43312</c:v>
                </c:pt>
                <c:pt idx="11">
                  <c:v>43343</c:v>
                </c:pt>
                <c:pt idx="12">
                  <c:v>43371</c:v>
                </c:pt>
                <c:pt idx="13">
                  <c:v>43404</c:v>
                </c:pt>
                <c:pt idx="14">
                  <c:v>43434</c:v>
                </c:pt>
                <c:pt idx="15">
                  <c:v>43465</c:v>
                </c:pt>
                <c:pt idx="16">
                  <c:v>43496</c:v>
                </c:pt>
                <c:pt idx="17">
                  <c:v>43524</c:v>
                </c:pt>
                <c:pt idx="18">
                  <c:v>43553</c:v>
                </c:pt>
                <c:pt idx="19">
                  <c:v>43585</c:v>
                </c:pt>
                <c:pt idx="20">
                  <c:v>43616</c:v>
                </c:pt>
                <c:pt idx="21">
                  <c:v>43644</c:v>
                </c:pt>
                <c:pt idx="22">
                  <c:v>43677</c:v>
                </c:pt>
                <c:pt idx="23">
                  <c:v>43707</c:v>
                </c:pt>
                <c:pt idx="24">
                  <c:v>43738</c:v>
                </c:pt>
                <c:pt idx="25">
                  <c:v>43769</c:v>
                </c:pt>
                <c:pt idx="26">
                  <c:v>43798</c:v>
                </c:pt>
                <c:pt idx="27">
                  <c:v>43830</c:v>
                </c:pt>
                <c:pt idx="28">
                  <c:v>43861</c:v>
                </c:pt>
                <c:pt idx="29">
                  <c:v>43889</c:v>
                </c:pt>
                <c:pt idx="30">
                  <c:v>43921</c:v>
                </c:pt>
                <c:pt idx="31">
                  <c:v>43951</c:v>
                </c:pt>
                <c:pt idx="32">
                  <c:v>43980</c:v>
                </c:pt>
                <c:pt idx="33">
                  <c:v>44012</c:v>
                </c:pt>
                <c:pt idx="34">
                  <c:v>44043</c:v>
                </c:pt>
                <c:pt idx="35">
                  <c:v>44074</c:v>
                </c:pt>
                <c:pt idx="36">
                  <c:v>44104</c:v>
                </c:pt>
                <c:pt idx="37">
                  <c:v>44134</c:v>
                </c:pt>
                <c:pt idx="38">
                  <c:v>44165</c:v>
                </c:pt>
                <c:pt idx="39">
                  <c:v>44196</c:v>
                </c:pt>
                <c:pt idx="40">
                  <c:v>44225</c:v>
                </c:pt>
                <c:pt idx="41">
                  <c:v>44253</c:v>
                </c:pt>
                <c:pt idx="42">
                  <c:v>44286</c:v>
                </c:pt>
                <c:pt idx="43">
                  <c:v>44316</c:v>
                </c:pt>
              </c:numCache>
            </c:numRef>
          </c:cat>
          <c:val>
            <c:numRef>
              <c:f>[DEUDA_DEFICIT_BASEjun2021.xlsx]INDICADORES!$T$26:$BK$26</c:f>
              <c:numCache>
                <c:formatCode>0</c:formatCode>
                <c:ptCount val="44"/>
                <c:pt idx="0">
                  <c:v>129762.34341278805</c:v>
                </c:pt>
                <c:pt idx="1">
                  <c:v>132002.00092290295</c:v>
                </c:pt>
                <c:pt idx="2">
                  <c:v>132272.85994169448</c:v>
                </c:pt>
                <c:pt idx="3">
                  <c:v>131775.23335629367</c:v>
                </c:pt>
                <c:pt idx="4">
                  <c:v>135349.19616857919</c:v>
                </c:pt>
                <c:pt idx="5">
                  <c:v>144464.21882481271</c:v>
                </c:pt>
                <c:pt idx="6">
                  <c:v>141604.07913443938</c:v>
                </c:pt>
                <c:pt idx="7">
                  <c:v>147215.60985757722</c:v>
                </c:pt>
                <c:pt idx="8">
                  <c:v>126120.79695947503</c:v>
                </c:pt>
                <c:pt idx="9">
                  <c:v>122760.76130138001</c:v>
                </c:pt>
                <c:pt idx="10">
                  <c:v>113640.0968364287</c:v>
                </c:pt>
                <c:pt idx="11">
                  <c:v>88676.310205447357</c:v>
                </c:pt>
                <c:pt idx="12">
                  <c:v>56236.163133312133</c:v>
                </c:pt>
                <c:pt idx="13">
                  <c:v>46151.093106906133</c:v>
                </c:pt>
                <c:pt idx="14">
                  <c:v>89157.057106805296</c:v>
                </c:pt>
                <c:pt idx="15">
                  <c:v>86977.247472668765</c:v>
                </c:pt>
                <c:pt idx="16">
                  <c:v>78887.53268169958</c:v>
                </c:pt>
                <c:pt idx="17">
                  <c:v>79922.453262650306</c:v>
                </c:pt>
                <c:pt idx="18">
                  <c:v>84411.376713257807</c:v>
                </c:pt>
                <c:pt idx="19">
                  <c:v>78356.086412226708</c:v>
                </c:pt>
                <c:pt idx="20">
                  <c:v>76640.879569163924</c:v>
                </c:pt>
                <c:pt idx="21">
                  <c:v>83760.499009819687</c:v>
                </c:pt>
                <c:pt idx="22">
                  <c:v>90443.768804868218</c:v>
                </c:pt>
                <c:pt idx="23">
                  <c:v>95821.708588052861</c:v>
                </c:pt>
                <c:pt idx="24">
                  <c:v>123013.49793240119</c:v>
                </c:pt>
                <c:pt idx="25">
                  <c:v>109955.09351061523</c:v>
                </c:pt>
                <c:pt idx="26">
                  <c:v>60528.392580182306</c:v>
                </c:pt>
                <c:pt idx="27">
                  <c:v>61658.523955251119</c:v>
                </c:pt>
                <c:pt idx="28">
                  <c:v>108950.59933003271</c:v>
                </c:pt>
                <c:pt idx="29">
                  <c:v>126160.86043235369</c:v>
                </c:pt>
                <c:pt idx="30">
                  <c:v>100563.19046368063</c:v>
                </c:pt>
                <c:pt idx="31">
                  <c:v>103217.02728238764</c:v>
                </c:pt>
                <c:pt idx="32">
                  <c:v>118861.23370986941</c:v>
                </c:pt>
                <c:pt idx="33">
                  <c:v>140770.28448481375</c:v>
                </c:pt>
                <c:pt idx="34">
                  <c:v>172416.51483996905</c:v>
                </c:pt>
                <c:pt idx="35">
                  <c:v>192947.28446860664</c:v>
                </c:pt>
                <c:pt idx="36">
                  <c:v>207953.05058287742</c:v>
                </c:pt>
                <c:pt idx="37">
                  <c:v>233365.92048458091</c:v>
                </c:pt>
                <c:pt idx="38">
                  <c:v>242592.73811901241</c:v>
                </c:pt>
                <c:pt idx="39">
                  <c:v>250744.86702189059</c:v>
                </c:pt>
                <c:pt idx="40">
                  <c:v>220170.8488099481</c:v>
                </c:pt>
                <c:pt idx="41">
                  <c:v>207402.83810240857</c:v>
                </c:pt>
                <c:pt idx="42">
                  <c:v>267649.96028512297</c:v>
                </c:pt>
                <c:pt idx="43">
                  <c:v>244284.946500608</c:v>
                </c:pt>
              </c:numCache>
            </c:numRef>
          </c:val>
          <c:extLst>
            <c:ext xmlns:c16="http://schemas.microsoft.com/office/drawing/2014/chart" uri="{C3380CC4-5D6E-409C-BE32-E72D297353CC}">
              <c16:uniqueId val="{00000000-9D74-4318-9054-878FFC54D23A}"/>
            </c:ext>
          </c:extLst>
        </c:ser>
        <c:ser>
          <c:idx val="1"/>
          <c:order val="1"/>
          <c:tx>
            <c:v>DEFICIT GC-BPS</c:v>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elete val="1"/>
          </c:dLbls>
          <c:cat>
            <c:numRef>
              <c:f>[DEUDA_DEFICIT_BASEjun2021.xlsx]INDICADORES!$T$3:$BK$3</c:f>
              <c:numCache>
                <c:formatCode>d\-mmm\-yy</c:formatCode>
                <c:ptCount val="44"/>
                <c:pt idx="0">
                  <c:v>43007</c:v>
                </c:pt>
                <c:pt idx="1">
                  <c:v>43039</c:v>
                </c:pt>
                <c:pt idx="2">
                  <c:v>43069</c:v>
                </c:pt>
                <c:pt idx="3">
                  <c:v>43100</c:v>
                </c:pt>
                <c:pt idx="4">
                  <c:v>43131</c:v>
                </c:pt>
                <c:pt idx="5">
                  <c:v>43159</c:v>
                </c:pt>
                <c:pt idx="6">
                  <c:v>43187</c:v>
                </c:pt>
                <c:pt idx="7">
                  <c:v>43220</c:v>
                </c:pt>
                <c:pt idx="8">
                  <c:v>43251</c:v>
                </c:pt>
                <c:pt idx="9">
                  <c:v>43280</c:v>
                </c:pt>
                <c:pt idx="10">
                  <c:v>43312</c:v>
                </c:pt>
                <c:pt idx="11">
                  <c:v>43343</c:v>
                </c:pt>
                <c:pt idx="12">
                  <c:v>43371</c:v>
                </c:pt>
                <c:pt idx="13">
                  <c:v>43404</c:v>
                </c:pt>
                <c:pt idx="14">
                  <c:v>43434</c:v>
                </c:pt>
                <c:pt idx="15">
                  <c:v>43465</c:v>
                </c:pt>
                <c:pt idx="16">
                  <c:v>43496</c:v>
                </c:pt>
                <c:pt idx="17">
                  <c:v>43524</c:v>
                </c:pt>
                <c:pt idx="18">
                  <c:v>43553</c:v>
                </c:pt>
                <c:pt idx="19">
                  <c:v>43585</c:v>
                </c:pt>
                <c:pt idx="20">
                  <c:v>43616</c:v>
                </c:pt>
                <c:pt idx="21">
                  <c:v>43644</c:v>
                </c:pt>
                <c:pt idx="22">
                  <c:v>43677</c:v>
                </c:pt>
                <c:pt idx="23">
                  <c:v>43707</c:v>
                </c:pt>
                <c:pt idx="24">
                  <c:v>43738</c:v>
                </c:pt>
                <c:pt idx="25">
                  <c:v>43769</c:v>
                </c:pt>
                <c:pt idx="26">
                  <c:v>43798</c:v>
                </c:pt>
                <c:pt idx="27">
                  <c:v>43830</c:v>
                </c:pt>
                <c:pt idx="28">
                  <c:v>43861</c:v>
                </c:pt>
                <c:pt idx="29">
                  <c:v>43889</c:v>
                </c:pt>
                <c:pt idx="30">
                  <c:v>43921</c:v>
                </c:pt>
                <c:pt idx="31">
                  <c:v>43951</c:v>
                </c:pt>
                <c:pt idx="32">
                  <c:v>43980</c:v>
                </c:pt>
                <c:pt idx="33">
                  <c:v>44012</c:v>
                </c:pt>
                <c:pt idx="34">
                  <c:v>44043</c:v>
                </c:pt>
                <c:pt idx="35">
                  <c:v>44074</c:v>
                </c:pt>
                <c:pt idx="36">
                  <c:v>44104</c:v>
                </c:pt>
                <c:pt idx="37">
                  <c:v>44134</c:v>
                </c:pt>
                <c:pt idx="38">
                  <c:v>44165</c:v>
                </c:pt>
                <c:pt idx="39">
                  <c:v>44196</c:v>
                </c:pt>
                <c:pt idx="40">
                  <c:v>44225</c:v>
                </c:pt>
                <c:pt idx="41">
                  <c:v>44253</c:v>
                </c:pt>
                <c:pt idx="42">
                  <c:v>44286</c:v>
                </c:pt>
                <c:pt idx="43">
                  <c:v>44316</c:v>
                </c:pt>
              </c:numCache>
            </c:numRef>
          </c:cat>
          <c:val>
            <c:numRef>
              <c:f>[DEUDA_DEFICIT_BASEjun2021.xlsx]INDICADORES!$T$27:$BK$27</c:f>
              <c:numCache>
                <c:formatCode>0</c:formatCode>
                <c:ptCount val="44"/>
                <c:pt idx="0">
                  <c:v>52053.519114700983</c:v>
                </c:pt>
                <c:pt idx="1">
                  <c:v>51500.625404607985</c:v>
                </c:pt>
                <c:pt idx="2">
                  <c:v>50404.007155329979</c:v>
                </c:pt>
                <c:pt idx="3">
                  <c:v>50562.071793021983</c:v>
                </c:pt>
                <c:pt idx="4">
                  <c:v>50557.554465367975</c:v>
                </c:pt>
                <c:pt idx="5">
                  <c:v>51221.20881470498</c:v>
                </c:pt>
                <c:pt idx="6">
                  <c:v>47147.517768064987</c:v>
                </c:pt>
                <c:pt idx="7">
                  <c:v>53179.901871588983</c:v>
                </c:pt>
                <c:pt idx="8">
                  <c:v>54381.379204946992</c:v>
                </c:pt>
                <c:pt idx="9">
                  <c:v>56145.551198253001</c:v>
                </c:pt>
                <c:pt idx="10">
                  <c:v>55753.034786349002</c:v>
                </c:pt>
                <c:pt idx="11">
                  <c:v>52825.443295970006</c:v>
                </c:pt>
                <c:pt idx="12">
                  <c:v>52633.539981066991</c:v>
                </c:pt>
                <c:pt idx="13">
                  <c:v>36803.598607306347</c:v>
                </c:pt>
                <c:pt idx="14">
                  <c:v>37705.647808580841</c:v>
                </c:pt>
                <c:pt idx="15">
                  <c:v>38136.745381621811</c:v>
                </c:pt>
                <c:pt idx="16">
                  <c:v>38257.072050563969</c:v>
                </c:pt>
                <c:pt idx="17">
                  <c:v>36788.184485207814</c:v>
                </c:pt>
                <c:pt idx="18">
                  <c:v>35798.12177269713</c:v>
                </c:pt>
                <c:pt idx="19">
                  <c:v>39035.896633072043</c:v>
                </c:pt>
                <c:pt idx="20">
                  <c:v>44097.31799817225</c:v>
                </c:pt>
                <c:pt idx="21">
                  <c:v>43771.438145325868</c:v>
                </c:pt>
                <c:pt idx="22">
                  <c:v>42829.789873593858</c:v>
                </c:pt>
                <c:pt idx="23">
                  <c:v>41574.880161525929</c:v>
                </c:pt>
                <c:pt idx="24">
                  <c:v>40283.449223277814</c:v>
                </c:pt>
                <c:pt idx="25">
                  <c:v>49809.592521289451</c:v>
                </c:pt>
                <c:pt idx="26">
                  <c:v>51261.504022031964</c:v>
                </c:pt>
                <c:pt idx="27">
                  <c:v>60399.112763358979</c:v>
                </c:pt>
                <c:pt idx="28">
                  <c:v>60539.560740059824</c:v>
                </c:pt>
                <c:pt idx="29">
                  <c:v>92016.984384988973</c:v>
                </c:pt>
                <c:pt idx="30">
                  <c:v>72604.448270100649</c:v>
                </c:pt>
                <c:pt idx="31">
                  <c:v>66721.993811101769</c:v>
                </c:pt>
                <c:pt idx="32">
                  <c:v>77151.830831141546</c:v>
                </c:pt>
                <c:pt idx="33">
                  <c:v>91129.299842237917</c:v>
                </c:pt>
                <c:pt idx="34">
                  <c:v>96236.027547271937</c:v>
                </c:pt>
                <c:pt idx="35">
                  <c:v>103513.56287865913</c:v>
                </c:pt>
                <c:pt idx="36">
                  <c:v>98908.223859452439</c:v>
                </c:pt>
                <c:pt idx="37">
                  <c:v>106100.04739572032</c:v>
                </c:pt>
                <c:pt idx="38">
                  <c:v>107417.91435815088</c:v>
                </c:pt>
                <c:pt idx="39">
                  <c:v>114547.56218390522</c:v>
                </c:pt>
                <c:pt idx="40">
                  <c:v>114291.89559194521</c:v>
                </c:pt>
                <c:pt idx="41">
                  <c:v>92466.303389123146</c:v>
                </c:pt>
                <c:pt idx="42">
                  <c:v>142759.51533462579</c:v>
                </c:pt>
                <c:pt idx="43">
                  <c:v>114499.6827389058</c:v>
                </c:pt>
              </c:numCache>
            </c:numRef>
          </c:val>
          <c:extLst>
            <c:ext xmlns:c16="http://schemas.microsoft.com/office/drawing/2014/chart" uri="{C3380CC4-5D6E-409C-BE32-E72D297353CC}">
              <c16:uniqueId val="{00000001-9D74-4318-9054-878FFC54D23A}"/>
            </c:ext>
          </c:extLst>
        </c:ser>
        <c:dLbls>
          <c:showLegendKey val="0"/>
          <c:showVal val="1"/>
          <c:showCatName val="0"/>
          <c:showSerName val="0"/>
          <c:showPercent val="0"/>
          <c:showBubbleSize val="0"/>
        </c:dLbls>
        <c:axId val="640232495"/>
        <c:axId val="640252879"/>
      </c:areaChart>
      <c:dateAx>
        <c:axId val="640232495"/>
        <c:scaling>
          <c:orientation val="minMax"/>
        </c:scaling>
        <c:delete val="0"/>
        <c:axPos val="b"/>
        <c:numFmt formatCode="d\-mmm\-yy"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s-UY"/>
          </a:p>
        </c:txPr>
        <c:crossAx val="640252879"/>
        <c:crosses val="autoZero"/>
        <c:auto val="1"/>
        <c:lblOffset val="100"/>
        <c:baseTimeUnit val="months"/>
      </c:dateAx>
      <c:valAx>
        <c:axId val="640252879"/>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s-UY"/>
          </a:p>
        </c:txPr>
        <c:crossAx val="64023249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s-UY"/>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s-UY"/>
    </a:p>
  </c:txPr>
  <c:externalData r:id="rId3">
    <c:autoUpdate val="0"/>
  </c:externalData>
</c:chartSpace>
</file>

<file path=ppt/charts/colors1.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E16ADE-29BB-47EA-A36E-A9E369659C7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3A930BE-3D9B-430A-A4FE-8B9F00472E1A}">
      <dgm:prSet/>
      <dgm:spPr/>
      <dgm:t>
        <a:bodyPr/>
        <a:lstStyle/>
        <a:p>
          <a:r>
            <a:rPr lang="es-ES"/>
            <a:t>MAYOR CREDIBILIDAD  Y PREVISIBILIDAD ATRAERÁ A LA INVERSIÓN Y ACELARARÁ EL CRECIMIENTO ECONÓMICO</a:t>
          </a:r>
          <a:endParaRPr lang="en-US"/>
        </a:p>
      </dgm:t>
    </dgm:pt>
    <dgm:pt modelId="{A7AC0D59-E5E3-4B7B-85FD-3AF2DCBA3533}" type="parTrans" cxnId="{361B6007-DCA7-4731-8C1E-3D80D2193642}">
      <dgm:prSet/>
      <dgm:spPr/>
      <dgm:t>
        <a:bodyPr/>
        <a:lstStyle/>
        <a:p>
          <a:endParaRPr lang="en-US"/>
        </a:p>
      </dgm:t>
    </dgm:pt>
    <dgm:pt modelId="{B7F7A89A-FDDD-470F-9AB7-60B2F02A0793}" type="sibTrans" cxnId="{361B6007-DCA7-4731-8C1E-3D80D2193642}">
      <dgm:prSet/>
      <dgm:spPr/>
      <dgm:t>
        <a:bodyPr/>
        <a:lstStyle/>
        <a:p>
          <a:endParaRPr lang="en-US"/>
        </a:p>
      </dgm:t>
    </dgm:pt>
    <dgm:pt modelId="{6CEF2508-9794-406E-9915-D175E2BD5D20}">
      <dgm:prSet/>
      <dgm:spPr/>
      <dgm:t>
        <a:bodyPr/>
        <a:lstStyle/>
        <a:p>
          <a:r>
            <a:rPr lang="es-ES" dirty="0"/>
            <a:t>LA INFLACIÓN Y TASAS DE INTERÉS  SE APROXIMARÁN A LAS INTERNACIONALES</a:t>
          </a:r>
          <a:endParaRPr lang="en-US" dirty="0"/>
        </a:p>
      </dgm:t>
    </dgm:pt>
    <dgm:pt modelId="{7D47087F-424E-417A-B521-F496C973CEEF}" type="parTrans" cxnId="{9F9E88A7-DE60-4A17-A1ED-5048E0967DBC}">
      <dgm:prSet/>
      <dgm:spPr/>
      <dgm:t>
        <a:bodyPr/>
        <a:lstStyle/>
        <a:p>
          <a:endParaRPr lang="en-US"/>
        </a:p>
      </dgm:t>
    </dgm:pt>
    <dgm:pt modelId="{76F07150-5D53-4C6B-9EBE-15601F6DFECF}" type="sibTrans" cxnId="{9F9E88A7-DE60-4A17-A1ED-5048E0967DBC}">
      <dgm:prSet/>
      <dgm:spPr/>
      <dgm:t>
        <a:bodyPr/>
        <a:lstStyle/>
        <a:p>
          <a:endParaRPr lang="en-US"/>
        </a:p>
      </dgm:t>
    </dgm:pt>
    <dgm:pt modelId="{2DC87645-26F8-470D-98BB-9A868E0B48BE}">
      <dgm:prSet/>
      <dgm:spPr/>
      <dgm:t>
        <a:bodyPr/>
        <a:lstStyle/>
        <a:p>
          <a:r>
            <a:rPr lang="es-UY" dirty="0"/>
            <a:t>RESULTARÁ MÁS DIFÍCIL AUMENTAR EL GASTO PÚBLICO </a:t>
          </a:r>
          <a:endParaRPr lang="en-US" dirty="0"/>
        </a:p>
      </dgm:t>
    </dgm:pt>
    <dgm:pt modelId="{2FB02BAF-E14D-40B7-B127-56F9410473C4}" type="parTrans" cxnId="{3F75CC9D-F47A-4972-A457-EBC8AB21954D}">
      <dgm:prSet/>
      <dgm:spPr/>
      <dgm:t>
        <a:bodyPr/>
        <a:lstStyle/>
        <a:p>
          <a:endParaRPr lang="en-US"/>
        </a:p>
      </dgm:t>
    </dgm:pt>
    <dgm:pt modelId="{335B47A5-BC25-456C-8ED7-E3264AC1A0C9}" type="sibTrans" cxnId="{3F75CC9D-F47A-4972-A457-EBC8AB21954D}">
      <dgm:prSet/>
      <dgm:spPr/>
      <dgm:t>
        <a:bodyPr/>
        <a:lstStyle/>
        <a:p>
          <a:endParaRPr lang="en-US"/>
        </a:p>
      </dgm:t>
    </dgm:pt>
    <dgm:pt modelId="{CBAD20EE-CB66-4DE3-B4AE-4BD3D6F819FD}">
      <dgm:prSet/>
      <dgm:spPr/>
      <dgm:t>
        <a:bodyPr/>
        <a:lstStyle/>
        <a:p>
          <a:r>
            <a:rPr lang="en-US" dirty="0"/>
            <a:t>SE PONE UNA CAMISA DE FUERZA AL MANEJO IRRESPONSABLE  DE LA POLÍTICA ECONÓMICA.</a:t>
          </a:r>
          <a:r>
            <a:rPr lang="es-UY" dirty="0"/>
            <a:t>N</a:t>
          </a:r>
          <a:endParaRPr lang="en-US" dirty="0"/>
        </a:p>
      </dgm:t>
    </dgm:pt>
    <dgm:pt modelId="{4716AA81-7D90-4050-A0D7-D06D0A4B1451}" type="parTrans" cxnId="{407408E9-DBA2-4325-8581-C8EE5AE7678F}">
      <dgm:prSet/>
      <dgm:spPr/>
      <dgm:t>
        <a:bodyPr/>
        <a:lstStyle/>
        <a:p>
          <a:endParaRPr lang="en-US"/>
        </a:p>
      </dgm:t>
    </dgm:pt>
    <dgm:pt modelId="{50317872-431C-4B1F-B4C3-0688B5DCD2F2}" type="sibTrans" cxnId="{407408E9-DBA2-4325-8581-C8EE5AE7678F}">
      <dgm:prSet/>
      <dgm:spPr/>
      <dgm:t>
        <a:bodyPr/>
        <a:lstStyle/>
        <a:p>
          <a:endParaRPr lang="en-US"/>
        </a:p>
      </dgm:t>
    </dgm:pt>
    <dgm:pt modelId="{31A6743D-7EAF-49A3-A326-D3A916D68420}">
      <dgm:prSet/>
      <dgm:spPr/>
      <dgm:t>
        <a:bodyPr/>
        <a:lstStyle/>
        <a:p>
          <a:r>
            <a:rPr lang="es-UY" dirty="0"/>
            <a:t>SÍ SE PODRÁ EMITIR DEUDA EN DÓLARES PERO EL MERCADO PONDRÁ LÍMITE AL ENDEUDAMIENTO. SI SE SUPERA LA FUGA DE CAPITALES REDUCIRÁ EL SALDO DE LA BALANZA DE PAGOS Y LA CANTIDAD DE DÓLARES EN CIRCULACIÓN.  </a:t>
          </a:r>
          <a:endParaRPr lang="en-US" dirty="0"/>
        </a:p>
      </dgm:t>
    </dgm:pt>
    <dgm:pt modelId="{453009F0-DEF4-488F-960F-16BC9F18F3C0}" type="parTrans" cxnId="{0F86438D-41B9-4AF4-A92C-F9BEF2A9C6EF}">
      <dgm:prSet/>
      <dgm:spPr/>
      <dgm:t>
        <a:bodyPr/>
        <a:lstStyle/>
        <a:p>
          <a:endParaRPr lang="en-US"/>
        </a:p>
      </dgm:t>
    </dgm:pt>
    <dgm:pt modelId="{E0E2BB19-C327-4056-97D3-32E7EB866E3C}" type="sibTrans" cxnId="{0F86438D-41B9-4AF4-A92C-F9BEF2A9C6EF}">
      <dgm:prSet/>
      <dgm:spPr/>
      <dgm:t>
        <a:bodyPr/>
        <a:lstStyle/>
        <a:p>
          <a:endParaRPr lang="en-US"/>
        </a:p>
      </dgm:t>
    </dgm:pt>
    <dgm:pt modelId="{4A8DC351-86C7-445A-BAE2-1B10DF12705A}">
      <dgm:prSet/>
      <dgm:spPr/>
      <dgm:t>
        <a:bodyPr/>
        <a:lstStyle/>
        <a:p>
          <a:r>
            <a:rPr lang="es-UY"/>
            <a:t>HABRÁ UN TIPO DE CAMBIO REAL MÁS ESTABLE</a:t>
          </a:r>
          <a:endParaRPr lang="en-US"/>
        </a:p>
      </dgm:t>
    </dgm:pt>
    <dgm:pt modelId="{CA44B0E4-60DB-4A47-BC3A-CEE6AD46EB17}" type="parTrans" cxnId="{35188EBE-B55F-454A-AA2E-CDDFB5FC199D}">
      <dgm:prSet/>
      <dgm:spPr/>
      <dgm:t>
        <a:bodyPr/>
        <a:lstStyle/>
        <a:p>
          <a:endParaRPr lang="en-US"/>
        </a:p>
      </dgm:t>
    </dgm:pt>
    <dgm:pt modelId="{90772761-40A3-4B44-8528-32D0B4020F97}" type="sibTrans" cxnId="{35188EBE-B55F-454A-AA2E-CDDFB5FC199D}">
      <dgm:prSet/>
      <dgm:spPr/>
      <dgm:t>
        <a:bodyPr/>
        <a:lstStyle/>
        <a:p>
          <a:endParaRPr lang="en-US"/>
        </a:p>
      </dgm:t>
    </dgm:pt>
    <dgm:pt modelId="{A243842B-D09F-421F-9274-0728D5A91396}">
      <dgm:prSet/>
      <dgm:spPr/>
      <dgm:t>
        <a:bodyPr/>
        <a:lstStyle/>
        <a:p>
          <a:r>
            <a:rPr lang="es-UY" dirty="0"/>
            <a:t>DEPENDERÁ DE LA FLUCTUACIÓN DEL DÓLAR FRENTE A LAS PRINCIPALES DIVISAS </a:t>
          </a:r>
          <a:endParaRPr lang="en-US" dirty="0"/>
        </a:p>
      </dgm:t>
    </dgm:pt>
    <dgm:pt modelId="{F64691BE-9419-401D-825A-8E22DC94963F}" type="parTrans" cxnId="{E7BC4413-DFAD-4C93-97C3-43511FC5E7F4}">
      <dgm:prSet/>
      <dgm:spPr/>
      <dgm:t>
        <a:bodyPr/>
        <a:lstStyle/>
        <a:p>
          <a:endParaRPr lang="en-US"/>
        </a:p>
      </dgm:t>
    </dgm:pt>
    <dgm:pt modelId="{09FACD84-C041-4307-A43E-176FA4141FFB}" type="sibTrans" cxnId="{E7BC4413-DFAD-4C93-97C3-43511FC5E7F4}">
      <dgm:prSet/>
      <dgm:spPr/>
      <dgm:t>
        <a:bodyPr/>
        <a:lstStyle/>
        <a:p>
          <a:endParaRPr lang="en-US"/>
        </a:p>
      </dgm:t>
    </dgm:pt>
    <dgm:pt modelId="{3FFC25FB-5A4E-4453-B9F9-0440AD913DE2}">
      <dgm:prSet/>
      <dgm:spPr/>
      <dgm:t>
        <a:bodyPr/>
        <a:lstStyle/>
        <a:p>
          <a:r>
            <a:rPr lang="es-UY" dirty="0"/>
            <a:t>NO SUJETO A LAS FLUCTUACIONES CAMBIARIAS LOCALES</a:t>
          </a:r>
          <a:endParaRPr lang="en-US" dirty="0"/>
        </a:p>
      </dgm:t>
    </dgm:pt>
    <dgm:pt modelId="{D28B3F6E-F1E1-4085-9BAE-2046108B7605}" type="parTrans" cxnId="{5C97EA4A-0026-45E2-85A5-9FE8534798C9}">
      <dgm:prSet/>
      <dgm:spPr/>
      <dgm:t>
        <a:bodyPr/>
        <a:lstStyle/>
        <a:p>
          <a:endParaRPr lang="en-US"/>
        </a:p>
      </dgm:t>
    </dgm:pt>
    <dgm:pt modelId="{A8C9379C-32B1-4865-93ED-6933449B1AA6}" type="sibTrans" cxnId="{5C97EA4A-0026-45E2-85A5-9FE8534798C9}">
      <dgm:prSet/>
      <dgm:spPr/>
      <dgm:t>
        <a:bodyPr/>
        <a:lstStyle/>
        <a:p>
          <a:endParaRPr lang="en-US"/>
        </a:p>
      </dgm:t>
    </dgm:pt>
    <dgm:pt modelId="{81E5DA60-D4A7-4F5A-99C1-4D761060BB7D}">
      <dgm:prSet/>
      <dgm:spPr/>
      <dgm:t>
        <a:bodyPr/>
        <a:lstStyle/>
        <a:p>
          <a:r>
            <a:rPr lang="es-ES" b="0" i="0" dirty="0">
              <a:solidFill>
                <a:srgbClr val="000000"/>
              </a:solidFill>
              <a:effectLst/>
              <a:latin typeface="verdana" panose="020B0604030504040204" pitchFamily="34" charset="0"/>
            </a:rPr>
            <a:t>E</a:t>
          </a:r>
          <a:r>
            <a:rPr lang="es-ES" b="0" i="0" dirty="0">
              <a:solidFill>
                <a:srgbClr val="000000"/>
              </a:solidFill>
              <a:effectLst/>
              <a:latin typeface="+mn-lt"/>
            </a:rPr>
            <a:t>N TANTO SE ELIMINA LA VOLATILIDAD CAMBIARIA, LA DOLARIZACIÓN DEBERÍA ESTIMULAR EL COMERCIO INTERNACIONAL</a:t>
          </a:r>
          <a:endParaRPr lang="en-US" dirty="0">
            <a:latin typeface="+mn-lt"/>
          </a:endParaRPr>
        </a:p>
      </dgm:t>
    </dgm:pt>
    <dgm:pt modelId="{DA0BB6A0-9B94-4365-96DF-EA5B29643C25}" type="parTrans" cxnId="{A16A4180-4FA8-4CCF-BF03-E98F878DC3D6}">
      <dgm:prSet/>
      <dgm:spPr/>
      <dgm:t>
        <a:bodyPr/>
        <a:lstStyle/>
        <a:p>
          <a:endParaRPr lang="es-UY"/>
        </a:p>
      </dgm:t>
    </dgm:pt>
    <dgm:pt modelId="{836DB0CC-469A-4236-88DD-5F317F019A6C}" type="sibTrans" cxnId="{A16A4180-4FA8-4CCF-BF03-E98F878DC3D6}">
      <dgm:prSet/>
      <dgm:spPr/>
      <dgm:t>
        <a:bodyPr/>
        <a:lstStyle/>
        <a:p>
          <a:endParaRPr lang="es-UY"/>
        </a:p>
      </dgm:t>
    </dgm:pt>
    <dgm:pt modelId="{2AA7AD04-2991-49A2-BB31-BFB895E1B5FD}">
      <dgm:prSet/>
      <dgm:spPr/>
      <dgm:t>
        <a:bodyPr/>
        <a:lstStyle/>
        <a:p>
          <a:r>
            <a:rPr lang="es-UY" dirty="0"/>
            <a:t>NO ESTARÁN ACCESIBLES LOS RECURSOS  AL NO PODER EMITIR DEUDA EN MONEDA NACIONAL</a:t>
          </a:r>
          <a:endParaRPr lang="en-US" dirty="0"/>
        </a:p>
      </dgm:t>
    </dgm:pt>
    <dgm:pt modelId="{E9CE967E-4B12-4841-9C3F-1A97997B9D27}" type="parTrans" cxnId="{AF5AD37E-7024-439B-A2D2-91EEE2DF81BB}">
      <dgm:prSet/>
      <dgm:spPr/>
      <dgm:t>
        <a:bodyPr/>
        <a:lstStyle/>
        <a:p>
          <a:endParaRPr lang="es-UY"/>
        </a:p>
      </dgm:t>
    </dgm:pt>
    <dgm:pt modelId="{016B6067-BC77-4F28-9438-9FF9A52EAD0A}" type="sibTrans" cxnId="{AF5AD37E-7024-439B-A2D2-91EEE2DF81BB}">
      <dgm:prSet/>
      <dgm:spPr/>
      <dgm:t>
        <a:bodyPr/>
        <a:lstStyle/>
        <a:p>
          <a:endParaRPr lang="es-UY"/>
        </a:p>
      </dgm:t>
    </dgm:pt>
    <dgm:pt modelId="{E507F0BA-3763-494C-BE2C-9ECBD91EEA5B}" type="pres">
      <dgm:prSet presAssocID="{8AE16ADE-29BB-47EA-A36E-A9E369659C75}" presName="Name0" presStyleCnt="0">
        <dgm:presLayoutVars>
          <dgm:dir/>
          <dgm:animLvl val="lvl"/>
          <dgm:resizeHandles val="exact"/>
        </dgm:presLayoutVars>
      </dgm:prSet>
      <dgm:spPr/>
    </dgm:pt>
    <dgm:pt modelId="{1C4D8B32-BAA4-4F9D-A005-EC98C2B967B0}" type="pres">
      <dgm:prSet presAssocID="{F3A930BE-3D9B-430A-A4FE-8B9F00472E1A}" presName="composite" presStyleCnt="0"/>
      <dgm:spPr/>
    </dgm:pt>
    <dgm:pt modelId="{6070CA49-50E3-4C79-A994-FE555DA5DFDC}" type="pres">
      <dgm:prSet presAssocID="{F3A930BE-3D9B-430A-A4FE-8B9F00472E1A}" presName="parTx" presStyleLbl="alignNode1" presStyleIdx="0" presStyleCnt="3">
        <dgm:presLayoutVars>
          <dgm:chMax val="0"/>
          <dgm:chPref val="0"/>
          <dgm:bulletEnabled val="1"/>
        </dgm:presLayoutVars>
      </dgm:prSet>
      <dgm:spPr/>
    </dgm:pt>
    <dgm:pt modelId="{64DF2410-5CF1-4BE0-82EC-6A9E07F5B4D8}" type="pres">
      <dgm:prSet presAssocID="{F3A930BE-3D9B-430A-A4FE-8B9F00472E1A}" presName="desTx" presStyleLbl="alignAccFollowNode1" presStyleIdx="0" presStyleCnt="3">
        <dgm:presLayoutVars>
          <dgm:bulletEnabled val="1"/>
        </dgm:presLayoutVars>
      </dgm:prSet>
      <dgm:spPr/>
    </dgm:pt>
    <dgm:pt modelId="{25F5DCC2-1526-4B54-A41B-9FB5E74ED493}" type="pres">
      <dgm:prSet presAssocID="{B7F7A89A-FDDD-470F-9AB7-60B2F02A0793}" presName="space" presStyleCnt="0"/>
      <dgm:spPr/>
    </dgm:pt>
    <dgm:pt modelId="{5FCE9EA6-6B77-4497-A515-D4796710CC83}" type="pres">
      <dgm:prSet presAssocID="{2DC87645-26F8-470D-98BB-9A868E0B48BE}" presName="composite" presStyleCnt="0"/>
      <dgm:spPr/>
    </dgm:pt>
    <dgm:pt modelId="{FD3B1785-5292-4F1D-96AF-F7F7068D4EEB}" type="pres">
      <dgm:prSet presAssocID="{2DC87645-26F8-470D-98BB-9A868E0B48BE}" presName="parTx" presStyleLbl="alignNode1" presStyleIdx="1" presStyleCnt="3">
        <dgm:presLayoutVars>
          <dgm:chMax val="0"/>
          <dgm:chPref val="0"/>
          <dgm:bulletEnabled val="1"/>
        </dgm:presLayoutVars>
      </dgm:prSet>
      <dgm:spPr/>
    </dgm:pt>
    <dgm:pt modelId="{635A71F6-E246-4F78-9AC1-36249CF7BFD5}" type="pres">
      <dgm:prSet presAssocID="{2DC87645-26F8-470D-98BB-9A868E0B48BE}" presName="desTx" presStyleLbl="alignAccFollowNode1" presStyleIdx="1" presStyleCnt="3">
        <dgm:presLayoutVars>
          <dgm:bulletEnabled val="1"/>
        </dgm:presLayoutVars>
      </dgm:prSet>
      <dgm:spPr/>
    </dgm:pt>
    <dgm:pt modelId="{A2EF82BD-5340-4E8A-97D7-61D08A59E719}" type="pres">
      <dgm:prSet presAssocID="{335B47A5-BC25-456C-8ED7-E3264AC1A0C9}" presName="space" presStyleCnt="0"/>
      <dgm:spPr/>
    </dgm:pt>
    <dgm:pt modelId="{2250097D-CE89-46D3-988A-ED4964030EDB}" type="pres">
      <dgm:prSet presAssocID="{4A8DC351-86C7-445A-BAE2-1B10DF12705A}" presName="composite" presStyleCnt="0"/>
      <dgm:spPr/>
    </dgm:pt>
    <dgm:pt modelId="{86B02451-93CA-4A5C-B990-E85619D343F7}" type="pres">
      <dgm:prSet presAssocID="{4A8DC351-86C7-445A-BAE2-1B10DF12705A}" presName="parTx" presStyleLbl="alignNode1" presStyleIdx="2" presStyleCnt="3">
        <dgm:presLayoutVars>
          <dgm:chMax val="0"/>
          <dgm:chPref val="0"/>
          <dgm:bulletEnabled val="1"/>
        </dgm:presLayoutVars>
      </dgm:prSet>
      <dgm:spPr/>
    </dgm:pt>
    <dgm:pt modelId="{C994FCDF-8951-4351-B890-1281C07BD156}" type="pres">
      <dgm:prSet presAssocID="{4A8DC351-86C7-445A-BAE2-1B10DF12705A}" presName="desTx" presStyleLbl="alignAccFollowNode1" presStyleIdx="2" presStyleCnt="3">
        <dgm:presLayoutVars>
          <dgm:bulletEnabled val="1"/>
        </dgm:presLayoutVars>
      </dgm:prSet>
      <dgm:spPr/>
    </dgm:pt>
  </dgm:ptLst>
  <dgm:cxnLst>
    <dgm:cxn modelId="{361B6007-DCA7-4731-8C1E-3D80D2193642}" srcId="{8AE16ADE-29BB-47EA-A36E-A9E369659C75}" destId="{F3A930BE-3D9B-430A-A4FE-8B9F00472E1A}" srcOrd="0" destOrd="0" parTransId="{A7AC0D59-E5E3-4B7B-85FD-3AF2DCBA3533}" sibTransId="{B7F7A89A-FDDD-470F-9AB7-60B2F02A0793}"/>
    <dgm:cxn modelId="{E7BC4413-DFAD-4C93-97C3-43511FC5E7F4}" srcId="{4A8DC351-86C7-445A-BAE2-1B10DF12705A}" destId="{A243842B-D09F-421F-9274-0728D5A91396}" srcOrd="0" destOrd="0" parTransId="{F64691BE-9419-401D-825A-8E22DC94963F}" sibTransId="{09FACD84-C041-4307-A43E-176FA4141FFB}"/>
    <dgm:cxn modelId="{5C97EA4A-0026-45E2-85A5-9FE8534798C9}" srcId="{4A8DC351-86C7-445A-BAE2-1B10DF12705A}" destId="{3FFC25FB-5A4E-4453-B9F9-0440AD913DE2}" srcOrd="1" destOrd="0" parTransId="{D28B3F6E-F1E1-4085-9BAE-2046108B7605}" sibTransId="{A8C9379C-32B1-4865-93ED-6933449B1AA6}"/>
    <dgm:cxn modelId="{7DA25952-CE4B-423B-9293-E95F90D0D7E3}" type="presOf" srcId="{8AE16ADE-29BB-47EA-A36E-A9E369659C75}" destId="{E507F0BA-3763-494C-BE2C-9ECBD91EEA5B}" srcOrd="0" destOrd="0" presId="urn:microsoft.com/office/officeart/2005/8/layout/hList1"/>
    <dgm:cxn modelId="{AF5AD37E-7024-439B-A2D2-91EEE2DF81BB}" srcId="{2DC87645-26F8-470D-98BB-9A868E0B48BE}" destId="{2AA7AD04-2991-49A2-BB31-BFB895E1B5FD}" srcOrd="1" destOrd="0" parTransId="{E9CE967E-4B12-4841-9C3F-1A97997B9D27}" sibTransId="{016B6067-BC77-4F28-9438-9FF9A52EAD0A}"/>
    <dgm:cxn modelId="{A16A4180-4FA8-4CCF-BF03-E98F878DC3D6}" srcId="{4A8DC351-86C7-445A-BAE2-1B10DF12705A}" destId="{81E5DA60-D4A7-4F5A-99C1-4D761060BB7D}" srcOrd="2" destOrd="0" parTransId="{DA0BB6A0-9B94-4365-96DF-EA5B29643C25}" sibTransId="{836DB0CC-469A-4236-88DD-5F317F019A6C}"/>
    <dgm:cxn modelId="{C15C468B-B484-4535-A45B-4A5C6316C8AE}" type="presOf" srcId="{CBAD20EE-CB66-4DE3-B4AE-4BD3D6F819FD}" destId="{635A71F6-E246-4F78-9AC1-36249CF7BFD5}" srcOrd="0" destOrd="0" presId="urn:microsoft.com/office/officeart/2005/8/layout/hList1"/>
    <dgm:cxn modelId="{0F86438D-41B9-4AF4-A92C-F9BEF2A9C6EF}" srcId="{2DC87645-26F8-470D-98BB-9A868E0B48BE}" destId="{31A6743D-7EAF-49A3-A326-D3A916D68420}" srcOrd="2" destOrd="0" parTransId="{453009F0-DEF4-488F-960F-16BC9F18F3C0}" sibTransId="{E0E2BB19-C327-4056-97D3-32E7EB866E3C}"/>
    <dgm:cxn modelId="{B6A8B38E-64DD-40E3-9CE0-1ADF429F136A}" type="presOf" srcId="{F3A930BE-3D9B-430A-A4FE-8B9F00472E1A}" destId="{6070CA49-50E3-4C79-A994-FE555DA5DFDC}" srcOrd="0" destOrd="0" presId="urn:microsoft.com/office/officeart/2005/8/layout/hList1"/>
    <dgm:cxn modelId="{82BC3C9D-8AF5-4E96-B443-C52375CE3AC9}" type="presOf" srcId="{2DC87645-26F8-470D-98BB-9A868E0B48BE}" destId="{FD3B1785-5292-4F1D-96AF-F7F7068D4EEB}" srcOrd="0" destOrd="0" presId="urn:microsoft.com/office/officeart/2005/8/layout/hList1"/>
    <dgm:cxn modelId="{3F75CC9D-F47A-4972-A457-EBC8AB21954D}" srcId="{8AE16ADE-29BB-47EA-A36E-A9E369659C75}" destId="{2DC87645-26F8-470D-98BB-9A868E0B48BE}" srcOrd="1" destOrd="0" parTransId="{2FB02BAF-E14D-40B7-B127-56F9410473C4}" sibTransId="{335B47A5-BC25-456C-8ED7-E3264AC1A0C9}"/>
    <dgm:cxn modelId="{9F9E88A7-DE60-4A17-A1ED-5048E0967DBC}" srcId="{F3A930BE-3D9B-430A-A4FE-8B9F00472E1A}" destId="{6CEF2508-9794-406E-9915-D175E2BD5D20}" srcOrd="0" destOrd="0" parTransId="{7D47087F-424E-417A-B521-F496C973CEEF}" sibTransId="{76F07150-5D53-4C6B-9EBE-15601F6DFECF}"/>
    <dgm:cxn modelId="{66AD4AAB-63C0-48BF-A29E-127D001A2E76}" type="presOf" srcId="{81E5DA60-D4A7-4F5A-99C1-4D761060BB7D}" destId="{C994FCDF-8951-4351-B890-1281C07BD156}" srcOrd="0" destOrd="2" presId="urn:microsoft.com/office/officeart/2005/8/layout/hList1"/>
    <dgm:cxn modelId="{5B5749B0-2175-4CFB-BEFC-EE2EC68EE878}" type="presOf" srcId="{3FFC25FB-5A4E-4453-B9F9-0440AD913DE2}" destId="{C994FCDF-8951-4351-B890-1281C07BD156}" srcOrd="0" destOrd="1" presId="urn:microsoft.com/office/officeart/2005/8/layout/hList1"/>
    <dgm:cxn modelId="{5FE916BD-4852-418C-8302-D1A4594FBBF6}" type="presOf" srcId="{6CEF2508-9794-406E-9915-D175E2BD5D20}" destId="{64DF2410-5CF1-4BE0-82EC-6A9E07F5B4D8}" srcOrd="0" destOrd="0" presId="urn:microsoft.com/office/officeart/2005/8/layout/hList1"/>
    <dgm:cxn modelId="{35188EBE-B55F-454A-AA2E-CDDFB5FC199D}" srcId="{8AE16ADE-29BB-47EA-A36E-A9E369659C75}" destId="{4A8DC351-86C7-445A-BAE2-1B10DF12705A}" srcOrd="2" destOrd="0" parTransId="{CA44B0E4-60DB-4A47-BC3A-CEE6AD46EB17}" sibTransId="{90772761-40A3-4B44-8528-32D0B4020F97}"/>
    <dgm:cxn modelId="{F74B7AC7-FC2A-456C-BCA5-B142F548281A}" type="presOf" srcId="{2AA7AD04-2991-49A2-BB31-BFB895E1B5FD}" destId="{635A71F6-E246-4F78-9AC1-36249CF7BFD5}" srcOrd="0" destOrd="1" presId="urn:microsoft.com/office/officeart/2005/8/layout/hList1"/>
    <dgm:cxn modelId="{D8D90ED4-851D-4DF4-947A-BE05EF4EA7D3}" type="presOf" srcId="{31A6743D-7EAF-49A3-A326-D3A916D68420}" destId="{635A71F6-E246-4F78-9AC1-36249CF7BFD5}" srcOrd="0" destOrd="2" presId="urn:microsoft.com/office/officeart/2005/8/layout/hList1"/>
    <dgm:cxn modelId="{536CA0D8-28AD-4A6D-A89A-C21CF362DDA6}" type="presOf" srcId="{A243842B-D09F-421F-9274-0728D5A91396}" destId="{C994FCDF-8951-4351-B890-1281C07BD156}" srcOrd="0" destOrd="0" presId="urn:microsoft.com/office/officeart/2005/8/layout/hList1"/>
    <dgm:cxn modelId="{D0F55BD9-64E8-4D60-B6AA-F0CDE215B5C4}" type="presOf" srcId="{4A8DC351-86C7-445A-BAE2-1B10DF12705A}" destId="{86B02451-93CA-4A5C-B990-E85619D343F7}" srcOrd="0" destOrd="0" presId="urn:microsoft.com/office/officeart/2005/8/layout/hList1"/>
    <dgm:cxn modelId="{407408E9-DBA2-4325-8581-C8EE5AE7678F}" srcId="{2DC87645-26F8-470D-98BB-9A868E0B48BE}" destId="{CBAD20EE-CB66-4DE3-B4AE-4BD3D6F819FD}" srcOrd="0" destOrd="0" parTransId="{4716AA81-7D90-4050-A0D7-D06D0A4B1451}" sibTransId="{50317872-431C-4B1F-B4C3-0688B5DCD2F2}"/>
    <dgm:cxn modelId="{2FD34C17-7C20-4C5C-9340-8586934AB21F}" type="presParOf" srcId="{E507F0BA-3763-494C-BE2C-9ECBD91EEA5B}" destId="{1C4D8B32-BAA4-4F9D-A005-EC98C2B967B0}" srcOrd="0" destOrd="0" presId="urn:microsoft.com/office/officeart/2005/8/layout/hList1"/>
    <dgm:cxn modelId="{70CF6E67-230A-4B50-9AEC-E46234DCC776}" type="presParOf" srcId="{1C4D8B32-BAA4-4F9D-A005-EC98C2B967B0}" destId="{6070CA49-50E3-4C79-A994-FE555DA5DFDC}" srcOrd="0" destOrd="0" presId="urn:microsoft.com/office/officeart/2005/8/layout/hList1"/>
    <dgm:cxn modelId="{73166824-C3FD-47AA-A169-FE4A02AC6645}" type="presParOf" srcId="{1C4D8B32-BAA4-4F9D-A005-EC98C2B967B0}" destId="{64DF2410-5CF1-4BE0-82EC-6A9E07F5B4D8}" srcOrd="1" destOrd="0" presId="urn:microsoft.com/office/officeart/2005/8/layout/hList1"/>
    <dgm:cxn modelId="{4704C81A-66F5-4D2E-95CD-882062B39BD0}" type="presParOf" srcId="{E507F0BA-3763-494C-BE2C-9ECBD91EEA5B}" destId="{25F5DCC2-1526-4B54-A41B-9FB5E74ED493}" srcOrd="1" destOrd="0" presId="urn:microsoft.com/office/officeart/2005/8/layout/hList1"/>
    <dgm:cxn modelId="{D8211767-9397-4759-ADA6-276D43192BC5}" type="presParOf" srcId="{E507F0BA-3763-494C-BE2C-9ECBD91EEA5B}" destId="{5FCE9EA6-6B77-4497-A515-D4796710CC83}" srcOrd="2" destOrd="0" presId="urn:microsoft.com/office/officeart/2005/8/layout/hList1"/>
    <dgm:cxn modelId="{007DF551-6F32-47C2-B758-71A511307339}" type="presParOf" srcId="{5FCE9EA6-6B77-4497-A515-D4796710CC83}" destId="{FD3B1785-5292-4F1D-96AF-F7F7068D4EEB}" srcOrd="0" destOrd="0" presId="urn:microsoft.com/office/officeart/2005/8/layout/hList1"/>
    <dgm:cxn modelId="{7159D4F9-965E-44B7-84D7-C2AFC026375C}" type="presParOf" srcId="{5FCE9EA6-6B77-4497-A515-D4796710CC83}" destId="{635A71F6-E246-4F78-9AC1-36249CF7BFD5}" srcOrd="1" destOrd="0" presId="urn:microsoft.com/office/officeart/2005/8/layout/hList1"/>
    <dgm:cxn modelId="{ACD24D87-C9AD-4299-8F9C-8893D8BFAD48}" type="presParOf" srcId="{E507F0BA-3763-494C-BE2C-9ECBD91EEA5B}" destId="{A2EF82BD-5340-4E8A-97D7-61D08A59E719}" srcOrd="3" destOrd="0" presId="urn:microsoft.com/office/officeart/2005/8/layout/hList1"/>
    <dgm:cxn modelId="{8E7E4430-FDBF-4784-8DB1-13900DC15A26}" type="presParOf" srcId="{E507F0BA-3763-494C-BE2C-9ECBD91EEA5B}" destId="{2250097D-CE89-46D3-988A-ED4964030EDB}" srcOrd="4" destOrd="0" presId="urn:microsoft.com/office/officeart/2005/8/layout/hList1"/>
    <dgm:cxn modelId="{7A22EB9C-0B42-44A7-84FD-D074AE1E304F}" type="presParOf" srcId="{2250097D-CE89-46D3-988A-ED4964030EDB}" destId="{86B02451-93CA-4A5C-B990-E85619D343F7}" srcOrd="0" destOrd="0" presId="urn:microsoft.com/office/officeart/2005/8/layout/hList1"/>
    <dgm:cxn modelId="{BA05CB0F-436E-4EEF-80BA-CB2FAE387A1D}" type="presParOf" srcId="{2250097D-CE89-46D3-988A-ED4964030EDB}" destId="{C994FCDF-8951-4351-B890-1281C07BD15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0CA49-50E3-4C79-A994-FE555DA5DFDC}">
      <dsp:nvSpPr>
        <dsp:cNvPr id="0" name=""/>
        <dsp:cNvSpPr/>
      </dsp:nvSpPr>
      <dsp:spPr>
        <a:xfrm>
          <a:off x="3286" y="85130"/>
          <a:ext cx="3203971" cy="96299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s-ES" sz="1500" kern="1200"/>
            <a:t>MAYOR CREDIBILIDAD  Y PREVISIBILIDAD ATRAERÁ A LA INVERSIÓN Y ACELARARÁ EL CRECIMIENTO ECONÓMICO</a:t>
          </a:r>
          <a:endParaRPr lang="en-US" sz="1500" kern="1200"/>
        </a:p>
      </dsp:txBody>
      <dsp:txXfrm>
        <a:off x="3286" y="85130"/>
        <a:ext cx="3203971" cy="962992"/>
      </dsp:txXfrm>
    </dsp:sp>
    <dsp:sp modelId="{64DF2410-5CF1-4BE0-82EC-6A9E07F5B4D8}">
      <dsp:nvSpPr>
        <dsp:cNvPr id="0" name=""/>
        <dsp:cNvSpPr/>
      </dsp:nvSpPr>
      <dsp:spPr>
        <a:xfrm>
          <a:off x="3286" y="1048123"/>
          <a:ext cx="3203971" cy="32180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s-ES" sz="1500" kern="1200" dirty="0"/>
            <a:t>LA INFLACIÓN Y TASAS DE INTERÉS  SE APROXIMARÁN A LAS INTERNACIONALES</a:t>
          </a:r>
          <a:endParaRPr lang="en-US" sz="1500" kern="1200" dirty="0"/>
        </a:p>
      </dsp:txBody>
      <dsp:txXfrm>
        <a:off x="3286" y="1048123"/>
        <a:ext cx="3203971" cy="3218083"/>
      </dsp:txXfrm>
    </dsp:sp>
    <dsp:sp modelId="{FD3B1785-5292-4F1D-96AF-F7F7068D4EEB}">
      <dsp:nvSpPr>
        <dsp:cNvPr id="0" name=""/>
        <dsp:cNvSpPr/>
      </dsp:nvSpPr>
      <dsp:spPr>
        <a:xfrm>
          <a:off x="3655814" y="85130"/>
          <a:ext cx="3203971" cy="96299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s-UY" sz="1500" kern="1200" dirty="0"/>
            <a:t>RESULTARÁ MÁS DIFÍCIL AUMENTAR EL GASTO PÚBLICO </a:t>
          </a:r>
          <a:endParaRPr lang="en-US" sz="1500" kern="1200" dirty="0"/>
        </a:p>
      </dsp:txBody>
      <dsp:txXfrm>
        <a:off x="3655814" y="85130"/>
        <a:ext cx="3203971" cy="962992"/>
      </dsp:txXfrm>
    </dsp:sp>
    <dsp:sp modelId="{635A71F6-E246-4F78-9AC1-36249CF7BFD5}">
      <dsp:nvSpPr>
        <dsp:cNvPr id="0" name=""/>
        <dsp:cNvSpPr/>
      </dsp:nvSpPr>
      <dsp:spPr>
        <a:xfrm>
          <a:off x="3655814" y="1048123"/>
          <a:ext cx="3203971" cy="32180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SE PONE UNA CAMISA DE FUERZA AL MANEJO IRRESPONSABLE  DE LA POLÍTICA ECONÓMICA.</a:t>
          </a:r>
          <a:r>
            <a:rPr lang="es-UY" sz="1500" kern="1200" dirty="0"/>
            <a:t>N</a:t>
          </a:r>
          <a:endParaRPr lang="en-US" sz="1500" kern="1200" dirty="0"/>
        </a:p>
        <a:p>
          <a:pPr marL="114300" lvl="1" indent="-114300" algn="l" defTabSz="666750">
            <a:lnSpc>
              <a:spcPct val="90000"/>
            </a:lnSpc>
            <a:spcBef>
              <a:spcPct val="0"/>
            </a:spcBef>
            <a:spcAft>
              <a:spcPct val="15000"/>
            </a:spcAft>
            <a:buChar char="•"/>
          </a:pPr>
          <a:r>
            <a:rPr lang="es-UY" sz="1500" kern="1200" dirty="0"/>
            <a:t>NO ESTARÁN ACCESIBLES LOS RECURSOS  AL NO PODER EMITIR DEUDA EN MONEDA NACIONAL</a:t>
          </a:r>
          <a:endParaRPr lang="en-US" sz="1500" kern="1200" dirty="0"/>
        </a:p>
        <a:p>
          <a:pPr marL="114300" lvl="1" indent="-114300" algn="l" defTabSz="666750">
            <a:lnSpc>
              <a:spcPct val="90000"/>
            </a:lnSpc>
            <a:spcBef>
              <a:spcPct val="0"/>
            </a:spcBef>
            <a:spcAft>
              <a:spcPct val="15000"/>
            </a:spcAft>
            <a:buChar char="•"/>
          </a:pPr>
          <a:r>
            <a:rPr lang="es-UY" sz="1500" kern="1200" dirty="0"/>
            <a:t>SÍ SE PODRÁ EMITIR DEUDA EN DÓLARES PERO EL MERCADO PONDRÁ LÍMITE AL ENDEUDAMIENTO. SI SE SUPERA LA FUGA DE CAPITALES REDUCIRÁ EL SALDO DE LA BALANZA DE PAGOS Y LA CANTIDAD DE DÓLARES EN CIRCULACIÓN.  </a:t>
          </a:r>
          <a:endParaRPr lang="en-US" sz="1500" kern="1200" dirty="0"/>
        </a:p>
      </dsp:txBody>
      <dsp:txXfrm>
        <a:off x="3655814" y="1048123"/>
        <a:ext cx="3203971" cy="3218083"/>
      </dsp:txXfrm>
    </dsp:sp>
    <dsp:sp modelId="{86B02451-93CA-4A5C-B990-E85619D343F7}">
      <dsp:nvSpPr>
        <dsp:cNvPr id="0" name=""/>
        <dsp:cNvSpPr/>
      </dsp:nvSpPr>
      <dsp:spPr>
        <a:xfrm>
          <a:off x="7308342" y="85130"/>
          <a:ext cx="3203971" cy="96299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s-UY" sz="1500" kern="1200"/>
            <a:t>HABRÁ UN TIPO DE CAMBIO REAL MÁS ESTABLE</a:t>
          </a:r>
          <a:endParaRPr lang="en-US" sz="1500" kern="1200"/>
        </a:p>
      </dsp:txBody>
      <dsp:txXfrm>
        <a:off x="7308342" y="85130"/>
        <a:ext cx="3203971" cy="962992"/>
      </dsp:txXfrm>
    </dsp:sp>
    <dsp:sp modelId="{C994FCDF-8951-4351-B890-1281C07BD156}">
      <dsp:nvSpPr>
        <dsp:cNvPr id="0" name=""/>
        <dsp:cNvSpPr/>
      </dsp:nvSpPr>
      <dsp:spPr>
        <a:xfrm>
          <a:off x="7308342" y="1048123"/>
          <a:ext cx="3203971" cy="32180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s-UY" sz="1500" kern="1200" dirty="0"/>
            <a:t>DEPENDERÁ DE LA FLUCTUACIÓN DEL DÓLAR FRENTE A LAS PRINCIPALES DIVISAS </a:t>
          </a:r>
          <a:endParaRPr lang="en-US" sz="1500" kern="1200" dirty="0"/>
        </a:p>
        <a:p>
          <a:pPr marL="114300" lvl="1" indent="-114300" algn="l" defTabSz="666750">
            <a:lnSpc>
              <a:spcPct val="90000"/>
            </a:lnSpc>
            <a:spcBef>
              <a:spcPct val="0"/>
            </a:spcBef>
            <a:spcAft>
              <a:spcPct val="15000"/>
            </a:spcAft>
            <a:buChar char="•"/>
          </a:pPr>
          <a:r>
            <a:rPr lang="es-UY" sz="1500" kern="1200" dirty="0"/>
            <a:t>NO SUJETO A LAS FLUCTUACIONES CAMBIARIAS LOCALES</a:t>
          </a:r>
          <a:endParaRPr lang="en-US" sz="1500" kern="1200" dirty="0"/>
        </a:p>
        <a:p>
          <a:pPr marL="114300" lvl="1" indent="-114300" algn="l" defTabSz="666750">
            <a:lnSpc>
              <a:spcPct val="90000"/>
            </a:lnSpc>
            <a:spcBef>
              <a:spcPct val="0"/>
            </a:spcBef>
            <a:spcAft>
              <a:spcPct val="15000"/>
            </a:spcAft>
            <a:buChar char="•"/>
          </a:pPr>
          <a:r>
            <a:rPr lang="es-ES" sz="1500" b="0" i="0" kern="1200" dirty="0">
              <a:solidFill>
                <a:srgbClr val="000000"/>
              </a:solidFill>
              <a:effectLst/>
              <a:latin typeface="verdana" panose="020B0604030504040204" pitchFamily="34" charset="0"/>
            </a:rPr>
            <a:t>E</a:t>
          </a:r>
          <a:r>
            <a:rPr lang="es-ES" sz="1500" b="0" i="0" kern="1200" dirty="0">
              <a:solidFill>
                <a:srgbClr val="000000"/>
              </a:solidFill>
              <a:effectLst/>
              <a:latin typeface="+mn-lt"/>
            </a:rPr>
            <a:t>N TANTO SE ELIMINA LA VOLATILIDAD CAMBIARIA, LA DOLARIZACIÓN DEBERÍA ESTIMULAR EL COMERCIO INTERNACIONAL</a:t>
          </a:r>
          <a:endParaRPr lang="en-US" sz="1500" kern="1200" dirty="0">
            <a:latin typeface="+mn-lt"/>
          </a:endParaRPr>
        </a:p>
      </dsp:txBody>
      <dsp:txXfrm>
        <a:off x="7308342" y="1048123"/>
        <a:ext cx="3203971" cy="321808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C0D8D6-0E6B-4648-88D6-9ECC3B9F777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A968F37B-26F5-40B6-A00A-4D3E9A0E1C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9EB171E3-6179-4F1F-8DFF-91F5A1888F30}"/>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0BB99C6B-1347-4630-A1F7-D0FB73E9BE32}"/>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98DB20A3-73B7-4F54-AD36-5E261B58FCD8}"/>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121033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BE4707-FDEC-40DC-8C66-49B23C29B2EF}"/>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E58A2CC2-3AD8-4426-B55C-D70219E7708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32415D78-1E1C-45CB-A31F-DCACCE4ECC42}"/>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9FEE9176-5925-4097-97D1-84259021476E}"/>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BB2B710-D492-41A8-978E-6E144DD5910F}"/>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3624792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E931DE-DA6A-4B8B-801B-74175FCBFC2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A035F85A-9F53-49FA-BF6F-AF4449DDF89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BE8BBB2A-3FAA-49D6-9050-0636A1367950}"/>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736811DB-9F5E-4BE5-A711-3E6C306AB352}"/>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54E6508-1B2D-48A7-8C3E-71066D5AD724}"/>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164335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51B7B4-673C-42E6-8B32-0C7F0F11760D}"/>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13CDE9DE-481F-4B70-9C7A-B38B6B213A4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A4529EF5-08A5-4534-8234-9EE29489304F}"/>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6E706320-0AE6-42C2-A3E9-9017BD684D66}"/>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92FA1B8-4F60-4EE9-B2A5-18BB9171AA88}"/>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188032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71A92E-0A9E-4E8E-997C-FAFF3823207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AA28AE19-7E5D-4046-8AED-4A8FB0FA34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36CA3DB-2123-4323-8419-B5D9DD3BC210}"/>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5EA8EDF6-F4D1-4246-9B27-CCB4D3D683C7}"/>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0B7A8A4-9598-42FC-A759-F25E99A770EB}"/>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8085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297662-00B0-4EDC-AC99-780ACDFB7F16}"/>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E70680FA-47CD-4795-B132-69E012B990E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BB4AA8B3-AFCF-4FBA-A0FD-351E8235329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A4D0FE74-75F2-469D-A557-DC19FBEA4723}"/>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6" name="Marcador de pie de página 5">
            <a:extLst>
              <a:ext uri="{FF2B5EF4-FFF2-40B4-BE49-F238E27FC236}">
                <a16:creationId xmlns:a16="http://schemas.microsoft.com/office/drawing/2014/main" id="{A06060BD-CA67-47B7-93F7-7C21E4B20F1B}"/>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CEA385BC-CB4E-4903-A7C5-54D7B51F26A7}"/>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301909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A0491-B92F-4646-AB27-E07B153BF95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04A74CB0-CDC2-486B-A527-11FEAF813A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7C0BA3D-50E0-4958-ABF6-6DFCF2842A5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F1831186-ABF8-4878-BF37-9D67475AAA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674E668-CAE3-4446-A21F-1872DD368D9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10ACD5E4-D6D4-4884-8183-7046AE157FC0}"/>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8" name="Marcador de pie de página 7">
            <a:extLst>
              <a:ext uri="{FF2B5EF4-FFF2-40B4-BE49-F238E27FC236}">
                <a16:creationId xmlns:a16="http://schemas.microsoft.com/office/drawing/2014/main" id="{6648FBF6-91FF-4819-B3E5-ABFDE73845CB}"/>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2EF3FC61-B62E-49F0-AC2E-6BD1E8E3EFA1}"/>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15240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D2AFC9-E106-45D4-9F28-D1DC81329C20}"/>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F86D0DC0-6824-49A9-A47D-57D8DB285468}"/>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4" name="Marcador de pie de página 3">
            <a:extLst>
              <a:ext uri="{FF2B5EF4-FFF2-40B4-BE49-F238E27FC236}">
                <a16:creationId xmlns:a16="http://schemas.microsoft.com/office/drawing/2014/main" id="{123ECFFF-C68F-4AEB-ADD4-3007DED85D50}"/>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0CE63D8D-460D-4FE2-8C72-16888B5C3FCD}"/>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128176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5BA821A-71F4-4489-8040-4C6A81CC2D0F}"/>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3" name="Marcador de pie de página 2">
            <a:extLst>
              <a:ext uri="{FF2B5EF4-FFF2-40B4-BE49-F238E27FC236}">
                <a16:creationId xmlns:a16="http://schemas.microsoft.com/office/drawing/2014/main" id="{3E16B59E-5AF4-41DB-8161-AF1C3C4E55C5}"/>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03316ADF-69B9-41CD-B30D-C94CDF2C9365}"/>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224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D078CC-818D-4034-AC8A-A8599E52ED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2EF3ABA3-2C38-4CE6-B597-A68F9599A8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B55753E6-7735-4EAF-B99E-0F9540BEBF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D659991-9626-4DAA-8CA3-ED1EB2C08B5F}"/>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6" name="Marcador de pie de página 5">
            <a:extLst>
              <a:ext uri="{FF2B5EF4-FFF2-40B4-BE49-F238E27FC236}">
                <a16:creationId xmlns:a16="http://schemas.microsoft.com/office/drawing/2014/main" id="{26A51DF6-2ACF-490A-A56B-6BA982B0625B}"/>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E6686D9-FA36-4758-8E43-1FB881686D4E}"/>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90454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C2DACB-256B-458F-9742-15E0975B98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0030D227-FBC1-4269-B85A-D8A6AACAFB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61140252-5CFF-4297-BEB2-4A63717C0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7951502-3726-40CB-AEC7-8DE1697C96D2}"/>
              </a:ext>
            </a:extLst>
          </p:cNvPr>
          <p:cNvSpPr>
            <a:spLocks noGrp="1"/>
          </p:cNvSpPr>
          <p:nvPr>
            <p:ph type="dt" sz="half" idx="10"/>
          </p:nvPr>
        </p:nvSpPr>
        <p:spPr/>
        <p:txBody>
          <a:bodyPr/>
          <a:lstStyle/>
          <a:p>
            <a:fld id="{5A1441E1-14E6-4535-939D-B918347ABE44}" type="datetimeFigureOut">
              <a:rPr lang="es-UY" smtClean="0"/>
              <a:t>29/6/2021</a:t>
            </a:fld>
            <a:endParaRPr lang="es-UY"/>
          </a:p>
        </p:txBody>
      </p:sp>
      <p:sp>
        <p:nvSpPr>
          <p:cNvPr id="6" name="Marcador de pie de página 5">
            <a:extLst>
              <a:ext uri="{FF2B5EF4-FFF2-40B4-BE49-F238E27FC236}">
                <a16:creationId xmlns:a16="http://schemas.microsoft.com/office/drawing/2014/main" id="{049B1E5C-4ACF-4B30-8A9E-49074C5040A1}"/>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DE02EF0D-CEF0-42C5-A7F7-7CA9BFF5B48C}"/>
              </a:ext>
            </a:extLst>
          </p:cNvPr>
          <p:cNvSpPr>
            <a:spLocks noGrp="1"/>
          </p:cNvSpPr>
          <p:nvPr>
            <p:ph type="sldNum" sz="quarter" idx="12"/>
          </p:nvPr>
        </p:nvSpPr>
        <p:spPr/>
        <p:txBody>
          <a:bodyPr/>
          <a:lstStyle/>
          <a:p>
            <a:fld id="{51854E54-5C48-4FED-B90A-B00264E8E264}" type="slidenum">
              <a:rPr lang="es-UY" smtClean="0"/>
              <a:t>‹Nº›</a:t>
            </a:fld>
            <a:endParaRPr lang="es-UY"/>
          </a:p>
        </p:txBody>
      </p:sp>
    </p:spTree>
    <p:extLst>
      <p:ext uri="{BB962C8B-B14F-4D97-AF65-F5344CB8AC3E}">
        <p14:creationId xmlns:p14="http://schemas.microsoft.com/office/powerpoint/2010/main" val="297605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52CFAD7-7F13-4994-B896-903C31E29B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3069F4C4-7894-45B9-B3E7-D56D8830F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9DC7A5B2-16EA-497E-9BD4-B8A183115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441E1-14E6-4535-939D-B918347ABE44}" type="datetimeFigureOut">
              <a:rPr lang="es-UY" smtClean="0"/>
              <a:t>29/6/2021</a:t>
            </a:fld>
            <a:endParaRPr lang="es-UY"/>
          </a:p>
        </p:txBody>
      </p:sp>
      <p:sp>
        <p:nvSpPr>
          <p:cNvPr id="5" name="Marcador de pie de página 4">
            <a:extLst>
              <a:ext uri="{FF2B5EF4-FFF2-40B4-BE49-F238E27FC236}">
                <a16:creationId xmlns:a16="http://schemas.microsoft.com/office/drawing/2014/main" id="{0F3F205A-253E-44E0-9733-8C338F1CE9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4AD66BAD-6BE2-468C-B0D0-9A00D94FD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54E54-5C48-4FED-B90A-B00264E8E264}" type="slidenum">
              <a:rPr lang="es-UY" smtClean="0"/>
              <a:t>‹Nº›</a:t>
            </a:fld>
            <a:endParaRPr lang="es-UY"/>
          </a:p>
        </p:txBody>
      </p:sp>
    </p:spTree>
    <p:extLst>
      <p:ext uri="{BB962C8B-B14F-4D97-AF65-F5344CB8AC3E}">
        <p14:creationId xmlns:p14="http://schemas.microsoft.com/office/powerpoint/2010/main" val="692828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0E2EA77-E564-4FB4-9EE0-1066B1E9685B}"/>
              </a:ext>
            </a:extLst>
          </p:cNvPr>
          <p:cNvSpPr>
            <a:spLocks noGrp="1"/>
          </p:cNvSpPr>
          <p:nvPr>
            <p:ph type="title"/>
          </p:nvPr>
        </p:nvSpPr>
        <p:spPr>
          <a:xfrm>
            <a:off x="838200" y="451381"/>
            <a:ext cx="10512552" cy="4066540"/>
          </a:xfrm>
        </p:spPr>
        <p:txBody>
          <a:bodyPr vert="horz" lIns="91440" tIns="45720" rIns="91440" bIns="45720" rtlCol="0" anchor="b">
            <a:normAutofit fontScale="90000"/>
          </a:bodyPr>
          <a:lstStyle/>
          <a:p>
            <a:r>
              <a:rPr lang="en-US" sz="6600" kern="1200" dirty="0">
                <a:solidFill>
                  <a:schemeClr val="tx1"/>
                </a:solidFill>
                <a:latin typeface="+mj-lt"/>
                <a:ea typeface="+mj-ea"/>
                <a:cs typeface="+mj-cs"/>
              </a:rPr>
              <a:t>DOLARIZACIÓN –DESDOLARIZACIÓN</a:t>
            </a:r>
            <a:br>
              <a:rPr lang="en-US" sz="6600" kern="1200" dirty="0">
                <a:solidFill>
                  <a:schemeClr val="tx1"/>
                </a:solidFill>
                <a:latin typeface="+mj-lt"/>
                <a:ea typeface="+mj-ea"/>
                <a:cs typeface="+mj-cs"/>
              </a:rPr>
            </a:br>
            <a:br>
              <a:rPr lang="en-US" sz="6600" kern="1200" dirty="0">
                <a:solidFill>
                  <a:schemeClr val="tx1"/>
                </a:solidFill>
                <a:latin typeface="+mj-lt"/>
                <a:ea typeface="+mj-ea"/>
                <a:cs typeface="+mj-cs"/>
              </a:rPr>
            </a:br>
            <a:r>
              <a:rPr lang="en-US" sz="2800" b="1" kern="1200" dirty="0">
                <a:solidFill>
                  <a:schemeClr val="tx1"/>
                </a:solidFill>
                <a:latin typeface="+mj-lt"/>
                <a:ea typeface="+mj-ea"/>
                <a:cs typeface="+mj-cs"/>
              </a:rPr>
              <a:t>ACADEMIA DE ECONOMÍA</a:t>
            </a:r>
            <a:br>
              <a:rPr lang="en-US" sz="2800" b="1" kern="1200" dirty="0">
                <a:solidFill>
                  <a:schemeClr val="tx1"/>
                </a:solidFill>
                <a:latin typeface="+mj-lt"/>
                <a:ea typeface="+mj-ea"/>
                <a:cs typeface="+mj-cs"/>
              </a:rPr>
            </a:br>
            <a:r>
              <a:rPr lang="en-US" sz="2800" kern="1200" dirty="0">
                <a:solidFill>
                  <a:schemeClr val="tx1"/>
                </a:solidFill>
                <a:latin typeface="+mj-lt"/>
                <a:ea typeface="+mj-ea"/>
                <a:cs typeface="+mj-cs"/>
              </a:rPr>
              <a:t>JULIO 2021</a:t>
            </a:r>
            <a:br>
              <a:rPr lang="en-US" sz="2800" kern="1200" dirty="0">
                <a:solidFill>
                  <a:schemeClr val="tx1"/>
                </a:solidFill>
                <a:latin typeface="+mj-lt"/>
                <a:ea typeface="+mj-ea"/>
                <a:cs typeface="+mj-cs"/>
              </a:rPr>
            </a:br>
            <a:br>
              <a:rPr lang="en-US" sz="6600" kern="1200" dirty="0">
                <a:solidFill>
                  <a:schemeClr val="tx1"/>
                </a:solidFill>
                <a:latin typeface="+mj-lt"/>
                <a:ea typeface="+mj-ea"/>
                <a:cs typeface="+mj-cs"/>
              </a:rPr>
            </a:br>
            <a:r>
              <a:rPr lang="en-US" sz="2200" kern="1200" dirty="0">
                <a:solidFill>
                  <a:schemeClr val="tx1"/>
                </a:solidFill>
                <a:latin typeface="+mj-lt"/>
                <a:ea typeface="+mj-ea"/>
                <a:cs typeface="+mj-cs"/>
              </a:rPr>
              <a:t>JUAN CARLOS PROTASI</a:t>
            </a:r>
            <a:endParaRPr lang="en-US" sz="6600" kern="1200" dirty="0">
              <a:solidFill>
                <a:schemeClr val="tx1"/>
              </a:solidFill>
              <a:latin typeface="+mj-lt"/>
              <a:ea typeface="+mj-ea"/>
              <a:cs typeface="+mj-cs"/>
            </a:endParaRPr>
          </a:p>
        </p:txBody>
      </p:sp>
      <p:sp>
        <p:nvSpPr>
          <p:cNvPr id="10"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512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ítulo 3">
            <a:extLst>
              <a:ext uri="{FF2B5EF4-FFF2-40B4-BE49-F238E27FC236}">
                <a16:creationId xmlns:a16="http://schemas.microsoft.com/office/drawing/2014/main" id="{59186F87-5053-4A32-89AD-E4E969DDC0D6}"/>
              </a:ext>
            </a:extLst>
          </p:cNvPr>
          <p:cNvSpPr>
            <a:spLocks noGrp="1"/>
          </p:cNvSpPr>
          <p:nvPr>
            <p:ph type="title"/>
          </p:nvPr>
        </p:nvSpPr>
        <p:spPr>
          <a:xfrm>
            <a:off x="841248" y="548640"/>
            <a:ext cx="3600860" cy="5431536"/>
          </a:xfrm>
        </p:spPr>
        <p:txBody>
          <a:bodyPr>
            <a:normAutofit/>
          </a:bodyPr>
          <a:lstStyle/>
          <a:p>
            <a:r>
              <a:rPr lang="es-ES" sz="3200" dirty="0"/>
              <a:t>EL GOBIERNO RESISTE A LAS PRESIONES DE LA DOLARIZACIÓN </a:t>
            </a:r>
            <a:endParaRPr lang="es-UY" sz="3200" dirty="0"/>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Marcador de contenido 4">
            <a:extLst>
              <a:ext uri="{FF2B5EF4-FFF2-40B4-BE49-F238E27FC236}">
                <a16:creationId xmlns:a16="http://schemas.microsoft.com/office/drawing/2014/main" id="{CBE5C2D6-A8D3-40FC-8DD6-6BB657201271}"/>
              </a:ext>
            </a:extLst>
          </p:cNvPr>
          <p:cNvSpPr>
            <a:spLocks noGrp="1"/>
          </p:cNvSpPr>
          <p:nvPr>
            <p:ph idx="1"/>
          </p:nvPr>
        </p:nvSpPr>
        <p:spPr>
          <a:xfrm>
            <a:off x="5126418" y="552091"/>
            <a:ext cx="6224335" cy="5431536"/>
          </a:xfrm>
        </p:spPr>
        <p:txBody>
          <a:bodyPr anchor="ctr">
            <a:normAutofit/>
          </a:bodyPr>
          <a:lstStyle/>
          <a:p>
            <a:r>
              <a:rPr lang="es-ES" sz="2200" dirty="0"/>
              <a:t>POR CUALQUIER MEDIO INTENTA PERPETUAR LA TENENCIA DE  MONEDA NACIONAL PARA MÁS TARDE GRAVAR CON INFLACIÓN Y DEVALUACIÓN. </a:t>
            </a:r>
          </a:p>
          <a:p>
            <a:r>
              <a:rPr lang="es-ES" sz="2200" dirty="0"/>
              <a:t>LOS INSTRUMENTOS PARA EVITAR LA DOLARIZACIÓN HAN SIDO LA INDEXACIÓN Y EL PAGO DE INTERESES SOBRE EL DINERO LOCAL. </a:t>
            </a:r>
          </a:p>
          <a:p>
            <a:r>
              <a:rPr lang="es-ES" sz="2200" dirty="0"/>
              <a:t>LA INDEXACCIÓN HA SIDO MÁS RESISTENTES A LA DOLARIZACIÓN, PERO MÁS DÉBIL POR LA POTENIAL INESTABILIDAD DE LA DEUDA</a:t>
            </a:r>
            <a:endParaRPr lang="es-UY" sz="2200" dirty="0"/>
          </a:p>
        </p:txBody>
      </p:sp>
    </p:spTree>
    <p:extLst>
      <p:ext uri="{BB962C8B-B14F-4D97-AF65-F5344CB8AC3E}">
        <p14:creationId xmlns:p14="http://schemas.microsoft.com/office/powerpoint/2010/main" val="199229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ítulo 1">
            <a:extLst>
              <a:ext uri="{FF2B5EF4-FFF2-40B4-BE49-F238E27FC236}">
                <a16:creationId xmlns:a16="http://schemas.microsoft.com/office/drawing/2014/main" id="{97912724-57AD-4D70-B497-F1CCE1872176}"/>
              </a:ext>
            </a:extLst>
          </p:cNvPr>
          <p:cNvSpPr>
            <a:spLocks noGrp="1"/>
          </p:cNvSpPr>
          <p:nvPr>
            <p:ph type="title"/>
          </p:nvPr>
        </p:nvSpPr>
        <p:spPr>
          <a:xfrm>
            <a:off x="535020" y="685800"/>
            <a:ext cx="2780271" cy="5105400"/>
          </a:xfrm>
          <a:solidFill>
            <a:schemeClr val="accent1"/>
          </a:solidFill>
        </p:spPr>
        <p:txBody>
          <a:bodyPr>
            <a:normAutofit/>
          </a:bodyPr>
          <a:lstStyle/>
          <a:p>
            <a:r>
              <a:rPr lang="es-ES" sz="3400" b="1" dirty="0">
                <a:solidFill>
                  <a:srgbClr val="FFFFFF"/>
                </a:solidFill>
              </a:rPr>
              <a:t>INDEXACIÓN E INSUFICIENCIA DE INGRESOS </a:t>
            </a:r>
            <a:br>
              <a:rPr lang="es-ES" sz="3400" b="1" dirty="0">
                <a:solidFill>
                  <a:srgbClr val="FFFFFF"/>
                </a:solidFill>
              </a:rPr>
            </a:br>
            <a:br>
              <a:rPr lang="es-ES" sz="3400" b="1" dirty="0">
                <a:solidFill>
                  <a:srgbClr val="FFFFFF"/>
                </a:solidFill>
              </a:rPr>
            </a:br>
            <a:r>
              <a:rPr lang="es-ES" sz="3400" b="1" dirty="0">
                <a:solidFill>
                  <a:srgbClr val="FFFFFF"/>
                </a:solidFill>
              </a:rPr>
              <a:t>IMPULSARON </a:t>
            </a:r>
            <a:r>
              <a:rPr lang="es-ES" sz="3400" dirty="0">
                <a:solidFill>
                  <a:srgbClr val="FFFFFF"/>
                </a:solidFill>
              </a:rPr>
              <a:t>L</a:t>
            </a:r>
            <a:r>
              <a:rPr lang="es-ES" sz="3400" b="1" dirty="0">
                <a:solidFill>
                  <a:srgbClr val="FFFFFF"/>
                </a:solidFill>
              </a:rPr>
              <a:t>A DEUDA </a:t>
            </a:r>
            <a:r>
              <a:rPr lang="es-ES" sz="3400" dirty="0">
                <a:solidFill>
                  <a:srgbClr val="FFFFFF"/>
                </a:solidFill>
              </a:rPr>
              <a:t>DE MODO EXPLOSIVO</a:t>
            </a:r>
            <a:br>
              <a:rPr lang="es-ES" sz="3400" dirty="0">
                <a:solidFill>
                  <a:srgbClr val="FFFFFF"/>
                </a:solidFill>
              </a:rPr>
            </a:br>
            <a:endParaRPr lang="es-UY" sz="3400" dirty="0">
              <a:solidFill>
                <a:srgbClr val="FFFFFF"/>
              </a:solidFill>
            </a:endParaRPr>
          </a:p>
        </p:txBody>
      </p:sp>
      <p:graphicFrame>
        <p:nvGraphicFramePr>
          <p:cNvPr id="4" name="Marcador de contenido 3">
            <a:extLst>
              <a:ext uri="{FF2B5EF4-FFF2-40B4-BE49-F238E27FC236}">
                <a16:creationId xmlns:a16="http://schemas.microsoft.com/office/drawing/2014/main" id="{407F4579-F968-4FE4-B65E-B369DA60772C}"/>
              </a:ext>
            </a:extLst>
          </p:cNvPr>
          <p:cNvGraphicFramePr>
            <a:graphicFrameLocks noGrp="1"/>
          </p:cNvGraphicFramePr>
          <p:nvPr>
            <p:ph idx="1"/>
            <p:extLst>
              <p:ext uri="{D42A27DB-BD31-4B8C-83A1-F6EECF244321}">
                <p14:modId xmlns:p14="http://schemas.microsoft.com/office/powerpoint/2010/main" val="1117964690"/>
              </p:ext>
            </p:extLst>
          </p:nvPr>
        </p:nvGraphicFramePr>
        <p:xfrm>
          <a:off x="6291469" y="168965"/>
          <a:ext cx="4114801" cy="3260035"/>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n 4">
            <a:extLst>
              <a:ext uri="{FF2B5EF4-FFF2-40B4-BE49-F238E27FC236}">
                <a16:creationId xmlns:a16="http://schemas.microsoft.com/office/drawing/2014/main" id="{CBAC88F9-8C55-4AA2-B3B4-FDF6A0A6C4B0}"/>
              </a:ext>
            </a:extLst>
          </p:cNvPr>
          <p:cNvPicPr>
            <a:picLocks noChangeAspect="1"/>
          </p:cNvPicPr>
          <p:nvPr/>
        </p:nvPicPr>
        <p:blipFill>
          <a:blip r:embed="rId3"/>
          <a:stretch>
            <a:fillRect/>
          </a:stretch>
        </p:blipFill>
        <p:spPr>
          <a:xfrm>
            <a:off x="6291469" y="3607904"/>
            <a:ext cx="4114801" cy="3146979"/>
          </a:xfrm>
          <a:prstGeom prst="rect">
            <a:avLst/>
          </a:prstGeom>
        </p:spPr>
      </p:pic>
    </p:spTree>
    <p:extLst>
      <p:ext uri="{BB962C8B-B14F-4D97-AF65-F5344CB8AC3E}">
        <p14:creationId xmlns:p14="http://schemas.microsoft.com/office/powerpoint/2010/main" val="103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ítulo 1">
            <a:extLst>
              <a:ext uri="{FF2B5EF4-FFF2-40B4-BE49-F238E27FC236}">
                <a16:creationId xmlns:a16="http://schemas.microsoft.com/office/drawing/2014/main" id="{AD4EF7B5-165E-4CCC-888F-ACB111465507}"/>
              </a:ext>
            </a:extLst>
          </p:cNvPr>
          <p:cNvSpPr>
            <a:spLocks noGrp="1"/>
          </p:cNvSpPr>
          <p:nvPr>
            <p:ph type="title"/>
          </p:nvPr>
        </p:nvSpPr>
        <p:spPr>
          <a:xfrm>
            <a:off x="535020" y="685800"/>
            <a:ext cx="2780271" cy="5105400"/>
          </a:xfrm>
        </p:spPr>
        <p:txBody>
          <a:bodyPr>
            <a:normAutofit/>
          </a:bodyPr>
          <a:lstStyle/>
          <a:p>
            <a:r>
              <a:rPr lang="es-ES" sz="2400" dirty="0">
                <a:solidFill>
                  <a:srgbClr val="FFFFFF"/>
                </a:solidFill>
              </a:rPr>
              <a:t>LA PESIFICACIÓN (DES-DOLARIZACIÓN)</a:t>
            </a:r>
            <a:br>
              <a:rPr lang="es-ES" sz="2400" dirty="0">
                <a:solidFill>
                  <a:srgbClr val="FFFFFF"/>
                </a:solidFill>
              </a:rPr>
            </a:br>
            <a:r>
              <a:rPr lang="es-ES" sz="2400" dirty="0">
                <a:solidFill>
                  <a:srgbClr val="FFFFFF"/>
                </a:solidFill>
              </a:rPr>
              <a:t>ESTA CORRELACIONADA NEGATIVAMENTE AL TIPO DE CAMBIO</a:t>
            </a:r>
            <a:br>
              <a:rPr lang="es-ES" sz="2400" dirty="0">
                <a:solidFill>
                  <a:srgbClr val="FFFFFF"/>
                </a:solidFill>
              </a:rPr>
            </a:br>
            <a:br>
              <a:rPr lang="es-ES" sz="3200" dirty="0">
                <a:solidFill>
                  <a:srgbClr val="FFFFFF"/>
                </a:solidFill>
              </a:rPr>
            </a:br>
            <a:endParaRPr lang="es-UY" sz="3100" dirty="0">
              <a:solidFill>
                <a:srgbClr val="FFFFFF"/>
              </a:solidFill>
            </a:endParaRPr>
          </a:p>
        </p:txBody>
      </p:sp>
      <p:pic>
        <p:nvPicPr>
          <p:cNvPr id="3" name="Imagen 2">
            <a:extLst>
              <a:ext uri="{FF2B5EF4-FFF2-40B4-BE49-F238E27FC236}">
                <a16:creationId xmlns:a16="http://schemas.microsoft.com/office/drawing/2014/main" id="{6636B90E-8A5A-49E4-8249-F34CCE0C1625}"/>
              </a:ext>
            </a:extLst>
          </p:cNvPr>
          <p:cNvPicPr>
            <a:picLocks noChangeAspect="1"/>
          </p:cNvPicPr>
          <p:nvPr/>
        </p:nvPicPr>
        <p:blipFill>
          <a:blip r:embed="rId2"/>
          <a:stretch>
            <a:fillRect/>
          </a:stretch>
        </p:blipFill>
        <p:spPr>
          <a:xfrm>
            <a:off x="5050431" y="479394"/>
            <a:ext cx="6126555" cy="5177887"/>
          </a:xfrm>
          <a:prstGeom prst="rect">
            <a:avLst/>
          </a:prstGeom>
        </p:spPr>
      </p:pic>
    </p:spTree>
    <p:extLst>
      <p:ext uri="{BB962C8B-B14F-4D97-AF65-F5344CB8AC3E}">
        <p14:creationId xmlns:p14="http://schemas.microsoft.com/office/powerpoint/2010/main" val="100984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Rectangle 3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ítulo 1">
            <a:extLst>
              <a:ext uri="{FF2B5EF4-FFF2-40B4-BE49-F238E27FC236}">
                <a16:creationId xmlns:a16="http://schemas.microsoft.com/office/drawing/2014/main" id="{A4D4DE59-8C31-4CAA-8B8C-566121170EC3}"/>
              </a:ext>
            </a:extLst>
          </p:cNvPr>
          <p:cNvSpPr>
            <a:spLocks noGrp="1"/>
          </p:cNvSpPr>
          <p:nvPr>
            <p:ph type="title"/>
          </p:nvPr>
        </p:nvSpPr>
        <p:spPr>
          <a:xfrm>
            <a:off x="958506" y="800392"/>
            <a:ext cx="10264697" cy="1212102"/>
          </a:xfrm>
        </p:spPr>
        <p:txBody>
          <a:bodyPr>
            <a:normAutofit/>
          </a:bodyPr>
          <a:lstStyle/>
          <a:p>
            <a:r>
              <a:rPr lang="es-ES" sz="4000" dirty="0">
                <a:solidFill>
                  <a:srgbClr val="FFFFFF"/>
                </a:solidFill>
              </a:rPr>
              <a:t>PARA DESDOLARIZAR EL DÓLAR DEBERÍA BAJAR O PERMANECER ESTABLE</a:t>
            </a:r>
            <a:endParaRPr lang="es-UY" sz="4000" dirty="0">
              <a:solidFill>
                <a:srgbClr val="FFFFFF"/>
              </a:solidFill>
            </a:endParaRPr>
          </a:p>
        </p:txBody>
      </p:sp>
      <p:sp>
        <p:nvSpPr>
          <p:cNvPr id="17" name="Marcador de contenido 2">
            <a:extLst>
              <a:ext uri="{FF2B5EF4-FFF2-40B4-BE49-F238E27FC236}">
                <a16:creationId xmlns:a16="http://schemas.microsoft.com/office/drawing/2014/main" id="{6072297A-A310-41BF-B7B2-CBC65CA3A46E}"/>
              </a:ext>
            </a:extLst>
          </p:cNvPr>
          <p:cNvSpPr>
            <a:spLocks noGrp="1"/>
          </p:cNvSpPr>
          <p:nvPr>
            <p:ph idx="1"/>
          </p:nvPr>
        </p:nvSpPr>
        <p:spPr>
          <a:xfrm>
            <a:off x="1367624" y="2378076"/>
            <a:ext cx="9708995" cy="4271202"/>
          </a:xfrm>
        </p:spPr>
        <p:txBody>
          <a:bodyPr anchor="ctr">
            <a:normAutofit fontScale="85000" lnSpcReduction="20000"/>
          </a:bodyPr>
          <a:lstStyle/>
          <a:p>
            <a:pPr marL="0" indent="0">
              <a:buNone/>
            </a:pPr>
            <a:endParaRPr lang="es-ES" sz="2100" dirty="0"/>
          </a:p>
          <a:p>
            <a:pPr lvl="1"/>
            <a:r>
              <a:rPr lang="es-ES" sz="3000" u="sng" dirty="0"/>
              <a:t>MIENTRAS DURE LA CONFIANZA ,</a:t>
            </a:r>
            <a:r>
              <a:rPr lang="es-ES" sz="3000" dirty="0"/>
              <a:t>EMITIR DEUDA PUEDE MANTENER ESTABLE O HACER BAJAR EL TIPO DE CAMBIO Y LA INFLACIÓN </a:t>
            </a:r>
          </a:p>
          <a:p>
            <a:pPr marL="457200" lvl="1" indent="0">
              <a:buNone/>
            </a:pPr>
            <a:endParaRPr lang="es-UY" sz="2000" dirty="0"/>
          </a:p>
          <a:p>
            <a:pPr lvl="1"/>
            <a:r>
              <a:rPr lang="es-UY" sz="3000" dirty="0"/>
              <a:t>COSTOS Y RIESGOS</a:t>
            </a:r>
          </a:p>
          <a:p>
            <a:pPr marL="914400" lvl="2" indent="0">
              <a:buNone/>
            </a:pPr>
            <a:endParaRPr lang="es-UY" sz="2600" dirty="0"/>
          </a:p>
          <a:p>
            <a:pPr lvl="2"/>
            <a:r>
              <a:rPr lang="es-UY" sz="3000" dirty="0"/>
              <a:t>LA DEUDA CONTINUARÁ AUMENTANDO DE MODO EXPLOSIVO  </a:t>
            </a:r>
          </a:p>
          <a:p>
            <a:pPr lvl="2"/>
            <a:r>
              <a:rPr lang="es-UY" sz="3000" dirty="0"/>
              <a:t>SE ENSANCHARÁ LA BRECHA CON EL TIPO DE CAMBIO DE EQUILIBRIO(ATRASO CAMBIARIO)</a:t>
            </a:r>
          </a:p>
          <a:p>
            <a:pPr lvl="2"/>
            <a:endParaRPr lang="es-UY" dirty="0"/>
          </a:p>
          <a:p>
            <a:pPr marL="457200" lvl="1" indent="0">
              <a:buNone/>
            </a:pPr>
            <a:endParaRPr lang="es-UY" dirty="0"/>
          </a:p>
          <a:p>
            <a:pPr marL="457200" lvl="1" indent="0">
              <a:buNone/>
            </a:pPr>
            <a:r>
              <a:rPr lang="es-UY" dirty="0"/>
              <a:t>		</a:t>
            </a:r>
            <a:endParaRPr lang="es-ES" dirty="0"/>
          </a:p>
        </p:txBody>
      </p:sp>
    </p:spTree>
    <p:extLst>
      <p:ext uri="{BB962C8B-B14F-4D97-AF65-F5344CB8AC3E}">
        <p14:creationId xmlns:p14="http://schemas.microsoft.com/office/powerpoint/2010/main" val="2795061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B1763A1-92DD-431C-869C-88837BB7ADFE}"/>
              </a:ext>
            </a:extLst>
          </p:cNvPr>
          <p:cNvSpPr>
            <a:spLocks noGrp="1"/>
          </p:cNvSpPr>
          <p:nvPr>
            <p:ph type="title"/>
          </p:nvPr>
        </p:nvSpPr>
        <p:spPr>
          <a:xfrm>
            <a:off x="638881" y="457200"/>
            <a:ext cx="10909640" cy="1368614"/>
          </a:xfrm>
        </p:spPr>
        <p:txBody>
          <a:bodyPr vert="horz" lIns="91440" tIns="45720" rIns="91440" bIns="45720" rtlCol="0" anchor="ctr">
            <a:normAutofit/>
          </a:bodyPr>
          <a:lstStyle/>
          <a:p>
            <a:pPr algn="ctr"/>
            <a:r>
              <a:rPr lang="en-US" sz="4600" dirty="0"/>
              <a:t>DOLAR SUBE Y BAJA COMO UN YO-YO </a:t>
            </a:r>
            <a:br>
              <a:rPr lang="en-US" sz="4600" dirty="0"/>
            </a:br>
            <a:r>
              <a:rPr lang="en-US" sz="4600" dirty="0"/>
              <a:t>(Steve Hanke) </a:t>
            </a:r>
          </a:p>
        </p:txBody>
      </p:sp>
      <p:sp>
        <p:nvSpPr>
          <p:cNvPr id="29"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agen 4">
            <a:extLst>
              <a:ext uri="{FF2B5EF4-FFF2-40B4-BE49-F238E27FC236}">
                <a16:creationId xmlns:a16="http://schemas.microsoft.com/office/drawing/2014/main" id="{DD2A7BB8-58AC-45EC-8D5C-007E5CC2E4A5}"/>
              </a:ext>
            </a:extLst>
          </p:cNvPr>
          <p:cNvPicPr>
            <a:picLocks noChangeAspect="1"/>
          </p:cNvPicPr>
          <p:nvPr/>
        </p:nvPicPr>
        <p:blipFill>
          <a:blip r:embed="rId2"/>
          <a:stretch>
            <a:fillRect/>
          </a:stretch>
        </p:blipFill>
        <p:spPr>
          <a:xfrm>
            <a:off x="3337993" y="2642616"/>
            <a:ext cx="4760110" cy="3605784"/>
          </a:xfrm>
          <a:prstGeom prst="rect">
            <a:avLst/>
          </a:prstGeom>
        </p:spPr>
      </p:pic>
    </p:spTree>
    <p:extLst>
      <p:ext uri="{BB962C8B-B14F-4D97-AF65-F5344CB8AC3E}">
        <p14:creationId xmlns:p14="http://schemas.microsoft.com/office/powerpoint/2010/main" val="1129543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64ABD21-FD7F-4199-938F-0430C52D5747}"/>
              </a:ext>
            </a:extLst>
          </p:cNvPr>
          <p:cNvSpPr>
            <a:spLocks noGrp="1"/>
          </p:cNvSpPr>
          <p:nvPr>
            <p:ph type="ctrTitle"/>
          </p:nvPr>
        </p:nvSpPr>
        <p:spPr>
          <a:xfrm>
            <a:off x="824738" y="1512916"/>
            <a:ext cx="4036334" cy="2387600"/>
          </a:xfrm>
        </p:spPr>
        <p:txBody>
          <a:bodyPr anchor="t">
            <a:normAutofit fontScale="90000"/>
          </a:bodyPr>
          <a:lstStyle/>
          <a:p>
            <a:pPr algn="l"/>
            <a:r>
              <a:rPr lang="es-ES" sz="3100" b="1" dirty="0"/>
              <a:t>GASTO PÚBLICO DESVÍO AL TIPO DE CAMBIO DE SU EQUILIBRIO  DETERMINADO POR LOS TÉRMINOS DE INTERCAMBIO</a:t>
            </a:r>
            <a:br>
              <a:rPr lang="es-ES" sz="3100" b="1" dirty="0"/>
            </a:br>
            <a:r>
              <a:rPr lang="es-ES" sz="3600" dirty="0"/>
              <a:t>(</a:t>
            </a:r>
            <a:r>
              <a:rPr lang="es-ES" sz="2700" dirty="0"/>
              <a:t>Larry</a:t>
            </a:r>
            <a:r>
              <a:rPr lang="es-ES" sz="3600" dirty="0"/>
              <a:t> </a:t>
            </a:r>
            <a:r>
              <a:rPr lang="es-ES" sz="2700" dirty="0" err="1"/>
              <a:t>Sjaastad</a:t>
            </a:r>
            <a:r>
              <a:rPr lang="es-ES" sz="2700" dirty="0"/>
              <a:t> y Carlos </a:t>
            </a:r>
            <a:r>
              <a:rPr lang="es-ES" sz="2700" dirty="0" err="1"/>
              <a:t>Rodriguez</a:t>
            </a:r>
            <a:r>
              <a:rPr lang="es-ES" sz="2700" dirty="0"/>
              <a:t>, ¿Atraso cambiario en Argentina, mito o realidad? CEMA 1979)</a:t>
            </a:r>
            <a:endParaRPr lang="es-UY" sz="2700" dirty="0"/>
          </a:p>
        </p:txBody>
      </p:sp>
      <p:grpSp>
        <p:nvGrpSpPr>
          <p:cNvPr id="11" name="Group 10">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F4D71123-4703-4D2D-B130-D76AFEE2E776}"/>
              </a:ext>
            </a:extLst>
          </p:cNvPr>
          <p:cNvPicPr>
            <a:picLocks noChangeAspect="1"/>
          </p:cNvPicPr>
          <p:nvPr/>
        </p:nvPicPr>
        <p:blipFill>
          <a:blip r:embed="rId2"/>
          <a:stretch>
            <a:fillRect/>
          </a:stretch>
        </p:blipFill>
        <p:spPr>
          <a:xfrm>
            <a:off x="5922492" y="1323622"/>
            <a:ext cx="5536001" cy="4152002"/>
          </a:xfrm>
          <a:prstGeom prst="rect">
            <a:avLst/>
          </a:prstGeom>
        </p:spPr>
      </p:pic>
    </p:spTree>
    <p:extLst>
      <p:ext uri="{BB962C8B-B14F-4D97-AF65-F5344CB8AC3E}">
        <p14:creationId xmlns:p14="http://schemas.microsoft.com/office/powerpoint/2010/main" val="823869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3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42C2D01C-0330-4EFD-95A4-443E1AE749F7}"/>
              </a:ext>
            </a:extLst>
          </p:cNvPr>
          <p:cNvSpPr>
            <a:spLocks noGrp="1"/>
          </p:cNvSpPr>
          <p:nvPr>
            <p:ph type="title"/>
          </p:nvPr>
        </p:nvSpPr>
        <p:spPr>
          <a:xfrm>
            <a:off x="688072" y="885651"/>
            <a:ext cx="3640199" cy="4624603"/>
          </a:xfrm>
        </p:spPr>
        <p:txBody>
          <a:bodyPr>
            <a:normAutofit/>
          </a:bodyPr>
          <a:lstStyle/>
          <a:p>
            <a:r>
              <a:rPr lang="es-ES" sz="4100" b="1" dirty="0">
                <a:solidFill>
                  <a:srgbClr val="FFFFFF"/>
                </a:solidFill>
              </a:rPr>
              <a:t>DOLARIZACIÓN:</a:t>
            </a:r>
            <a:br>
              <a:rPr lang="es-ES" sz="4100" b="1" dirty="0">
                <a:solidFill>
                  <a:srgbClr val="FFFFFF"/>
                </a:solidFill>
              </a:rPr>
            </a:br>
            <a:br>
              <a:rPr lang="es-ES" sz="4100" b="1" dirty="0">
                <a:solidFill>
                  <a:srgbClr val="FFFFFF"/>
                </a:solidFill>
              </a:rPr>
            </a:br>
            <a:r>
              <a:rPr lang="es-ES" sz="4100" b="1" dirty="0">
                <a:solidFill>
                  <a:srgbClr val="FFFFFF"/>
                </a:solidFill>
              </a:rPr>
              <a:t>UN PROBLEMA DE CREDIBILIDAD  </a:t>
            </a:r>
            <a:endParaRPr lang="es-UY" sz="4100" b="1" dirty="0">
              <a:solidFill>
                <a:srgbClr val="FFFFFF"/>
              </a:solidFill>
            </a:endParaRPr>
          </a:p>
        </p:txBody>
      </p:sp>
      <p:sp>
        <p:nvSpPr>
          <p:cNvPr id="3" name="Marcador de contenido 2">
            <a:extLst>
              <a:ext uri="{FF2B5EF4-FFF2-40B4-BE49-F238E27FC236}">
                <a16:creationId xmlns:a16="http://schemas.microsoft.com/office/drawing/2014/main" id="{E712F10C-202D-45B9-8AB8-ED5392762DEC}"/>
              </a:ext>
            </a:extLst>
          </p:cNvPr>
          <p:cNvSpPr>
            <a:spLocks noGrp="1"/>
          </p:cNvSpPr>
          <p:nvPr>
            <p:ph idx="1"/>
          </p:nvPr>
        </p:nvSpPr>
        <p:spPr>
          <a:xfrm>
            <a:off x="4978708" y="885651"/>
            <a:ext cx="6525220" cy="4616849"/>
          </a:xfrm>
        </p:spPr>
        <p:txBody>
          <a:bodyPr anchor="ctr">
            <a:normAutofit fontScale="85000" lnSpcReduction="10000"/>
          </a:bodyPr>
          <a:lstStyle/>
          <a:p>
            <a:pPr marL="0" indent="0">
              <a:buNone/>
            </a:pPr>
            <a:endParaRPr lang="es-ES" sz="3200" dirty="0"/>
          </a:p>
          <a:p>
            <a:pPr marL="0" indent="0">
              <a:buNone/>
            </a:pPr>
            <a:r>
              <a:rPr lang="es-ES" sz="3200" dirty="0"/>
              <a:t>EN LOS ÚLTIMOS 5 AÑOS: </a:t>
            </a:r>
          </a:p>
          <a:p>
            <a:pPr marL="0" indent="0">
              <a:buNone/>
            </a:pPr>
            <a:endParaRPr lang="es-ES" sz="3200" dirty="0"/>
          </a:p>
          <a:p>
            <a:r>
              <a:rPr lang="es-ES" sz="3200" dirty="0"/>
              <a:t>DEUDA EN UI  AUMENTÓ DE 40 %  a 60%. </a:t>
            </a:r>
          </a:p>
          <a:p>
            <a:pPr lvl="1"/>
            <a:r>
              <a:rPr lang="es-ES" sz="2800" dirty="0"/>
              <a:t>TASAS EN $  NO  COMPENSAN LAS  EXPECTATIVAS INFLACIONARIAS.  </a:t>
            </a:r>
          </a:p>
          <a:p>
            <a:r>
              <a:rPr lang="es-ES" sz="3200" dirty="0"/>
              <a:t>DOLARIZACIÓN AUMENTÓ DE 40% A 60% </a:t>
            </a:r>
          </a:p>
          <a:p>
            <a:pPr lvl="1"/>
            <a:r>
              <a:rPr lang="es-ES" dirty="0"/>
              <a:t>EXPECTATIVAS DE DEVALUACIÓN</a:t>
            </a:r>
          </a:p>
          <a:p>
            <a:r>
              <a:rPr lang="es-ES" sz="3200" dirty="0"/>
              <a:t>PESIFICACIÓN DE LOS CRÉDITOS AUMENTARON DE 43% A 50%  </a:t>
            </a:r>
          </a:p>
          <a:p>
            <a:pPr lvl="1"/>
            <a:r>
              <a:rPr lang="es-ES" sz="2200" dirty="0"/>
              <a:t>POR RIESGO CAMBIARIO SE PREFIERE PAGAR TASAS MÁS CARAS</a:t>
            </a:r>
          </a:p>
          <a:p>
            <a:endParaRPr lang="es-UY" sz="2000" dirty="0"/>
          </a:p>
        </p:txBody>
      </p:sp>
    </p:spTree>
    <p:extLst>
      <p:ext uri="{BB962C8B-B14F-4D97-AF65-F5344CB8AC3E}">
        <p14:creationId xmlns:p14="http://schemas.microsoft.com/office/powerpoint/2010/main" val="422288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B51A4CA-15C7-4AF5-BFA7-3EFBF4A09827}"/>
              </a:ext>
            </a:extLst>
          </p:cNvPr>
          <p:cNvSpPr>
            <a:spLocks noGrp="1"/>
          </p:cNvSpPr>
          <p:nvPr>
            <p:ph type="title"/>
          </p:nvPr>
        </p:nvSpPr>
        <p:spPr>
          <a:xfrm>
            <a:off x="838200" y="1122362"/>
            <a:ext cx="6281928" cy="4135437"/>
          </a:xfrm>
        </p:spPr>
        <p:txBody>
          <a:bodyPr vert="horz" lIns="91440" tIns="45720" rIns="91440" bIns="45720" rtlCol="0" anchor="b">
            <a:normAutofit/>
          </a:bodyPr>
          <a:lstStyle/>
          <a:p>
            <a:r>
              <a:rPr lang="en-US" sz="4100" kern="1200" dirty="0">
                <a:solidFill>
                  <a:schemeClr val="tx1"/>
                </a:solidFill>
                <a:latin typeface="+mj-lt"/>
                <a:ea typeface="+mj-ea"/>
                <a:cs typeface="+mj-cs"/>
              </a:rPr>
              <a:t>¿REVERTIR LA DOLARIZACIÓN ES POSIBLE?</a:t>
            </a:r>
            <a:br>
              <a:rPr lang="en-US" sz="4100" kern="1200" dirty="0">
                <a:solidFill>
                  <a:schemeClr val="tx1"/>
                </a:solidFill>
                <a:latin typeface="+mj-lt"/>
                <a:ea typeface="+mj-ea"/>
                <a:cs typeface="+mj-cs"/>
              </a:rPr>
            </a:br>
            <a:br>
              <a:rPr lang="en-US" sz="4100" kern="1200" dirty="0">
                <a:solidFill>
                  <a:schemeClr val="tx1"/>
                </a:solidFill>
                <a:latin typeface="+mj-lt"/>
                <a:ea typeface="+mj-ea"/>
                <a:cs typeface="+mj-cs"/>
              </a:rPr>
            </a:br>
            <a:r>
              <a:rPr lang="en-US" sz="4100" kern="1200" dirty="0">
                <a:solidFill>
                  <a:schemeClr val="tx1"/>
                </a:solidFill>
                <a:latin typeface="+mj-lt"/>
                <a:ea typeface="+mj-ea"/>
                <a:cs typeface="+mj-cs"/>
              </a:rPr>
              <a:t>SÍ: SI EL DÉFICIT SE REDUCE A UN NIVEL MÍNIMO</a:t>
            </a:r>
          </a:p>
        </p:txBody>
      </p:sp>
      <p:sp>
        <p:nvSpPr>
          <p:cNvPr id="49" name="Rectangle 10">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chemeClr val="accent2"/>
          </a:solidFill>
          <a:ln w="57150">
            <a:solidFill>
              <a:schemeClr val="accent2"/>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sketch line">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18288"/>
          </a:xfrm>
          <a:custGeom>
            <a:avLst/>
            <a:gdLst>
              <a:gd name="connsiteX0" fmla="*/ 0 w 6281928"/>
              <a:gd name="connsiteY0" fmla="*/ 0 h 18288"/>
              <a:gd name="connsiteX1" fmla="*/ 572353 w 6281928"/>
              <a:gd name="connsiteY1" fmla="*/ 0 h 18288"/>
              <a:gd name="connsiteX2" fmla="*/ 1207526 w 6281928"/>
              <a:gd name="connsiteY2" fmla="*/ 0 h 18288"/>
              <a:gd name="connsiteX3" fmla="*/ 1779880 w 6281928"/>
              <a:gd name="connsiteY3" fmla="*/ 0 h 18288"/>
              <a:gd name="connsiteX4" fmla="*/ 2540691 w 6281928"/>
              <a:gd name="connsiteY4" fmla="*/ 0 h 18288"/>
              <a:gd name="connsiteX5" fmla="*/ 3238683 w 6281928"/>
              <a:gd name="connsiteY5" fmla="*/ 0 h 18288"/>
              <a:gd name="connsiteX6" fmla="*/ 3936675 w 6281928"/>
              <a:gd name="connsiteY6" fmla="*/ 0 h 18288"/>
              <a:gd name="connsiteX7" fmla="*/ 4760305 w 6281928"/>
              <a:gd name="connsiteY7" fmla="*/ 0 h 18288"/>
              <a:gd name="connsiteX8" fmla="*/ 5521117 w 6281928"/>
              <a:gd name="connsiteY8" fmla="*/ 0 h 18288"/>
              <a:gd name="connsiteX9" fmla="*/ 6281928 w 6281928"/>
              <a:gd name="connsiteY9" fmla="*/ 0 h 18288"/>
              <a:gd name="connsiteX10" fmla="*/ 6281928 w 6281928"/>
              <a:gd name="connsiteY10" fmla="*/ 18288 h 18288"/>
              <a:gd name="connsiteX11" fmla="*/ 5772394 w 6281928"/>
              <a:gd name="connsiteY11" fmla="*/ 18288 h 18288"/>
              <a:gd name="connsiteX12" fmla="*/ 5200040 w 6281928"/>
              <a:gd name="connsiteY12" fmla="*/ 18288 h 18288"/>
              <a:gd name="connsiteX13" fmla="*/ 4439229 w 6281928"/>
              <a:gd name="connsiteY13" fmla="*/ 18288 h 18288"/>
              <a:gd name="connsiteX14" fmla="*/ 3615599 w 6281928"/>
              <a:gd name="connsiteY14" fmla="*/ 18288 h 18288"/>
              <a:gd name="connsiteX15" fmla="*/ 2980426 w 6281928"/>
              <a:gd name="connsiteY15" fmla="*/ 18288 h 18288"/>
              <a:gd name="connsiteX16" fmla="*/ 2156795 w 6281928"/>
              <a:gd name="connsiteY16" fmla="*/ 18288 h 18288"/>
              <a:gd name="connsiteX17" fmla="*/ 1584442 w 6281928"/>
              <a:gd name="connsiteY17" fmla="*/ 18288 h 18288"/>
              <a:gd name="connsiteX18" fmla="*/ 1074908 w 6281928"/>
              <a:gd name="connsiteY18" fmla="*/ 18288 h 18288"/>
              <a:gd name="connsiteX19" fmla="*/ 0 w 6281928"/>
              <a:gd name="connsiteY19" fmla="*/ 18288 h 18288"/>
              <a:gd name="connsiteX20" fmla="*/ 0 w 6281928"/>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18288"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307" y="7355"/>
                  <a:pt x="6282212" y="10249"/>
                  <a:pt x="6281928" y="18288"/>
                </a:cubicBezTo>
                <a:cubicBezTo>
                  <a:pt x="6078981" y="8428"/>
                  <a:pt x="5961061" y="2290"/>
                  <a:pt x="5772394" y="18288"/>
                </a:cubicBezTo>
                <a:cubicBezTo>
                  <a:pt x="5583727" y="34286"/>
                  <a:pt x="5329968" y="24208"/>
                  <a:pt x="5200040" y="18288"/>
                </a:cubicBezTo>
                <a:cubicBezTo>
                  <a:pt x="5070112" y="12368"/>
                  <a:pt x="4793288" y="21070"/>
                  <a:pt x="4439229" y="18288"/>
                </a:cubicBezTo>
                <a:cubicBezTo>
                  <a:pt x="4085170" y="15506"/>
                  <a:pt x="3813765" y="-16466"/>
                  <a:pt x="3615599" y="18288"/>
                </a:cubicBezTo>
                <a:cubicBezTo>
                  <a:pt x="3417433" y="53042"/>
                  <a:pt x="3133643" y="20727"/>
                  <a:pt x="2980426" y="18288"/>
                </a:cubicBezTo>
                <a:cubicBezTo>
                  <a:pt x="2827209" y="15849"/>
                  <a:pt x="2380685" y="51850"/>
                  <a:pt x="2156795" y="18288"/>
                </a:cubicBezTo>
                <a:cubicBezTo>
                  <a:pt x="1932905" y="-15274"/>
                  <a:pt x="1716744" y="-1398"/>
                  <a:pt x="1584442" y="18288"/>
                </a:cubicBezTo>
                <a:cubicBezTo>
                  <a:pt x="1452140" y="37974"/>
                  <a:pt x="1280887" y="12750"/>
                  <a:pt x="1074908" y="18288"/>
                </a:cubicBezTo>
                <a:cubicBezTo>
                  <a:pt x="868929" y="23826"/>
                  <a:pt x="318124" y="-17878"/>
                  <a:pt x="0" y="18288"/>
                </a:cubicBezTo>
                <a:cubicBezTo>
                  <a:pt x="-384" y="12702"/>
                  <a:pt x="-513" y="4636"/>
                  <a:pt x="0" y="0"/>
                </a:cubicBezTo>
                <a:close/>
              </a:path>
              <a:path w="6281928" h="18288"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268" y="5688"/>
                  <a:pt x="6281759" y="13142"/>
                  <a:pt x="6281928" y="18288"/>
                </a:cubicBezTo>
                <a:cubicBezTo>
                  <a:pt x="6036108" y="15339"/>
                  <a:pt x="5743611" y="10415"/>
                  <a:pt x="5583936" y="18288"/>
                </a:cubicBezTo>
                <a:cubicBezTo>
                  <a:pt x="5424261" y="26161"/>
                  <a:pt x="5250533" y="-179"/>
                  <a:pt x="4948763" y="18288"/>
                </a:cubicBezTo>
                <a:cubicBezTo>
                  <a:pt x="4646993" y="36755"/>
                  <a:pt x="4354673" y="7565"/>
                  <a:pt x="4125133" y="18288"/>
                </a:cubicBezTo>
                <a:cubicBezTo>
                  <a:pt x="3895593" y="29012"/>
                  <a:pt x="3570246" y="29209"/>
                  <a:pt x="3301502" y="18288"/>
                </a:cubicBezTo>
                <a:cubicBezTo>
                  <a:pt x="3032758" y="7367"/>
                  <a:pt x="2955340" y="11905"/>
                  <a:pt x="2729149" y="18288"/>
                </a:cubicBezTo>
                <a:cubicBezTo>
                  <a:pt x="2502958" y="24671"/>
                  <a:pt x="2269423" y="3142"/>
                  <a:pt x="2031157" y="18288"/>
                </a:cubicBezTo>
                <a:cubicBezTo>
                  <a:pt x="1792891" y="33434"/>
                  <a:pt x="1484731" y="22122"/>
                  <a:pt x="1207526" y="18288"/>
                </a:cubicBezTo>
                <a:cubicBezTo>
                  <a:pt x="930321" y="14454"/>
                  <a:pt x="560231" y="-33402"/>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1898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7E6F9C4-910A-4BED-B216-810D4A6D8AD4}"/>
              </a:ext>
            </a:extLst>
          </p:cNvPr>
          <p:cNvSpPr>
            <a:spLocks noGrp="1"/>
          </p:cNvSpPr>
          <p:nvPr>
            <p:ph type="ctrTitle"/>
          </p:nvPr>
        </p:nvSpPr>
        <p:spPr>
          <a:xfrm>
            <a:off x="643467" y="1698171"/>
            <a:ext cx="3962061" cy="4516360"/>
          </a:xfrm>
        </p:spPr>
        <p:txBody>
          <a:bodyPr vert="horz" lIns="91440" tIns="45720" rIns="91440" bIns="45720" rtlCol="0" anchor="t">
            <a:normAutofit fontScale="90000"/>
          </a:bodyPr>
          <a:lstStyle/>
          <a:p>
            <a:pPr algn="l"/>
            <a:r>
              <a:rPr lang="en-US" sz="3600" b="1" dirty="0"/>
              <a:t>EN LAS CONDICIONES ACTUALES, PARECE DIFÍCIL </a:t>
            </a:r>
            <a:r>
              <a:rPr lang="en-US" sz="3600" b="1" kern="1200" dirty="0">
                <a:solidFill>
                  <a:schemeClr val="tx1"/>
                </a:solidFill>
                <a:latin typeface="+mj-lt"/>
                <a:ea typeface="+mj-ea"/>
                <a:cs typeface="+mj-cs"/>
              </a:rPr>
              <a:t>QUE LA DEUDA PÚBLICA PUEDA BAJAR A UN NIVEL QUE PERMITA HOLGURA AL MANEJO MACRO-FINANCIERO </a:t>
            </a:r>
            <a:br>
              <a:rPr lang="en-US" sz="3600" b="1" kern="1200" dirty="0">
                <a:solidFill>
                  <a:schemeClr val="tx1"/>
                </a:solidFill>
                <a:latin typeface="+mj-lt"/>
                <a:ea typeface="+mj-ea"/>
                <a:cs typeface="+mj-cs"/>
              </a:rPr>
            </a:br>
            <a:endParaRPr lang="en-US" sz="3600" b="1" kern="1200" dirty="0">
              <a:solidFill>
                <a:schemeClr val="tx1"/>
              </a:solidFill>
              <a:latin typeface="+mj-lt"/>
              <a:ea typeface="+mj-ea"/>
              <a:cs typeface="+mj-cs"/>
            </a:endParaRPr>
          </a:p>
        </p:txBody>
      </p:sp>
      <p:sp>
        <p:nvSpPr>
          <p:cNvPr id="19" name="Rectangle 18">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ítulo 2">
            <a:extLst>
              <a:ext uri="{FF2B5EF4-FFF2-40B4-BE49-F238E27FC236}">
                <a16:creationId xmlns:a16="http://schemas.microsoft.com/office/drawing/2014/main" id="{6F9DD70A-9394-46BC-95CE-F676853156F0}"/>
              </a:ext>
            </a:extLst>
          </p:cNvPr>
          <p:cNvSpPr>
            <a:spLocks noGrp="1"/>
          </p:cNvSpPr>
          <p:nvPr>
            <p:ph type="subTitle" idx="1"/>
          </p:nvPr>
        </p:nvSpPr>
        <p:spPr>
          <a:xfrm>
            <a:off x="5063066" y="1698172"/>
            <a:ext cx="6739481" cy="3728962"/>
          </a:xfrm>
        </p:spPr>
        <p:txBody>
          <a:bodyPr vert="horz" lIns="91440" tIns="45720" rIns="91440" bIns="45720" rtlCol="0">
            <a:normAutofit/>
          </a:bodyPr>
          <a:lstStyle/>
          <a:p>
            <a:pPr indent="-228600" algn="l">
              <a:buFont typeface="Arial" panose="020B0604020202020204" pitchFamily="34" charset="0"/>
              <a:buChar char="•"/>
            </a:pPr>
            <a:r>
              <a:rPr lang="en-US" sz="2800" dirty="0"/>
              <a:t>LA SITUACIÓN  FINANCIERA DEL PAÍS ERA MUY MALA YA DESDE ANTES DE ASUMIR LA ACTUAL ADMINISTRACIÓN</a:t>
            </a:r>
          </a:p>
          <a:p>
            <a:pPr indent="-228600" algn="l">
              <a:buFont typeface="Arial" panose="020B0604020202020204" pitchFamily="34" charset="0"/>
              <a:buChar char="•"/>
            </a:pPr>
            <a:r>
              <a:rPr lang="en-US" sz="2800" dirty="0"/>
              <a:t>ES DIFÍCIL QUE EL SISTEMA POLÍTICO Y LOS SINDICATOS ACUERDEN BAJAR EL GASTO PÚBLICO. </a:t>
            </a:r>
          </a:p>
          <a:p>
            <a:pPr lvl="1" indent="-228600" algn="l">
              <a:buFont typeface="Arial" panose="020B0604020202020204" pitchFamily="34" charset="0"/>
              <a:buChar char="•"/>
            </a:pPr>
            <a:r>
              <a:rPr lang="en-US" sz="2400" dirty="0"/>
              <a:t>MÁS BIEN APOYAN CALUROSAMENTE AUMENTAR LA DEUDA PÚBLICA</a:t>
            </a:r>
          </a:p>
          <a:p>
            <a:pPr algn="l"/>
            <a:endParaRPr lang="en-US" sz="2000" dirty="0"/>
          </a:p>
          <a:p>
            <a:pPr indent="-228600" algn="l">
              <a:buFont typeface="Arial" panose="020B0604020202020204" pitchFamily="34" charset="0"/>
              <a:buChar char="•"/>
            </a:pPr>
            <a:endParaRPr lang="en-US" sz="2000" dirty="0"/>
          </a:p>
          <a:p>
            <a:pPr indent="-228600" algn="l">
              <a:buFont typeface="Arial" panose="020B0604020202020204" pitchFamily="34" charset="0"/>
              <a:buChar char="•"/>
            </a:pPr>
            <a:endParaRPr lang="en-US" sz="2000" dirty="0"/>
          </a:p>
          <a:p>
            <a:pPr indent="-228600" algn="l">
              <a:buFont typeface="Arial" panose="020B0604020202020204" pitchFamily="34" charset="0"/>
              <a:buChar char="•"/>
            </a:pPr>
            <a:endParaRPr lang="en-US" sz="2000" dirty="0"/>
          </a:p>
        </p:txBody>
      </p:sp>
      <p:sp>
        <p:nvSpPr>
          <p:cNvPr id="27" name="Isosceles Triangle 26">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Isosceles Triangle 28">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7577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3" name="Marcador de contenido 2">
            <a:extLst>
              <a:ext uri="{FF2B5EF4-FFF2-40B4-BE49-F238E27FC236}">
                <a16:creationId xmlns:a16="http://schemas.microsoft.com/office/drawing/2014/main" id="{25D5A032-08DE-4DA5-9D1E-2E6B665AAA42}"/>
              </a:ext>
            </a:extLst>
          </p:cNvPr>
          <p:cNvSpPr>
            <a:spLocks noGrp="1"/>
          </p:cNvSpPr>
          <p:nvPr>
            <p:ph idx="1"/>
          </p:nvPr>
        </p:nvSpPr>
        <p:spPr>
          <a:xfrm>
            <a:off x="6095999" y="713313"/>
            <a:ext cx="5257801" cy="5431376"/>
          </a:xfrm>
        </p:spPr>
        <p:txBody>
          <a:bodyPr anchor="ctr">
            <a:normAutofit/>
          </a:bodyPr>
          <a:lstStyle/>
          <a:p>
            <a:pPr marL="0" indent="0">
              <a:buNone/>
            </a:pPr>
            <a:r>
              <a:rPr lang="en-US" b="1" i="1" dirty="0"/>
              <a:t>DILEMA</a:t>
            </a:r>
          </a:p>
          <a:p>
            <a:pPr marL="0" indent="0">
              <a:buNone/>
            </a:pPr>
            <a:r>
              <a:rPr lang="en-US" b="1" i="1" dirty="0"/>
              <a:t>SERÍA LAMENTABLE QUE EL GOBIERNO SE ESFUERCE EN AJUSTAR, QUE LA SITUACIÓN SOCIAL NO MEJORE POR ESE MOTIVO, QUE LA COALICIÓN PIERDA LAS PRÓXIMAS ELECCIONES  Y EL GASTO PÚBLICO REBOTE</a:t>
            </a:r>
          </a:p>
          <a:p>
            <a:endParaRPr lang="es-UY" sz="2000" dirty="0"/>
          </a:p>
        </p:txBody>
      </p:sp>
    </p:spTree>
    <p:extLst>
      <p:ext uri="{BB962C8B-B14F-4D97-AF65-F5344CB8AC3E}">
        <p14:creationId xmlns:p14="http://schemas.microsoft.com/office/powerpoint/2010/main" val="1130632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F85EB36A-E11E-40DC-8EBE-B24FA2E5B67C}"/>
              </a:ext>
            </a:extLst>
          </p:cNvPr>
          <p:cNvSpPr>
            <a:spLocks noGrp="1"/>
          </p:cNvSpPr>
          <p:nvPr>
            <p:ph type="ctrTitle"/>
          </p:nvPr>
        </p:nvSpPr>
        <p:spPr>
          <a:xfrm>
            <a:off x="934872" y="982272"/>
            <a:ext cx="3388419" cy="4560970"/>
          </a:xfrm>
        </p:spPr>
        <p:txBody>
          <a:bodyPr vert="horz" lIns="91440" tIns="45720" rIns="91440" bIns="45720" rtlCol="0" anchor="ctr">
            <a:normAutofit/>
          </a:bodyPr>
          <a:lstStyle/>
          <a:p>
            <a:pPr algn="l"/>
            <a:r>
              <a:rPr lang="en-US" sz="3100" kern="1200" dirty="0">
                <a:solidFill>
                  <a:srgbClr val="FFFFFF"/>
                </a:solidFill>
                <a:latin typeface="+mj-lt"/>
                <a:ea typeface="+mj-ea"/>
                <a:cs typeface="+mj-cs"/>
              </a:rPr>
              <a:t>ORIGEN</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Subtítulo 2">
            <a:extLst>
              <a:ext uri="{FF2B5EF4-FFF2-40B4-BE49-F238E27FC236}">
                <a16:creationId xmlns:a16="http://schemas.microsoft.com/office/drawing/2014/main" id="{8F4FB7F6-2292-4618-BAF6-A2EC782F7E89}"/>
              </a:ext>
            </a:extLst>
          </p:cNvPr>
          <p:cNvSpPr>
            <a:spLocks noGrp="1"/>
          </p:cNvSpPr>
          <p:nvPr>
            <p:ph type="subTitle" idx="1"/>
          </p:nvPr>
        </p:nvSpPr>
        <p:spPr>
          <a:xfrm>
            <a:off x="5221862" y="1344472"/>
            <a:ext cx="5948831" cy="5185538"/>
          </a:xfrm>
        </p:spPr>
        <p:txBody>
          <a:bodyPr vert="horz" lIns="91440" tIns="45720" rIns="91440" bIns="45720" rtlCol="0" anchor="ctr">
            <a:normAutofit/>
          </a:bodyPr>
          <a:lstStyle/>
          <a:p>
            <a:pPr marL="228600" algn="l"/>
            <a:endParaRPr lang="en-US" sz="2100" dirty="0">
              <a:solidFill>
                <a:srgbClr val="FEFFFF"/>
              </a:solidFill>
            </a:endParaRPr>
          </a:p>
          <a:p>
            <a:pPr marL="914400" lvl="1" indent="-228600" algn="l">
              <a:buFont typeface="Arial" panose="020B0604020202020204" pitchFamily="34" charset="0"/>
              <a:buChar char="•"/>
            </a:pPr>
            <a:r>
              <a:rPr lang="en-US" sz="2100" dirty="0">
                <a:solidFill>
                  <a:srgbClr val="FEFFFF"/>
                </a:solidFill>
              </a:rPr>
              <a:t>LA DOLARIZACIÓN DE LOS DEPÓSITOS COMENZÓ COMO CONSECUENCIA DE LA FALTA DE ALTERNATIVAS FINANCIERAS </a:t>
            </a:r>
          </a:p>
          <a:p>
            <a:pPr marL="1371600" lvl="2" indent="-228600" algn="l">
              <a:buFont typeface="Arial" panose="020B0604020202020204" pitchFamily="34" charset="0"/>
              <a:buChar char="•"/>
            </a:pPr>
            <a:r>
              <a:rPr lang="en-US" sz="1900" dirty="0">
                <a:solidFill>
                  <a:srgbClr val="FEFFFF"/>
                </a:solidFill>
              </a:rPr>
              <a:t>ALTA INFLACIÓN DESDE PRINCIPIOS DE LA DÉCADA DE LOS 50, Y TASAS DE INTERÉS TOPEADAS. </a:t>
            </a:r>
          </a:p>
          <a:p>
            <a:pPr marL="914400" lvl="1" indent="-228600" algn="l">
              <a:buFont typeface="Arial" panose="020B0604020202020204" pitchFamily="34" charset="0"/>
              <a:buChar char="•"/>
            </a:pPr>
            <a:r>
              <a:rPr lang="en-US" sz="2100" dirty="0">
                <a:solidFill>
                  <a:srgbClr val="FEFFFF"/>
                </a:solidFill>
              </a:rPr>
              <a:t>LA INDISCIPLINA FISCAL PROVOCABA UN EXCESO DE DEMANDA ACELARANDO LA INFLACIÓN Y CRECIENTES DÉFICITS DE BALANZA DE PAGOS. </a:t>
            </a:r>
          </a:p>
          <a:p>
            <a:pPr marL="1371600" lvl="2" indent="-228600" algn="l">
              <a:buFont typeface="Arial" panose="020B0604020202020204" pitchFamily="34" charset="0"/>
              <a:buChar char="•"/>
            </a:pPr>
            <a:r>
              <a:rPr lang="en-US" sz="1900" dirty="0">
                <a:solidFill>
                  <a:srgbClr val="FEFFFF"/>
                </a:solidFill>
              </a:rPr>
              <a:t>LAS DEVALUACIONES DEL TIPO DE CAMBIO DETERIORARON LA CONFIANZA EN  EL  PESO </a:t>
            </a:r>
          </a:p>
          <a:p>
            <a:pPr marL="914400" lvl="1" indent="-228600" algn="l">
              <a:buFont typeface="Arial" panose="020B0604020202020204" pitchFamily="34" charset="0"/>
              <a:buChar char="•"/>
            </a:pPr>
            <a:endParaRPr lang="en-US" sz="1000" dirty="0">
              <a:solidFill>
                <a:srgbClr val="FEFFFF"/>
              </a:solidFill>
            </a:endParaRPr>
          </a:p>
          <a:p>
            <a:pPr marL="914400" lvl="1" indent="-228600" algn="l">
              <a:buFont typeface="Arial" panose="020B0604020202020204" pitchFamily="34" charset="0"/>
              <a:buChar char="•"/>
            </a:pPr>
            <a:endParaRPr lang="en-US" sz="1000" dirty="0">
              <a:solidFill>
                <a:srgbClr val="FEFFFF"/>
              </a:solidFill>
            </a:endParaRPr>
          </a:p>
        </p:txBody>
      </p:sp>
    </p:spTree>
    <p:extLst>
      <p:ext uri="{BB962C8B-B14F-4D97-AF65-F5344CB8AC3E}">
        <p14:creationId xmlns:p14="http://schemas.microsoft.com/office/powerpoint/2010/main" val="3111488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6F6EE4EE-EC61-4052-872A-69FE78F1F700}"/>
              </a:ext>
            </a:extLst>
          </p:cNvPr>
          <p:cNvSpPr>
            <a:spLocks noGrp="1"/>
          </p:cNvSpPr>
          <p:nvPr>
            <p:ph type="title"/>
          </p:nvPr>
        </p:nvSpPr>
        <p:spPr>
          <a:xfrm>
            <a:off x="958506" y="800392"/>
            <a:ext cx="10264697" cy="1212102"/>
          </a:xfrm>
        </p:spPr>
        <p:txBody>
          <a:bodyPr>
            <a:normAutofit/>
          </a:bodyPr>
          <a:lstStyle/>
          <a:p>
            <a:r>
              <a:rPr lang="es-ES" sz="4000" dirty="0">
                <a:solidFill>
                  <a:srgbClr val="FFFFFF"/>
                </a:solidFill>
              </a:rPr>
              <a:t>CREDIBILIDAD Y DOLARIZACIÓN </a:t>
            </a:r>
            <a:endParaRPr lang="es-UY" sz="4000" dirty="0">
              <a:solidFill>
                <a:srgbClr val="FFFFFF"/>
              </a:solidFill>
            </a:endParaRPr>
          </a:p>
        </p:txBody>
      </p:sp>
      <p:sp>
        <p:nvSpPr>
          <p:cNvPr id="3" name="Marcador de contenido 2">
            <a:extLst>
              <a:ext uri="{FF2B5EF4-FFF2-40B4-BE49-F238E27FC236}">
                <a16:creationId xmlns:a16="http://schemas.microsoft.com/office/drawing/2014/main" id="{77C8EA40-5BA5-4AE3-9362-8BD12270E9FD}"/>
              </a:ext>
            </a:extLst>
          </p:cNvPr>
          <p:cNvSpPr>
            <a:spLocks noGrp="1"/>
          </p:cNvSpPr>
          <p:nvPr>
            <p:ph idx="1"/>
          </p:nvPr>
        </p:nvSpPr>
        <p:spPr>
          <a:xfrm>
            <a:off x="1367624" y="2490436"/>
            <a:ext cx="9708995" cy="3567173"/>
          </a:xfrm>
        </p:spPr>
        <p:txBody>
          <a:bodyPr anchor="ctr">
            <a:normAutofit/>
          </a:bodyPr>
          <a:lstStyle/>
          <a:p>
            <a:r>
              <a:rPr lang="es-ES" sz="2400" dirty="0"/>
              <a:t>LOS PROBLEMAS DE CREDIBILIDAD SON MUY IMPORTANTES PARA DISEÑAR UNA ÓPTIMA POLÍTICA MACROEONÓMICA, EN PARTICULAR SI EL TIPO DE CAMBIO DEBE </a:t>
            </a:r>
            <a:r>
              <a:rPr lang="es-ES" sz="2400" b="1" i="1" dirty="0"/>
              <a:t>ATARSE A ALGÚN ANCLA Y CUÁL</a:t>
            </a:r>
            <a:r>
              <a:rPr lang="es-ES" sz="2400" dirty="0"/>
              <a:t>. </a:t>
            </a:r>
          </a:p>
          <a:p>
            <a:r>
              <a:rPr lang="es-ES" sz="2400" dirty="0"/>
              <a:t>SIN UN  FUERTE COMPROMISO DE ESTABILIDAD DEL TIPO DE CAMBIO, LA DOLARIZACIÓN ESPONTÁNEA NO  RETROCEDERÁ (</a:t>
            </a:r>
            <a:r>
              <a:rPr lang="es-ES" sz="2400" dirty="0" err="1"/>
              <a:t>G.Calvo</a:t>
            </a:r>
            <a:r>
              <a:rPr lang="es-ES" sz="2400" dirty="0"/>
              <a:t>  “Capital </a:t>
            </a:r>
            <a:r>
              <a:rPr lang="es-ES" sz="2400" dirty="0" err="1"/>
              <a:t>Markets</a:t>
            </a:r>
            <a:r>
              <a:rPr lang="es-ES" sz="2400" dirty="0"/>
              <a:t> and </a:t>
            </a:r>
            <a:r>
              <a:rPr lang="es-ES" sz="2400" dirty="0" err="1"/>
              <a:t>the</a:t>
            </a:r>
            <a:r>
              <a:rPr lang="es-ES" sz="2400" dirty="0"/>
              <a:t> </a:t>
            </a:r>
            <a:r>
              <a:rPr lang="es-ES" sz="2400" dirty="0" err="1"/>
              <a:t>exhange</a:t>
            </a:r>
            <a:r>
              <a:rPr lang="es-ES" sz="2400" dirty="0"/>
              <a:t> </a:t>
            </a:r>
            <a:r>
              <a:rPr lang="es-ES" sz="2400" dirty="0" err="1"/>
              <a:t>rate</a:t>
            </a:r>
            <a:r>
              <a:rPr lang="es-ES" sz="2400" dirty="0"/>
              <a:t>” 2001)</a:t>
            </a:r>
          </a:p>
          <a:p>
            <a:pPr lvl="1"/>
            <a:r>
              <a:rPr lang="es-ES" sz="2000" dirty="0"/>
              <a:t>EN EL CENTRO DEL PROBLEMA ESTÁ EL DÉFICIT FISCAL. SI NO BAJA A UN NIVEL MÍNIMO, EL COMPROMISO DE ESTABILIDAD CAMBIARIA IMPLICARÁ EL AUMENTO EXPONENCIAL DE LA DEUDA E INESTABILIDAD FUTURA</a:t>
            </a:r>
          </a:p>
        </p:txBody>
      </p:sp>
    </p:spTree>
    <p:extLst>
      <p:ext uri="{BB962C8B-B14F-4D97-AF65-F5344CB8AC3E}">
        <p14:creationId xmlns:p14="http://schemas.microsoft.com/office/powerpoint/2010/main" val="41914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651DC9F1-1641-451C-B3EF-F698FD303324}"/>
              </a:ext>
            </a:extLst>
          </p:cNvPr>
          <p:cNvSpPr>
            <a:spLocks noGrp="1"/>
          </p:cNvSpPr>
          <p:nvPr>
            <p:ph type="title"/>
          </p:nvPr>
        </p:nvSpPr>
        <p:spPr>
          <a:xfrm>
            <a:off x="958506" y="800392"/>
            <a:ext cx="10264697" cy="1212102"/>
          </a:xfrm>
        </p:spPr>
        <p:txBody>
          <a:bodyPr>
            <a:noAutofit/>
          </a:bodyPr>
          <a:lstStyle/>
          <a:p>
            <a:r>
              <a:rPr lang="es-ES" sz="3200" dirty="0">
                <a:solidFill>
                  <a:srgbClr val="FFFFFF"/>
                </a:solidFill>
              </a:rPr>
              <a:t>LA DOLARIZACIÓN SURGE COMO SOLUCIÓN PLAUSIBLE PARA FORTALECER LA CREDIBILIDAD  (</a:t>
            </a:r>
            <a:r>
              <a:rPr lang="es-ES" sz="3200" dirty="0" err="1">
                <a:solidFill>
                  <a:srgbClr val="FFFFFF"/>
                </a:solidFill>
              </a:rPr>
              <a:t>G.Calvo</a:t>
            </a:r>
            <a:r>
              <a:rPr lang="es-ES" sz="3200" dirty="0">
                <a:solidFill>
                  <a:srgbClr val="FFFFFF"/>
                </a:solidFill>
              </a:rPr>
              <a:t>  2001)</a:t>
            </a:r>
            <a:br>
              <a:rPr lang="es-UY" sz="3200" dirty="0">
                <a:solidFill>
                  <a:srgbClr val="FFFFFF"/>
                </a:solidFill>
              </a:rPr>
            </a:br>
            <a:endParaRPr lang="es-UY" sz="3200" dirty="0">
              <a:solidFill>
                <a:srgbClr val="FFFFFF"/>
              </a:solidFill>
            </a:endParaRPr>
          </a:p>
        </p:txBody>
      </p:sp>
      <p:sp>
        <p:nvSpPr>
          <p:cNvPr id="3" name="Marcador de contenido 2">
            <a:extLst>
              <a:ext uri="{FF2B5EF4-FFF2-40B4-BE49-F238E27FC236}">
                <a16:creationId xmlns:a16="http://schemas.microsoft.com/office/drawing/2014/main" id="{5FA96EA7-46F0-4B28-BDBD-A1C2A5314737}"/>
              </a:ext>
            </a:extLst>
          </p:cNvPr>
          <p:cNvSpPr>
            <a:spLocks noGrp="1"/>
          </p:cNvSpPr>
          <p:nvPr>
            <p:ph idx="1"/>
          </p:nvPr>
        </p:nvSpPr>
        <p:spPr>
          <a:xfrm>
            <a:off x="1367624" y="2490436"/>
            <a:ext cx="9708995" cy="3567173"/>
          </a:xfrm>
        </p:spPr>
        <p:txBody>
          <a:bodyPr anchor="ctr">
            <a:normAutofit/>
          </a:bodyPr>
          <a:lstStyle/>
          <a:p>
            <a:r>
              <a:rPr lang="es-ES" sz="2400" dirty="0"/>
              <a:t>UN RÉGIMEN QUE POR LEY ATE EL PESO A UNA MONEDA FUERTE EN UN  CURRENCY BOARD ,  O QUE </a:t>
            </a:r>
          </a:p>
          <a:p>
            <a:r>
              <a:rPr lang="es-ES" sz="2400" dirty="0"/>
              <a:t>QUE LISA Y LLANAMENTE SE ABANDONE AL PESO Y  SE LO CONVIERTA AL DÓLAR O AL EURO </a:t>
            </a:r>
          </a:p>
          <a:p>
            <a:pPr marL="0" indent="0">
              <a:buNone/>
            </a:pPr>
            <a:endParaRPr lang="es-UY" sz="2400" dirty="0"/>
          </a:p>
        </p:txBody>
      </p:sp>
    </p:spTree>
    <p:extLst>
      <p:ext uri="{BB962C8B-B14F-4D97-AF65-F5344CB8AC3E}">
        <p14:creationId xmlns:p14="http://schemas.microsoft.com/office/powerpoint/2010/main" val="210457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917A07E2-E7FD-421E-A84D-B451D4BC6C5E}"/>
              </a:ext>
            </a:extLst>
          </p:cNvPr>
          <p:cNvSpPr>
            <a:spLocks noGrp="1"/>
          </p:cNvSpPr>
          <p:nvPr>
            <p:ph type="title"/>
          </p:nvPr>
        </p:nvSpPr>
        <p:spPr>
          <a:xfrm>
            <a:off x="934872" y="982272"/>
            <a:ext cx="3388419" cy="4560970"/>
          </a:xfrm>
        </p:spPr>
        <p:txBody>
          <a:bodyPr>
            <a:normAutofit/>
          </a:bodyPr>
          <a:lstStyle/>
          <a:p>
            <a:r>
              <a:rPr lang="es-ES" sz="4000" dirty="0">
                <a:solidFill>
                  <a:srgbClr val="FFFFFF"/>
                </a:solidFill>
              </a:rPr>
              <a:t>CURRENCY BOARD O CAJA DE CONVERSIÓN</a:t>
            </a:r>
            <a:endParaRPr lang="es-UY"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Marcador de contenido 2">
            <a:extLst>
              <a:ext uri="{FF2B5EF4-FFF2-40B4-BE49-F238E27FC236}">
                <a16:creationId xmlns:a16="http://schemas.microsoft.com/office/drawing/2014/main" id="{42D112CF-02E1-42CD-9537-8344DC2275BF}"/>
              </a:ext>
            </a:extLst>
          </p:cNvPr>
          <p:cNvSpPr>
            <a:spLocks noGrp="1"/>
          </p:cNvSpPr>
          <p:nvPr>
            <p:ph idx="1"/>
          </p:nvPr>
        </p:nvSpPr>
        <p:spPr>
          <a:xfrm>
            <a:off x="5221862" y="1719618"/>
            <a:ext cx="5948831" cy="4334629"/>
          </a:xfrm>
        </p:spPr>
        <p:txBody>
          <a:bodyPr anchor="ctr">
            <a:normAutofit/>
          </a:bodyPr>
          <a:lstStyle/>
          <a:p>
            <a:r>
              <a:rPr lang="es-ES" sz="2400" b="0" i="0" dirty="0">
                <a:solidFill>
                  <a:srgbClr val="FEFFFF"/>
                </a:solidFill>
                <a:effectLst/>
                <a:latin typeface="SourceSansPro"/>
              </a:rPr>
              <a:t>UNA CAJA DE CONVERSIÓN ES LA AUTORIDAD MONETARIA DE UN PAÍS QUE </a:t>
            </a:r>
          </a:p>
          <a:p>
            <a:pPr lvl="1"/>
            <a:r>
              <a:rPr lang="es-ES" sz="2000" dirty="0">
                <a:solidFill>
                  <a:srgbClr val="FEFFFF"/>
                </a:solidFill>
                <a:latin typeface="SourceSansPro"/>
              </a:rPr>
              <a:t>SÓLO  PUEDE EMITIR BILLETES</a:t>
            </a:r>
            <a:r>
              <a:rPr lang="es-ES" sz="2000" b="0" i="0" dirty="0">
                <a:solidFill>
                  <a:srgbClr val="FEFFFF"/>
                </a:solidFill>
                <a:effectLst/>
                <a:latin typeface="SourceSansPro"/>
              </a:rPr>
              <a:t> CON UN RESPALDO DE 100% EN RESERVAS Y </a:t>
            </a:r>
          </a:p>
          <a:p>
            <a:pPr lvl="2"/>
            <a:r>
              <a:rPr lang="es-ES" sz="1600" b="0" i="0" dirty="0">
                <a:solidFill>
                  <a:srgbClr val="FEFFFF"/>
                </a:solidFill>
                <a:effectLst/>
                <a:latin typeface="SourceSansPro"/>
              </a:rPr>
              <a:t>CON UNA PARIDAD FIJADA POR LEY FRENTE A  UNA MONEDA DURA COMO EL DÓLAR, EL EURO, ETC</a:t>
            </a:r>
            <a:r>
              <a:rPr lang="es-ES" sz="800" dirty="0">
                <a:solidFill>
                  <a:srgbClr val="333333"/>
                </a:solidFill>
                <a:latin typeface="Open Sans" panose="020B0606030504020204" pitchFamily="34" charset="0"/>
              </a:rPr>
              <a:t> </a:t>
            </a:r>
          </a:p>
          <a:p>
            <a:r>
              <a:rPr lang="es-ES" sz="2200" i="0" dirty="0">
                <a:solidFill>
                  <a:schemeClr val="bg1"/>
                </a:solidFill>
                <a:effectLst/>
                <a:latin typeface="Open Sans" panose="020B0606030504020204" pitchFamily="34" charset="0"/>
              </a:rPr>
              <a:t>EL BANCO CENTRAL TIENE PROHIBIDO COMPRAR TÍTULOS DEL GOBIERNO.</a:t>
            </a:r>
          </a:p>
          <a:p>
            <a:r>
              <a:rPr lang="es-ES" sz="2400" b="0" i="0" dirty="0">
                <a:solidFill>
                  <a:srgbClr val="FEFFFF"/>
                </a:solidFill>
                <a:effectLst/>
                <a:latin typeface="SourceSansPro"/>
              </a:rPr>
              <a:t>UNA CAJA DE CONVERSIÓN PUEDE FUNCIONAR SOLA O EN PARALELO CON UN BANCO CENTRAL  Y </a:t>
            </a:r>
            <a:r>
              <a:rPr lang="es-ES" sz="2400" dirty="0">
                <a:solidFill>
                  <a:srgbClr val="FEFFFF"/>
                </a:solidFill>
                <a:latin typeface="SourceSansPro"/>
              </a:rPr>
              <a:t>SIGUE EXISTIENDO LA MONEDA NACIONAL </a:t>
            </a:r>
            <a:endParaRPr lang="es-UY" sz="2400" dirty="0">
              <a:solidFill>
                <a:srgbClr val="FEFFFF"/>
              </a:solidFill>
            </a:endParaRPr>
          </a:p>
        </p:txBody>
      </p:sp>
    </p:spTree>
    <p:extLst>
      <p:ext uri="{BB962C8B-B14F-4D97-AF65-F5344CB8AC3E}">
        <p14:creationId xmlns:p14="http://schemas.microsoft.com/office/powerpoint/2010/main" val="3236900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A0CF51F-F892-4C26-9553-867597B7B4E3}"/>
              </a:ext>
            </a:extLst>
          </p:cNvPr>
          <p:cNvSpPr>
            <a:spLocks noGrp="1"/>
          </p:cNvSpPr>
          <p:nvPr>
            <p:ph type="title"/>
          </p:nvPr>
        </p:nvSpPr>
        <p:spPr>
          <a:xfrm>
            <a:off x="647132" y="1295231"/>
            <a:ext cx="5895178" cy="3807446"/>
          </a:xfrm>
        </p:spPr>
        <p:txBody>
          <a:bodyPr vert="horz" lIns="91440" tIns="45720" rIns="91440" bIns="45720" rtlCol="0" anchor="b">
            <a:normAutofit/>
          </a:bodyPr>
          <a:lstStyle/>
          <a:p>
            <a:r>
              <a:rPr lang="en-US" sz="6600" b="1" kern="1200" dirty="0">
                <a:solidFill>
                  <a:schemeClr val="tx1"/>
                </a:solidFill>
                <a:latin typeface="+mj-lt"/>
                <a:ea typeface="+mj-ea"/>
                <a:cs typeface="+mj-cs"/>
              </a:rPr>
              <a:t>DOLARIZACIÓN EXTREMA</a:t>
            </a:r>
          </a:p>
        </p:txBody>
      </p:sp>
      <p:sp>
        <p:nvSpPr>
          <p:cNvPr id="10" name="Freeform: Shape 9">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2"/>
          </a:solidFill>
          <a:ln w="6857" cap="flat">
            <a:noFill/>
            <a:prstDash val="solid"/>
            <a:miter/>
          </a:ln>
        </p:spPr>
        <p:txBody>
          <a:bodyPr wrap="square" rtlCol="0" anchor="ctr">
            <a:noAutofit/>
          </a:bodyPr>
          <a:lstStyle/>
          <a:p>
            <a:endParaRPr lang="en-US"/>
          </a:p>
        </p:txBody>
      </p:sp>
      <p:sp>
        <p:nvSpPr>
          <p:cNvPr id="3" name="Marcador de contenido 2">
            <a:extLst>
              <a:ext uri="{FF2B5EF4-FFF2-40B4-BE49-F238E27FC236}">
                <a16:creationId xmlns:a16="http://schemas.microsoft.com/office/drawing/2014/main" id="{82D83715-F479-440B-ACEC-C151D6ECE51A}"/>
              </a:ext>
            </a:extLst>
          </p:cNvPr>
          <p:cNvSpPr>
            <a:spLocks noGrp="1"/>
          </p:cNvSpPr>
          <p:nvPr>
            <p:ph idx="1"/>
          </p:nvPr>
        </p:nvSpPr>
        <p:spPr>
          <a:xfrm>
            <a:off x="8129872" y="1122363"/>
            <a:ext cx="3223928" cy="3980314"/>
          </a:xfrm>
        </p:spPr>
        <p:txBody>
          <a:bodyPr vert="horz" lIns="91440" tIns="45720" rIns="91440" bIns="45720" rtlCol="0" anchor="b">
            <a:normAutofit/>
          </a:bodyPr>
          <a:lstStyle/>
          <a:p>
            <a:pPr marL="0" indent="0">
              <a:buNone/>
            </a:pPr>
            <a:r>
              <a:rPr lang="en-US" sz="2400" kern="1200" dirty="0">
                <a:solidFill>
                  <a:srgbClr val="FFFFFF"/>
                </a:solidFill>
                <a:latin typeface="+mn-lt"/>
                <a:ea typeface="+mn-ea"/>
                <a:cs typeface="+mn-cs"/>
              </a:rPr>
              <a:t>CONSISTE EN LA TOTAL ELIMINACIÓN DEL PESO QUE ES  REEMPLAZADO POR </a:t>
            </a:r>
            <a:r>
              <a:rPr lang="en-US" sz="2400" dirty="0">
                <a:solidFill>
                  <a:srgbClr val="FFFFFF"/>
                </a:solidFill>
              </a:rPr>
              <a:t>UNA MONEDA FUERTE:</a:t>
            </a:r>
            <a:r>
              <a:rPr lang="en-US" sz="2400" kern="1200" dirty="0">
                <a:solidFill>
                  <a:srgbClr val="FFFFFF"/>
                </a:solidFill>
                <a:latin typeface="+mn-lt"/>
                <a:ea typeface="+mn-ea"/>
                <a:cs typeface="+mn-cs"/>
              </a:rPr>
              <a:t> DÓLAR, EURO,ETC</a:t>
            </a:r>
          </a:p>
        </p:txBody>
      </p:sp>
      <p:sp>
        <p:nvSpPr>
          <p:cNvPr id="12"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18288"/>
          </a:xfrm>
          <a:custGeom>
            <a:avLst/>
            <a:gdLst>
              <a:gd name="connsiteX0" fmla="*/ 0 w 5897880"/>
              <a:gd name="connsiteY0" fmla="*/ 0 h 18288"/>
              <a:gd name="connsiteX1" fmla="*/ 537362 w 5897880"/>
              <a:gd name="connsiteY1" fmla="*/ 0 h 18288"/>
              <a:gd name="connsiteX2" fmla="*/ 1133704 w 5897880"/>
              <a:gd name="connsiteY2" fmla="*/ 0 h 18288"/>
              <a:gd name="connsiteX3" fmla="*/ 1671066 w 5897880"/>
              <a:gd name="connsiteY3" fmla="*/ 0 h 18288"/>
              <a:gd name="connsiteX4" fmla="*/ 2385365 w 5897880"/>
              <a:gd name="connsiteY4" fmla="*/ 0 h 18288"/>
              <a:gd name="connsiteX5" fmla="*/ 3040685 w 5897880"/>
              <a:gd name="connsiteY5" fmla="*/ 0 h 18288"/>
              <a:gd name="connsiteX6" fmla="*/ 3696005 w 5897880"/>
              <a:gd name="connsiteY6" fmla="*/ 0 h 18288"/>
              <a:gd name="connsiteX7" fmla="*/ 4469282 w 5897880"/>
              <a:gd name="connsiteY7" fmla="*/ 0 h 18288"/>
              <a:gd name="connsiteX8" fmla="*/ 5183581 w 5897880"/>
              <a:gd name="connsiteY8" fmla="*/ 0 h 18288"/>
              <a:gd name="connsiteX9" fmla="*/ 5897880 w 5897880"/>
              <a:gd name="connsiteY9" fmla="*/ 0 h 18288"/>
              <a:gd name="connsiteX10" fmla="*/ 5897880 w 5897880"/>
              <a:gd name="connsiteY10" fmla="*/ 18288 h 18288"/>
              <a:gd name="connsiteX11" fmla="*/ 5419496 w 5897880"/>
              <a:gd name="connsiteY11" fmla="*/ 18288 h 18288"/>
              <a:gd name="connsiteX12" fmla="*/ 4882134 w 5897880"/>
              <a:gd name="connsiteY12" fmla="*/ 18288 h 18288"/>
              <a:gd name="connsiteX13" fmla="*/ 4167835 w 5897880"/>
              <a:gd name="connsiteY13" fmla="*/ 18288 h 18288"/>
              <a:gd name="connsiteX14" fmla="*/ 3394558 w 5897880"/>
              <a:gd name="connsiteY14" fmla="*/ 18288 h 18288"/>
              <a:gd name="connsiteX15" fmla="*/ 2798216 w 5897880"/>
              <a:gd name="connsiteY15" fmla="*/ 18288 h 18288"/>
              <a:gd name="connsiteX16" fmla="*/ 2024939 w 5897880"/>
              <a:gd name="connsiteY16" fmla="*/ 18288 h 18288"/>
              <a:gd name="connsiteX17" fmla="*/ 1487576 w 5897880"/>
              <a:gd name="connsiteY17" fmla="*/ 18288 h 18288"/>
              <a:gd name="connsiteX18" fmla="*/ 1009193 w 5897880"/>
              <a:gd name="connsiteY18" fmla="*/ 18288 h 18288"/>
              <a:gd name="connsiteX19" fmla="*/ 0 w 5897880"/>
              <a:gd name="connsiteY19" fmla="*/ 18288 h 18288"/>
              <a:gd name="connsiteX20" fmla="*/ 0 w 5897880"/>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18288"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259" y="7355"/>
                  <a:pt x="5898164" y="10249"/>
                  <a:pt x="5897880" y="18288"/>
                </a:cubicBezTo>
                <a:cubicBezTo>
                  <a:pt x="5682742" y="31268"/>
                  <a:pt x="5520014" y="14700"/>
                  <a:pt x="5419496" y="18288"/>
                </a:cubicBezTo>
                <a:cubicBezTo>
                  <a:pt x="5318978" y="21876"/>
                  <a:pt x="5012864" y="-2446"/>
                  <a:pt x="4882134" y="18288"/>
                </a:cubicBezTo>
                <a:cubicBezTo>
                  <a:pt x="4751404" y="39022"/>
                  <a:pt x="4313676" y="-3937"/>
                  <a:pt x="4167835" y="18288"/>
                </a:cubicBezTo>
                <a:cubicBezTo>
                  <a:pt x="4021994" y="40513"/>
                  <a:pt x="3715729" y="50049"/>
                  <a:pt x="3394558" y="18288"/>
                </a:cubicBezTo>
                <a:cubicBezTo>
                  <a:pt x="3073387" y="-13473"/>
                  <a:pt x="3093227" y="29828"/>
                  <a:pt x="2798216" y="18288"/>
                </a:cubicBezTo>
                <a:cubicBezTo>
                  <a:pt x="2503205" y="6748"/>
                  <a:pt x="2297615" y="22459"/>
                  <a:pt x="2024939" y="18288"/>
                </a:cubicBezTo>
                <a:cubicBezTo>
                  <a:pt x="1752263" y="14117"/>
                  <a:pt x="1629814" y="-5485"/>
                  <a:pt x="1487576" y="18288"/>
                </a:cubicBezTo>
                <a:cubicBezTo>
                  <a:pt x="1345338" y="42061"/>
                  <a:pt x="1238885" y="15810"/>
                  <a:pt x="1009193" y="18288"/>
                </a:cubicBezTo>
                <a:cubicBezTo>
                  <a:pt x="779501" y="20766"/>
                  <a:pt x="441829" y="-24679"/>
                  <a:pt x="0" y="18288"/>
                </a:cubicBezTo>
                <a:cubicBezTo>
                  <a:pt x="-384" y="12702"/>
                  <a:pt x="-513" y="4636"/>
                  <a:pt x="0" y="0"/>
                </a:cubicBezTo>
                <a:close/>
              </a:path>
              <a:path w="5897880" h="18288"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220" y="5688"/>
                  <a:pt x="5897711" y="13142"/>
                  <a:pt x="5897880" y="18288"/>
                </a:cubicBezTo>
                <a:cubicBezTo>
                  <a:pt x="5630425" y="-1425"/>
                  <a:pt x="5532865" y="12244"/>
                  <a:pt x="5242560" y="18288"/>
                </a:cubicBezTo>
                <a:cubicBezTo>
                  <a:pt x="4952255" y="24332"/>
                  <a:pt x="4783060" y="5748"/>
                  <a:pt x="4646219" y="18288"/>
                </a:cubicBezTo>
                <a:cubicBezTo>
                  <a:pt x="4509378" y="30828"/>
                  <a:pt x="4163771" y="-13995"/>
                  <a:pt x="3872941" y="18288"/>
                </a:cubicBezTo>
                <a:cubicBezTo>
                  <a:pt x="3582111" y="50571"/>
                  <a:pt x="3362704" y="-1402"/>
                  <a:pt x="3099664" y="18288"/>
                </a:cubicBezTo>
                <a:cubicBezTo>
                  <a:pt x="2836624" y="37978"/>
                  <a:pt x="2747441" y="19657"/>
                  <a:pt x="2562301" y="18288"/>
                </a:cubicBezTo>
                <a:cubicBezTo>
                  <a:pt x="2377161" y="16919"/>
                  <a:pt x="2104946" y="21735"/>
                  <a:pt x="1906981" y="18288"/>
                </a:cubicBezTo>
                <a:cubicBezTo>
                  <a:pt x="1709016" y="14841"/>
                  <a:pt x="1304654" y="-2323"/>
                  <a:pt x="1133704" y="18288"/>
                </a:cubicBezTo>
                <a:cubicBezTo>
                  <a:pt x="962754" y="38899"/>
                  <a:pt x="457048" y="2985"/>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2">
            <a:extLst>
              <a:ext uri="{FF2B5EF4-FFF2-40B4-BE49-F238E27FC236}">
                <a16:creationId xmlns:a16="http://schemas.microsoft.com/office/drawing/2014/main" id="{8FFD9892-EDE5-4886-A313-66099DA8C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292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ítulo 1">
            <a:extLst>
              <a:ext uri="{FF2B5EF4-FFF2-40B4-BE49-F238E27FC236}">
                <a16:creationId xmlns:a16="http://schemas.microsoft.com/office/drawing/2014/main" id="{900A9911-ED5B-426E-8EA9-8E2D1FBDB179}"/>
              </a:ext>
            </a:extLst>
          </p:cNvPr>
          <p:cNvSpPr>
            <a:spLocks noGrp="1"/>
          </p:cNvSpPr>
          <p:nvPr>
            <p:ph type="title"/>
          </p:nvPr>
        </p:nvSpPr>
        <p:spPr>
          <a:xfrm>
            <a:off x="640080" y="1243013"/>
            <a:ext cx="3855720" cy="4371974"/>
          </a:xfrm>
        </p:spPr>
        <p:txBody>
          <a:bodyPr>
            <a:normAutofit/>
          </a:bodyPr>
          <a:lstStyle/>
          <a:p>
            <a:r>
              <a:rPr lang="es-ES" sz="3600">
                <a:solidFill>
                  <a:schemeClr val="tx2"/>
                </a:solidFill>
              </a:rPr>
              <a:t>DOLARIZACIÓN PRODUCE LOS MISMOS EFECTOS QUE UN CURRENCY BOARD</a:t>
            </a:r>
            <a:endParaRPr lang="es-UY" sz="3600">
              <a:solidFill>
                <a:schemeClr val="tx2"/>
              </a:solidFill>
            </a:endParaRPr>
          </a:p>
        </p:txBody>
      </p:sp>
      <p:sp>
        <p:nvSpPr>
          <p:cNvPr id="3" name="Marcador de contenido 2">
            <a:extLst>
              <a:ext uri="{FF2B5EF4-FFF2-40B4-BE49-F238E27FC236}">
                <a16:creationId xmlns:a16="http://schemas.microsoft.com/office/drawing/2014/main" id="{2BDC7A48-C8AF-4206-9DBF-BEC8C604A461}"/>
              </a:ext>
            </a:extLst>
          </p:cNvPr>
          <p:cNvSpPr>
            <a:spLocks noGrp="1"/>
          </p:cNvSpPr>
          <p:nvPr>
            <p:ph idx="1"/>
          </p:nvPr>
        </p:nvSpPr>
        <p:spPr>
          <a:xfrm>
            <a:off x="6172200" y="804672"/>
            <a:ext cx="5221224" cy="5230368"/>
          </a:xfrm>
        </p:spPr>
        <p:txBody>
          <a:bodyPr anchor="ctr">
            <a:normAutofit/>
          </a:bodyPr>
          <a:lstStyle/>
          <a:p>
            <a:pPr marL="0" indent="0">
              <a:buNone/>
            </a:pPr>
            <a:r>
              <a:rPr lang="es-ES" sz="1800" dirty="0">
                <a:solidFill>
                  <a:schemeClr val="tx2"/>
                </a:solidFill>
              </a:rPr>
              <a:t>  </a:t>
            </a:r>
          </a:p>
          <a:p>
            <a:pPr lvl="2"/>
            <a:r>
              <a:rPr lang="es-ES" sz="1800" dirty="0">
                <a:solidFill>
                  <a:schemeClr val="tx2"/>
                </a:solidFill>
              </a:rPr>
              <a:t>EXCEPTO QUE DESAPARECE LA MONEDA LOCAL  LO QUE  DA MÁS CREDIBILIDAD</a:t>
            </a:r>
          </a:p>
          <a:p>
            <a:pPr lvl="2"/>
            <a:r>
              <a:rPr lang="es-ES" sz="1800" dirty="0">
                <a:solidFill>
                  <a:schemeClr val="tx2"/>
                </a:solidFill>
              </a:rPr>
              <a:t>QUE LA TASA DE INTERÉS ES IGUAL A LA TASA VIGENTE EN USA</a:t>
            </a:r>
            <a:endParaRPr lang="es-ES" sz="1600" dirty="0">
              <a:solidFill>
                <a:schemeClr val="tx2"/>
              </a:solidFill>
            </a:endParaRPr>
          </a:p>
          <a:p>
            <a:pPr lvl="2"/>
            <a:r>
              <a:rPr lang="es-ES" sz="1800" dirty="0">
                <a:solidFill>
                  <a:schemeClr val="tx2"/>
                </a:solidFill>
              </a:rPr>
              <a:t>QUE NO PUEDE CAMBIARSE LA PARIDAD ENTRE LA MONEDA LOCAL Y EL DÓLAR, COMO SÍ PUEDE CAMBIARSE EN UNA CAJA DE CONVERSIÓN</a:t>
            </a:r>
          </a:p>
          <a:p>
            <a:pPr lvl="3"/>
            <a:r>
              <a:rPr lang="es-ES" sz="1600" dirty="0">
                <a:solidFill>
                  <a:schemeClr val="tx2"/>
                </a:solidFill>
              </a:rPr>
              <a:t>AUNQUE ESTO REQUIERE MODIFICAR LA LEY</a:t>
            </a:r>
          </a:p>
          <a:p>
            <a:endParaRPr lang="es-UY" sz="1800" dirty="0">
              <a:solidFill>
                <a:schemeClr val="tx2"/>
              </a:solidFill>
            </a:endParaRPr>
          </a:p>
        </p:txBody>
      </p:sp>
    </p:spTree>
    <p:extLst>
      <p:ext uri="{BB962C8B-B14F-4D97-AF65-F5344CB8AC3E}">
        <p14:creationId xmlns:p14="http://schemas.microsoft.com/office/powerpoint/2010/main" val="32626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AC26B35-849A-488D-87AC-6F01090398AA}"/>
              </a:ext>
            </a:extLst>
          </p:cNvPr>
          <p:cNvSpPr>
            <a:spLocks noGrp="1"/>
          </p:cNvSpPr>
          <p:nvPr>
            <p:ph type="title"/>
          </p:nvPr>
        </p:nvSpPr>
        <p:spPr>
          <a:xfrm>
            <a:off x="841248" y="548640"/>
            <a:ext cx="3600860" cy="5431536"/>
          </a:xfrm>
        </p:spPr>
        <p:txBody>
          <a:bodyPr>
            <a:normAutofit/>
          </a:bodyPr>
          <a:lstStyle/>
          <a:p>
            <a:r>
              <a:rPr lang="es-ES" sz="3400" b="1" i="0" dirty="0">
                <a:effectLst/>
                <a:latin typeface="Playfair Display"/>
              </a:rPr>
              <a:t>PAÍSES QUE TIENEN EL DÓLAR ESTADOUNIDENSE COMO MONEDA OFICIAL</a:t>
            </a:r>
            <a:br>
              <a:rPr lang="es-ES" sz="3400" b="1" i="0" dirty="0">
                <a:effectLst/>
                <a:latin typeface="Playfair Display"/>
              </a:rPr>
            </a:br>
            <a:endParaRPr lang="es-UY" sz="34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514DC35-1EB4-4C27-A5D3-7CC84ECA4363}"/>
              </a:ext>
            </a:extLst>
          </p:cNvPr>
          <p:cNvSpPr>
            <a:spLocks noGrp="1"/>
          </p:cNvSpPr>
          <p:nvPr>
            <p:ph idx="1"/>
          </p:nvPr>
        </p:nvSpPr>
        <p:spPr>
          <a:xfrm>
            <a:off x="5126418" y="552091"/>
            <a:ext cx="6224335" cy="5431536"/>
          </a:xfrm>
        </p:spPr>
        <p:txBody>
          <a:bodyPr anchor="ctr">
            <a:normAutofit/>
          </a:bodyPr>
          <a:lstStyle/>
          <a:p>
            <a:pPr>
              <a:buFont typeface="Arial" panose="020B0604020202020204" pitchFamily="34" charset="0"/>
              <a:buChar char="•"/>
            </a:pPr>
            <a:r>
              <a:rPr lang="es-ES" sz="2200" b="0" i="0">
                <a:effectLst/>
                <a:latin typeface="Open Sans" panose="020B0606030504020204" pitchFamily="34" charset="0"/>
              </a:rPr>
              <a:t>EE.UU y sus territorios.</a:t>
            </a:r>
          </a:p>
          <a:p>
            <a:pPr>
              <a:buFont typeface="Arial" panose="020B0604020202020204" pitchFamily="34" charset="0"/>
              <a:buChar char="•"/>
            </a:pPr>
            <a:r>
              <a:rPr lang="es-ES" sz="2200" b="0" i="0">
                <a:effectLst/>
                <a:latin typeface="Open Sans" panose="020B0606030504020204" pitchFamily="34" charset="0"/>
              </a:rPr>
              <a:t>Ecuador.</a:t>
            </a:r>
          </a:p>
          <a:p>
            <a:pPr>
              <a:buFont typeface="Arial" panose="020B0604020202020204" pitchFamily="34" charset="0"/>
              <a:buChar char="•"/>
            </a:pPr>
            <a:r>
              <a:rPr lang="es-ES" sz="2200" b="0" i="0">
                <a:effectLst/>
                <a:latin typeface="Open Sans" panose="020B0606030504020204" pitchFamily="34" charset="0"/>
              </a:rPr>
              <a:t>El Salvador.</a:t>
            </a:r>
          </a:p>
          <a:p>
            <a:pPr>
              <a:buFont typeface="Arial" panose="020B0604020202020204" pitchFamily="34" charset="0"/>
              <a:buChar char="•"/>
            </a:pPr>
            <a:r>
              <a:rPr lang="es-ES" sz="2200" b="0" i="0">
                <a:effectLst/>
                <a:latin typeface="Open Sans" panose="020B0606030504020204" pitchFamily="34" charset="0"/>
              </a:rPr>
              <a:t>Islas Marshall.</a:t>
            </a:r>
          </a:p>
          <a:p>
            <a:pPr>
              <a:buFont typeface="Arial" panose="020B0604020202020204" pitchFamily="34" charset="0"/>
              <a:buChar char="•"/>
            </a:pPr>
            <a:r>
              <a:rPr lang="es-ES" sz="2200" b="0" i="0">
                <a:effectLst/>
                <a:latin typeface="Open Sans" panose="020B0606030504020204" pitchFamily="34" charset="0"/>
              </a:rPr>
              <a:t>Estados Federados de Micronesia.</a:t>
            </a:r>
          </a:p>
          <a:p>
            <a:pPr>
              <a:buFont typeface="Arial" panose="020B0604020202020204" pitchFamily="34" charset="0"/>
              <a:buChar char="•"/>
            </a:pPr>
            <a:r>
              <a:rPr lang="es-ES" sz="2200" b="0" i="0">
                <a:effectLst/>
                <a:latin typeface="Open Sans" panose="020B0606030504020204" pitchFamily="34" charset="0"/>
              </a:rPr>
              <a:t>Palaos.</a:t>
            </a:r>
          </a:p>
          <a:p>
            <a:pPr>
              <a:buFont typeface="Arial" panose="020B0604020202020204" pitchFamily="34" charset="0"/>
              <a:buChar char="•"/>
            </a:pPr>
            <a:r>
              <a:rPr lang="es-ES" sz="2200" b="0" i="0">
                <a:effectLst/>
                <a:latin typeface="Open Sans" panose="020B0606030504020204" pitchFamily="34" charset="0"/>
              </a:rPr>
              <a:t>Timor Oriental.</a:t>
            </a:r>
          </a:p>
          <a:p>
            <a:pPr>
              <a:buFont typeface="Arial" panose="020B0604020202020204" pitchFamily="34" charset="0"/>
              <a:buChar char="•"/>
            </a:pPr>
            <a:r>
              <a:rPr lang="es-ES" sz="2200" b="0" i="0">
                <a:effectLst/>
                <a:latin typeface="Open Sans" panose="020B0606030504020204" pitchFamily="34" charset="0"/>
              </a:rPr>
              <a:t>Zimbabue.</a:t>
            </a:r>
          </a:p>
          <a:p>
            <a:pPr>
              <a:buFont typeface="Arial" panose="020B0604020202020204" pitchFamily="34" charset="0"/>
              <a:buChar char="•"/>
            </a:pPr>
            <a:r>
              <a:rPr lang="es-ES" sz="2200" b="0" i="0">
                <a:effectLst/>
                <a:latin typeface="Open Sans" panose="020B0606030504020204" pitchFamily="34" charset="0"/>
              </a:rPr>
              <a:t>Panamá, junto a su moneda oficial: el Balboa panameño.</a:t>
            </a:r>
          </a:p>
          <a:p>
            <a:pPr marL="0" indent="0">
              <a:buNone/>
            </a:pPr>
            <a:br>
              <a:rPr lang="es-ES" sz="2200" b="0" i="0">
                <a:effectLst/>
                <a:latin typeface="Open Sans" panose="020B0606030504020204" pitchFamily="34" charset="0"/>
              </a:rPr>
            </a:br>
            <a:endParaRPr lang="es-UY" sz="2200"/>
          </a:p>
          <a:p>
            <a:endParaRPr lang="es-UY" sz="2200"/>
          </a:p>
        </p:txBody>
      </p:sp>
    </p:spTree>
    <p:extLst>
      <p:ext uri="{BB962C8B-B14F-4D97-AF65-F5344CB8AC3E}">
        <p14:creationId xmlns:p14="http://schemas.microsoft.com/office/powerpoint/2010/main" val="2444347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43D565C-0B48-4FE3-A73D-62D8A33FCC10}"/>
              </a:ext>
            </a:extLst>
          </p:cNvPr>
          <p:cNvSpPr>
            <a:spLocks noGrp="1"/>
          </p:cNvSpPr>
          <p:nvPr>
            <p:ph type="ctrTitle"/>
          </p:nvPr>
        </p:nvSpPr>
        <p:spPr>
          <a:xfrm>
            <a:off x="841248" y="548640"/>
            <a:ext cx="3600860" cy="5431536"/>
          </a:xfrm>
        </p:spPr>
        <p:txBody>
          <a:bodyPr vert="horz" lIns="91440" tIns="45720" rIns="91440" bIns="45720" rtlCol="0" anchor="ctr">
            <a:normAutofit/>
          </a:bodyPr>
          <a:lstStyle/>
          <a:p>
            <a:pPr algn="l"/>
            <a:r>
              <a:rPr lang="en-US" sz="5000" kern="1200" dirty="0">
                <a:solidFill>
                  <a:schemeClr val="tx1"/>
                </a:solidFill>
                <a:latin typeface="+mj-lt"/>
                <a:ea typeface="+mj-ea"/>
                <a:cs typeface="+mj-cs"/>
              </a:rPr>
              <a:t>ALGUNOS PAÍSES CON CAJAS DE CONVERSIÓN</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24649C6E-E7B2-4AD7-A0EF-B7EF0C9164E8}"/>
              </a:ext>
            </a:extLst>
          </p:cNvPr>
          <p:cNvSpPr>
            <a:spLocks noGrp="1"/>
          </p:cNvSpPr>
          <p:nvPr>
            <p:ph type="subTitle" idx="1"/>
          </p:nvPr>
        </p:nvSpPr>
        <p:spPr>
          <a:xfrm>
            <a:off x="5126418" y="552091"/>
            <a:ext cx="6224335" cy="5431536"/>
          </a:xfrm>
        </p:spPr>
        <p:txBody>
          <a:bodyPr vert="horz" lIns="91440" tIns="45720" rIns="91440" bIns="45720" rtlCol="0" anchor="ctr">
            <a:normAutofit fontScale="32500" lnSpcReduction="20000"/>
          </a:bodyPr>
          <a:lstStyle/>
          <a:p>
            <a:pPr indent="-228600" algn="l">
              <a:buFont typeface="Arial" panose="020B0604020202020204" pitchFamily="34" charset="0"/>
              <a:buChar char="•"/>
            </a:pPr>
            <a:r>
              <a:rPr lang="en-US" sz="4000" b="1" dirty="0" err="1"/>
              <a:t>Frente</a:t>
            </a:r>
            <a:r>
              <a:rPr lang="en-US" sz="4000" b="1" dirty="0"/>
              <a:t> al Euro</a:t>
            </a:r>
          </a:p>
          <a:p>
            <a:pPr indent="-228600" algn="l">
              <a:buFont typeface="Arial" panose="020B0604020202020204" pitchFamily="34" charset="0"/>
              <a:buChar char="•"/>
            </a:pPr>
            <a:r>
              <a:rPr lang="en-US" sz="4000" dirty="0"/>
              <a:t>Lev </a:t>
            </a:r>
            <a:r>
              <a:rPr lang="en-US" sz="4000" dirty="0" err="1"/>
              <a:t>Bulgaro</a:t>
            </a:r>
            <a:r>
              <a:rPr lang="en-US" sz="4000" dirty="0"/>
              <a:t> </a:t>
            </a:r>
          </a:p>
          <a:p>
            <a:pPr indent="-228600" algn="l">
              <a:buFont typeface="Arial" panose="020B0604020202020204" pitchFamily="34" charset="0"/>
              <a:buChar char="•"/>
            </a:pPr>
            <a:r>
              <a:rPr lang="en-US" sz="4000" dirty="0"/>
              <a:t>Marco convertible de Bosnia y Herzegovina (</a:t>
            </a:r>
            <a:r>
              <a:rPr lang="en-US" sz="4000" dirty="0" err="1"/>
              <a:t>Konvertibilna</a:t>
            </a:r>
            <a:r>
              <a:rPr lang="en-US" sz="4000" dirty="0"/>
              <a:t> </a:t>
            </a:r>
            <a:r>
              <a:rPr lang="en-US" sz="4000" dirty="0" err="1"/>
              <a:t>marka</a:t>
            </a:r>
            <a:r>
              <a:rPr lang="en-US" sz="4000" dirty="0"/>
              <a:t>)</a:t>
            </a:r>
          </a:p>
          <a:p>
            <a:pPr indent="-228600" algn="l">
              <a:buFont typeface="Arial" panose="020B0604020202020204" pitchFamily="34" charset="0"/>
              <a:buChar char="•"/>
            </a:pPr>
            <a:r>
              <a:rPr lang="en-US" sz="4000" dirty="0"/>
              <a:t>Corona </a:t>
            </a:r>
            <a:r>
              <a:rPr lang="en-US" sz="4000" dirty="0" err="1"/>
              <a:t>danesa</a:t>
            </a:r>
            <a:endParaRPr lang="en-US" sz="4000" dirty="0"/>
          </a:p>
          <a:p>
            <a:pPr indent="-228600" algn="l">
              <a:buFont typeface="Arial" panose="020B0604020202020204" pitchFamily="34" charset="0"/>
              <a:buChar char="•"/>
            </a:pPr>
            <a:r>
              <a:rPr lang="en-US" sz="4800" b="1" dirty="0" err="1"/>
              <a:t>Frente</a:t>
            </a:r>
            <a:r>
              <a:rPr lang="en-US" sz="4800" b="1" dirty="0"/>
              <a:t> al </a:t>
            </a:r>
            <a:r>
              <a:rPr lang="en-US" sz="4800" b="1" dirty="0" err="1"/>
              <a:t>dólar</a:t>
            </a:r>
            <a:r>
              <a:rPr lang="en-US" sz="4800" b="1" dirty="0"/>
              <a:t> </a:t>
            </a:r>
            <a:r>
              <a:rPr lang="en-US" sz="4800" b="1" dirty="0" err="1"/>
              <a:t>estadounidense</a:t>
            </a:r>
            <a:endParaRPr lang="en-US" sz="4800" b="1" dirty="0"/>
          </a:p>
          <a:p>
            <a:pPr indent="-228600" algn="l">
              <a:buFont typeface="Arial" panose="020B0604020202020204" pitchFamily="34" charset="0"/>
              <a:buChar char="•"/>
            </a:pPr>
            <a:r>
              <a:rPr lang="en-US" sz="4800" dirty="0" err="1"/>
              <a:t>Dolar</a:t>
            </a:r>
            <a:r>
              <a:rPr lang="en-US" sz="4800" dirty="0"/>
              <a:t> de Hong Kong</a:t>
            </a:r>
          </a:p>
          <a:p>
            <a:pPr indent="-228600" algn="l">
              <a:buFont typeface="Arial" panose="020B0604020202020204" pitchFamily="34" charset="0"/>
              <a:buChar char="•"/>
            </a:pPr>
            <a:r>
              <a:rPr lang="en-US" sz="4800" dirty="0" err="1"/>
              <a:t>Dólar</a:t>
            </a:r>
            <a:r>
              <a:rPr lang="en-US" sz="4800" dirty="0"/>
              <a:t> de las Bermudas</a:t>
            </a:r>
          </a:p>
          <a:p>
            <a:pPr indent="-228600" algn="l">
              <a:buFont typeface="Arial" panose="020B0604020202020204" pitchFamily="34" charset="0"/>
              <a:buChar char="•"/>
            </a:pPr>
            <a:r>
              <a:rPr lang="en-US" sz="4800" dirty="0" err="1"/>
              <a:t>Dólar</a:t>
            </a:r>
            <a:r>
              <a:rPr lang="en-US" sz="4800" dirty="0"/>
              <a:t> de las Islas </a:t>
            </a:r>
            <a:r>
              <a:rPr lang="en-US" sz="4800" dirty="0" err="1"/>
              <a:t>Caimán</a:t>
            </a:r>
            <a:endParaRPr lang="en-US" sz="4800" dirty="0"/>
          </a:p>
          <a:p>
            <a:pPr indent="-228600" algn="l">
              <a:buFont typeface="Arial" panose="020B0604020202020204" pitchFamily="34" charset="0"/>
              <a:buChar char="•"/>
            </a:pPr>
            <a:r>
              <a:rPr lang="en-US" sz="4800" dirty="0"/>
              <a:t>Franco de </a:t>
            </a:r>
            <a:r>
              <a:rPr lang="en-US" sz="4800" dirty="0" err="1"/>
              <a:t>Yibuti</a:t>
            </a:r>
            <a:endParaRPr lang="en-US" sz="4800" dirty="0"/>
          </a:p>
          <a:p>
            <a:pPr indent="-228600" algn="l">
              <a:buFont typeface="Arial" panose="020B0604020202020204" pitchFamily="34" charset="0"/>
              <a:buChar char="•"/>
            </a:pPr>
            <a:r>
              <a:rPr lang="en-US" sz="4800" dirty="0" err="1"/>
              <a:t>Dólar</a:t>
            </a:r>
            <a:r>
              <a:rPr lang="en-US" sz="4800" dirty="0"/>
              <a:t> del Caribe Oriental (Antigua y Barbuda, Dominica, Granada, Saint Kitts y Nevis, Santa Lucía, y San Vicente y las </a:t>
            </a:r>
            <a:r>
              <a:rPr lang="en-US" sz="4800" dirty="0" err="1"/>
              <a:t>Granadinas</a:t>
            </a:r>
            <a:r>
              <a:rPr lang="en-US" sz="4800" dirty="0"/>
              <a:t>)</a:t>
            </a:r>
          </a:p>
          <a:p>
            <a:pPr indent="-228600" algn="l">
              <a:buFont typeface="Arial" panose="020B0604020202020204" pitchFamily="34" charset="0"/>
              <a:buChar char="•"/>
            </a:pPr>
            <a:r>
              <a:rPr lang="en-US" sz="4800" b="1" dirty="0"/>
              <a:t>Contra la libra </a:t>
            </a:r>
            <a:r>
              <a:rPr lang="en-US" sz="4800" b="1" dirty="0" err="1"/>
              <a:t>esterlina</a:t>
            </a:r>
            <a:endParaRPr lang="en-US" sz="4800" b="1" dirty="0"/>
          </a:p>
          <a:p>
            <a:pPr indent="-228600" algn="l">
              <a:buFont typeface="Arial" panose="020B0604020202020204" pitchFamily="34" charset="0"/>
              <a:buChar char="•"/>
            </a:pPr>
            <a:r>
              <a:rPr lang="en-US" sz="4800" dirty="0"/>
              <a:t>Libra de las Islas Malvinas</a:t>
            </a:r>
          </a:p>
          <a:p>
            <a:pPr indent="-228600" algn="l">
              <a:buFont typeface="Arial" panose="020B0604020202020204" pitchFamily="34" charset="0"/>
              <a:buChar char="•"/>
            </a:pPr>
            <a:r>
              <a:rPr lang="en-US" sz="4800" dirty="0"/>
              <a:t>Libra </a:t>
            </a:r>
            <a:r>
              <a:rPr lang="en-US" sz="4800" dirty="0" err="1"/>
              <a:t>gibraltareña</a:t>
            </a:r>
            <a:endParaRPr lang="en-US" sz="4800" dirty="0"/>
          </a:p>
          <a:p>
            <a:pPr indent="-228600" algn="l">
              <a:buFont typeface="Arial" panose="020B0604020202020204" pitchFamily="34" charset="0"/>
              <a:buChar char="•"/>
            </a:pPr>
            <a:r>
              <a:rPr lang="en-US" sz="4800" dirty="0"/>
              <a:t>Libra de </a:t>
            </a:r>
            <a:r>
              <a:rPr lang="en-US" sz="4800" dirty="0" err="1"/>
              <a:t>santa</a:t>
            </a:r>
            <a:r>
              <a:rPr lang="en-US" sz="4800" dirty="0"/>
              <a:t> </a:t>
            </a:r>
            <a:r>
              <a:rPr lang="en-US" sz="4800" dirty="0" err="1"/>
              <a:t>elena</a:t>
            </a:r>
            <a:endParaRPr lang="en-US" sz="4800" dirty="0"/>
          </a:p>
          <a:p>
            <a:pPr indent="-228600" algn="l">
              <a:buFont typeface="Arial" panose="020B0604020202020204" pitchFamily="34" charset="0"/>
              <a:buChar char="•"/>
            </a:pPr>
            <a:r>
              <a:rPr lang="en-US" sz="4800" b="1" dirty="0" err="1"/>
              <a:t>Ejemplos</a:t>
            </a:r>
            <a:r>
              <a:rPr lang="en-US" sz="4800" b="1" dirty="0"/>
              <a:t> </a:t>
            </a:r>
            <a:r>
              <a:rPr lang="en-US" sz="4800" b="1" dirty="0" err="1"/>
              <a:t>frente</a:t>
            </a:r>
            <a:r>
              <a:rPr lang="en-US" sz="4800" b="1" dirty="0"/>
              <a:t> a </a:t>
            </a:r>
            <a:r>
              <a:rPr lang="en-US" sz="4800" b="1" dirty="0" err="1"/>
              <a:t>otras</a:t>
            </a:r>
            <a:r>
              <a:rPr lang="en-US" sz="4800" b="1" dirty="0"/>
              <a:t> </a:t>
            </a:r>
            <a:r>
              <a:rPr lang="en-US" sz="4800" b="1" dirty="0" err="1"/>
              <a:t>monedas</a:t>
            </a:r>
            <a:endParaRPr lang="en-US" sz="4800" b="1" dirty="0"/>
          </a:p>
          <a:p>
            <a:pPr indent="-228600" algn="l">
              <a:buFont typeface="Arial" panose="020B0604020202020204" pitchFamily="34" charset="0"/>
              <a:buChar char="•"/>
            </a:pPr>
            <a:r>
              <a:rPr lang="en-US" sz="4800" dirty="0" err="1"/>
              <a:t>Dólar</a:t>
            </a:r>
            <a:r>
              <a:rPr lang="en-US" sz="4800" dirty="0"/>
              <a:t> de Brunei, </a:t>
            </a:r>
            <a:r>
              <a:rPr lang="en-US" sz="4800" dirty="0" err="1"/>
              <a:t>en</a:t>
            </a:r>
            <a:r>
              <a:rPr lang="en-US" sz="4800" dirty="0"/>
              <a:t> contra de </a:t>
            </a:r>
            <a:r>
              <a:rPr lang="en-US" sz="4800" dirty="0" err="1"/>
              <a:t>dolar</a:t>
            </a:r>
            <a:r>
              <a:rPr lang="en-US" sz="4800" dirty="0"/>
              <a:t> de </a:t>
            </a:r>
            <a:r>
              <a:rPr lang="en-US" sz="4800" dirty="0" err="1"/>
              <a:t>Singapur</a:t>
            </a:r>
            <a:endParaRPr lang="en-US" sz="4800" dirty="0"/>
          </a:p>
          <a:p>
            <a:pPr indent="-228600" algn="l">
              <a:buFont typeface="Arial" panose="020B0604020202020204" pitchFamily="34" charset="0"/>
              <a:buChar char="•"/>
            </a:pPr>
            <a:r>
              <a:rPr lang="en-US" sz="4800" dirty="0" err="1"/>
              <a:t>Pataca</a:t>
            </a:r>
            <a:r>
              <a:rPr lang="en-US" sz="4800" dirty="0"/>
              <a:t> de Macao, </a:t>
            </a:r>
            <a:r>
              <a:rPr lang="en-US" sz="4800" dirty="0" err="1"/>
              <a:t>en</a:t>
            </a:r>
            <a:r>
              <a:rPr lang="en-US" sz="4800" dirty="0"/>
              <a:t> contra de </a:t>
            </a:r>
            <a:r>
              <a:rPr lang="en-US" sz="4800" dirty="0" err="1"/>
              <a:t>Dolar</a:t>
            </a:r>
            <a:r>
              <a:rPr lang="en-US" sz="4800" dirty="0"/>
              <a:t> de Hong Kong</a:t>
            </a:r>
          </a:p>
        </p:txBody>
      </p:sp>
    </p:spTree>
    <p:extLst>
      <p:ext uri="{BB962C8B-B14F-4D97-AF65-F5344CB8AC3E}">
        <p14:creationId xmlns:p14="http://schemas.microsoft.com/office/powerpoint/2010/main" val="2142487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3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458E8201-FA8E-474A-B23C-0B24D9ECC93A}"/>
              </a:ext>
            </a:extLst>
          </p:cNvPr>
          <p:cNvSpPr>
            <a:spLocks noGrp="1"/>
          </p:cNvSpPr>
          <p:nvPr>
            <p:ph type="title"/>
          </p:nvPr>
        </p:nvSpPr>
        <p:spPr>
          <a:xfrm>
            <a:off x="1098468" y="885651"/>
            <a:ext cx="3229803" cy="4624603"/>
          </a:xfrm>
        </p:spPr>
        <p:txBody>
          <a:bodyPr>
            <a:normAutofit/>
          </a:bodyPr>
          <a:lstStyle/>
          <a:p>
            <a:r>
              <a:rPr lang="es-ES" sz="3100" dirty="0">
                <a:solidFill>
                  <a:srgbClr val="FFFFFF"/>
                </a:solidFill>
              </a:rPr>
              <a:t>QUÉ IMPLICA LA DOLARIZACIÓN? (I) </a:t>
            </a:r>
            <a:br>
              <a:rPr lang="es-ES" sz="3100" dirty="0">
                <a:solidFill>
                  <a:srgbClr val="FFFFFF"/>
                </a:solidFill>
              </a:rPr>
            </a:br>
            <a:br>
              <a:rPr lang="es-ES" sz="3100" dirty="0">
                <a:solidFill>
                  <a:srgbClr val="FFFFFF"/>
                </a:solidFill>
              </a:rPr>
            </a:br>
            <a:r>
              <a:rPr lang="es-ES" sz="2700" i="1" dirty="0">
                <a:solidFill>
                  <a:srgbClr val="FFFFFF"/>
                </a:solidFill>
              </a:rPr>
              <a:t>.</a:t>
            </a:r>
            <a:br>
              <a:rPr lang="es-ES" sz="2700" i="1" dirty="0">
                <a:solidFill>
                  <a:srgbClr val="FFFFFF"/>
                </a:solidFill>
              </a:rPr>
            </a:br>
            <a:endParaRPr lang="es-UY" sz="3100" dirty="0">
              <a:solidFill>
                <a:srgbClr val="FFFFFF"/>
              </a:solidFill>
            </a:endParaRPr>
          </a:p>
        </p:txBody>
      </p:sp>
      <p:sp>
        <p:nvSpPr>
          <p:cNvPr id="3" name="Marcador de contenido 2">
            <a:extLst>
              <a:ext uri="{FF2B5EF4-FFF2-40B4-BE49-F238E27FC236}">
                <a16:creationId xmlns:a16="http://schemas.microsoft.com/office/drawing/2014/main" id="{BBB6ED22-17C4-4A20-ADB5-975D976202EC}"/>
              </a:ext>
            </a:extLst>
          </p:cNvPr>
          <p:cNvSpPr>
            <a:spLocks noGrp="1"/>
          </p:cNvSpPr>
          <p:nvPr>
            <p:ph idx="1"/>
          </p:nvPr>
        </p:nvSpPr>
        <p:spPr>
          <a:xfrm>
            <a:off x="5035858" y="415636"/>
            <a:ext cx="6525220" cy="6410529"/>
          </a:xfrm>
        </p:spPr>
        <p:txBody>
          <a:bodyPr anchor="ctr">
            <a:normAutofit fontScale="47500" lnSpcReduction="20000"/>
          </a:bodyPr>
          <a:lstStyle/>
          <a:p>
            <a:pPr marL="0" indent="0">
              <a:buNone/>
            </a:pPr>
            <a:endParaRPr lang="es-UY" sz="1300" dirty="0"/>
          </a:p>
          <a:p>
            <a:r>
              <a:rPr lang="es-UY" sz="6000" dirty="0"/>
              <a:t>APORTA CREDIBILIDAD  Y PREVISIBILIDAD                                                                                                                                           </a:t>
            </a:r>
          </a:p>
          <a:p>
            <a:pPr lvl="1"/>
            <a:r>
              <a:rPr lang="es-UY" sz="5000" dirty="0"/>
              <a:t>LA CONVERSIÓN DE LA BASE MONETARIA A DÓLARES CAMBIANDO LOS PESOS POR LAS RESERVAS INTERNACIONALES HACE DESAPARECER  DEFINITIVAMENTE EL RIESGO DE DEVALUACIÓN</a:t>
            </a:r>
          </a:p>
          <a:p>
            <a:r>
              <a:rPr lang="es-UY" sz="6000" dirty="0"/>
              <a:t>LOS PRECIOS  DOMÉSTICOS </a:t>
            </a:r>
          </a:p>
          <a:p>
            <a:pPr lvl="1"/>
            <a:r>
              <a:rPr lang="es-UY" sz="5600" dirty="0"/>
              <a:t>TANTO LOS TRANSABLES  COMO LOS SALARIOS Y NO TRANSABLES, QUEDARÁN FIJADOS EN DÓLARES Y LA INFLACIÓN GRADUALMENTE CONVERGERÁ A LA DE USA</a:t>
            </a:r>
          </a:p>
          <a:p>
            <a:r>
              <a:rPr lang="es-UY" sz="6000" dirty="0"/>
              <a:t>LA TASA DE INTERÉS DOMESTICA SERÁ IGUAL A LA EXTERNA MÁS EL RIESGO PAÍS.  </a:t>
            </a:r>
          </a:p>
          <a:p>
            <a:pPr lvl="1"/>
            <a:r>
              <a:rPr lang="es-UY" sz="5000" dirty="0"/>
              <a:t>LAS TASAS BAJARÁN DE SU NIVEL ACTUAL AL DESAPARECER EL PREMIO  QUE INCORPORAN POR LA DEVALUACIÓN DEL PESO</a:t>
            </a:r>
          </a:p>
          <a:p>
            <a:endParaRPr lang="es-UY" sz="2100" dirty="0"/>
          </a:p>
          <a:p>
            <a:endParaRPr lang="es-UY" sz="1300" dirty="0"/>
          </a:p>
          <a:p>
            <a:endParaRPr lang="es-UY" sz="1300" dirty="0"/>
          </a:p>
          <a:p>
            <a:endParaRPr lang="es-UY" sz="1300" dirty="0"/>
          </a:p>
        </p:txBody>
      </p:sp>
    </p:spTree>
    <p:extLst>
      <p:ext uri="{BB962C8B-B14F-4D97-AF65-F5344CB8AC3E}">
        <p14:creationId xmlns:p14="http://schemas.microsoft.com/office/powerpoint/2010/main" val="1803379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3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458E8201-FA8E-474A-B23C-0B24D9ECC93A}"/>
              </a:ext>
            </a:extLst>
          </p:cNvPr>
          <p:cNvSpPr>
            <a:spLocks noGrp="1"/>
          </p:cNvSpPr>
          <p:nvPr>
            <p:ph type="title"/>
          </p:nvPr>
        </p:nvSpPr>
        <p:spPr>
          <a:xfrm>
            <a:off x="1098468" y="885651"/>
            <a:ext cx="3229803" cy="4624603"/>
          </a:xfrm>
        </p:spPr>
        <p:txBody>
          <a:bodyPr>
            <a:normAutofit/>
          </a:bodyPr>
          <a:lstStyle/>
          <a:p>
            <a:r>
              <a:rPr lang="es-ES" sz="3100" dirty="0">
                <a:solidFill>
                  <a:srgbClr val="FFFFFF"/>
                </a:solidFill>
              </a:rPr>
              <a:t>QUÉ IMPLICA LA DOLARIZACIÓN EXTREMA?  (II)</a:t>
            </a:r>
            <a:br>
              <a:rPr lang="es-ES" sz="3100" dirty="0">
                <a:solidFill>
                  <a:srgbClr val="FFFFFF"/>
                </a:solidFill>
              </a:rPr>
            </a:br>
            <a:br>
              <a:rPr lang="es-ES" sz="3100" dirty="0">
                <a:solidFill>
                  <a:srgbClr val="FFFFFF"/>
                </a:solidFill>
              </a:rPr>
            </a:br>
            <a:endParaRPr lang="es-UY" sz="3100" dirty="0">
              <a:solidFill>
                <a:srgbClr val="FFFFFF"/>
              </a:solidFill>
            </a:endParaRPr>
          </a:p>
        </p:txBody>
      </p:sp>
      <p:sp>
        <p:nvSpPr>
          <p:cNvPr id="3" name="Marcador de contenido 2">
            <a:extLst>
              <a:ext uri="{FF2B5EF4-FFF2-40B4-BE49-F238E27FC236}">
                <a16:creationId xmlns:a16="http://schemas.microsoft.com/office/drawing/2014/main" id="{BBB6ED22-17C4-4A20-ADB5-975D976202EC}"/>
              </a:ext>
            </a:extLst>
          </p:cNvPr>
          <p:cNvSpPr>
            <a:spLocks noGrp="1"/>
          </p:cNvSpPr>
          <p:nvPr>
            <p:ph idx="1"/>
          </p:nvPr>
        </p:nvSpPr>
        <p:spPr>
          <a:xfrm>
            <a:off x="5035858" y="415636"/>
            <a:ext cx="6525220" cy="6410529"/>
          </a:xfrm>
        </p:spPr>
        <p:txBody>
          <a:bodyPr anchor="ctr">
            <a:normAutofit fontScale="40000" lnSpcReduction="20000"/>
          </a:bodyPr>
          <a:lstStyle/>
          <a:p>
            <a:r>
              <a:rPr lang="es-UY" sz="6000" dirty="0"/>
              <a:t>LA OFERTA DE DINERO SE DETERMINARÁ POR EL SALDO DE LA BALANZA DE PAGOS </a:t>
            </a:r>
          </a:p>
          <a:p>
            <a:pPr marL="0" indent="0">
              <a:buNone/>
            </a:pPr>
            <a:endParaRPr lang="es-UY" sz="6000" dirty="0"/>
          </a:p>
          <a:p>
            <a:pPr lvl="1"/>
            <a:r>
              <a:rPr lang="es-UY" sz="6000" dirty="0"/>
              <a:t>AUMENTARÁ CON LAS INVERSIONES EXTRANJERAS, EL BALANCE COMERCIAL, LA EMISIÓN DE DEUDA , ETC</a:t>
            </a:r>
          </a:p>
          <a:p>
            <a:pPr marL="457200" lvl="1" indent="0">
              <a:buNone/>
            </a:pPr>
            <a:endParaRPr lang="es-UY" sz="6000" dirty="0"/>
          </a:p>
          <a:p>
            <a:pPr lvl="1"/>
            <a:r>
              <a:rPr lang="es-UY" sz="6000" dirty="0"/>
              <a:t>SI  AUMENTA LA DEMANDA DE DÓLARES, COMO LA OFERTA NO LA PUEDE AUMENTAR EL BANCO CENTRAL, LOS PRECIOS DEBERÁN BAJAR PARA EXPORTAR MÁS,  ATRAER MÁS TURISMO, O IMPORTAR MENOS PARA QUE INGRESEN MÁS DÓLARES.</a:t>
            </a:r>
          </a:p>
          <a:p>
            <a:pPr lvl="1"/>
            <a:endParaRPr lang="es-UY" sz="6000" dirty="0"/>
          </a:p>
          <a:p>
            <a:pPr lvl="1"/>
            <a:r>
              <a:rPr lang="es-UY" sz="6000" dirty="0"/>
              <a:t>SI BAJA LA DEMANDA DE DINERO Y SALEN CAPITALES, HABRÁ  RECESIÓN  Y SE GENERARÁ DESEMPLEO  QUE SE RESUELVE POR EL AJUSTE EN PRECIOS RELATIVOS. SI ES UN SHOCK TRANSITORIO SE PUEDE EMITIR  DEUDA </a:t>
            </a:r>
          </a:p>
          <a:p>
            <a:pPr marL="0" indent="0">
              <a:buNone/>
            </a:pPr>
            <a:endParaRPr lang="es-UY" sz="1300" dirty="0"/>
          </a:p>
          <a:p>
            <a:endParaRPr lang="es-UY" sz="2100" dirty="0"/>
          </a:p>
          <a:p>
            <a:endParaRPr lang="es-UY" sz="1300" dirty="0"/>
          </a:p>
          <a:p>
            <a:endParaRPr lang="es-UY" sz="1300" dirty="0"/>
          </a:p>
          <a:p>
            <a:endParaRPr lang="es-UY" sz="1300" dirty="0"/>
          </a:p>
        </p:txBody>
      </p:sp>
    </p:spTree>
    <p:extLst>
      <p:ext uri="{BB962C8B-B14F-4D97-AF65-F5344CB8AC3E}">
        <p14:creationId xmlns:p14="http://schemas.microsoft.com/office/powerpoint/2010/main" val="4072203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FE54CB-E900-4887-B3E9-629C1A3BD261}"/>
              </a:ext>
            </a:extLst>
          </p:cNvPr>
          <p:cNvSpPr>
            <a:spLocks noGrp="1"/>
          </p:cNvSpPr>
          <p:nvPr>
            <p:ph type="title"/>
          </p:nvPr>
        </p:nvSpPr>
        <p:spPr/>
        <p:txBody>
          <a:bodyPr/>
          <a:lstStyle/>
          <a:p>
            <a:r>
              <a:rPr lang="es-ES" dirty="0"/>
              <a:t>¿QUE BENEFICIOS TRAERÍA LA DOLARIZACIÓN? </a:t>
            </a:r>
            <a:endParaRPr lang="es-UY" dirty="0"/>
          </a:p>
        </p:txBody>
      </p:sp>
      <p:graphicFrame>
        <p:nvGraphicFramePr>
          <p:cNvPr id="5" name="Marcador de contenido 2">
            <a:extLst>
              <a:ext uri="{FF2B5EF4-FFF2-40B4-BE49-F238E27FC236}">
                <a16:creationId xmlns:a16="http://schemas.microsoft.com/office/drawing/2014/main" id="{D951E61E-4667-4C30-873F-75CC003C9007}"/>
              </a:ext>
            </a:extLst>
          </p:cNvPr>
          <p:cNvGraphicFramePr>
            <a:graphicFrameLocks noGrp="1"/>
          </p:cNvGraphicFramePr>
          <p:nvPr>
            <p:ph idx="1"/>
            <p:extLst>
              <p:ext uri="{D42A27DB-BD31-4B8C-83A1-F6EECF244321}">
                <p14:modId xmlns:p14="http://schemas.microsoft.com/office/powerpoint/2010/main" val="8596943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5651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ítulo 1">
            <a:extLst>
              <a:ext uri="{FF2B5EF4-FFF2-40B4-BE49-F238E27FC236}">
                <a16:creationId xmlns:a16="http://schemas.microsoft.com/office/drawing/2014/main" id="{16B40354-2BBE-4703-8EBE-0AA2C4DDA4F1}"/>
              </a:ext>
            </a:extLst>
          </p:cNvPr>
          <p:cNvSpPr>
            <a:spLocks noGrp="1"/>
          </p:cNvSpPr>
          <p:nvPr>
            <p:ph type="title"/>
          </p:nvPr>
        </p:nvSpPr>
        <p:spPr>
          <a:xfrm>
            <a:off x="1146879" y="998002"/>
            <a:ext cx="3182940" cy="1471959"/>
          </a:xfrm>
        </p:spPr>
        <p:txBody>
          <a:bodyPr>
            <a:normAutofit fontScale="90000"/>
          </a:bodyPr>
          <a:lstStyle/>
          <a:p>
            <a:br>
              <a:rPr lang="es-ES" sz="3600" dirty="0">
                <a:solidFill>
                  <a:srgbClr val="FFFFFF"/>
                </a:solidFill>
              </a:rPr>
            </a:br>
            <a:br>
              <a:rPr lang="es-ES" sz="3600" dirty="0">
                <a:solidFill>
                  <a:srgbClr val="FFFFFF"/>
                </a:solidFill>
              </a:rPr>
            </a:br>
            <a:br>
              <a:rPr lang="es-ES" sz="3600" dirty="0">
                <a:solidFill>
                  <a:srgbClr val="FFFFFF"/>
                </a:solidFill>
              </a:rPr>
            </a:br>
            <a:br>
              <a:rPr lang="es-ES" sz="3600" dirty="0">
                <a:solidFill>
                  <a:srgbClr val="FFFFFF"/>
                </a:solidFill>
              </a:rPr>
            </a:br>
            <a:r>
              <a:rPr lang="es-ES" sz="3600" dirty="0">
                <a:solidFill>
                  <a:srgbClr val="FFFFFF"/>
                </a:solidFill>
              </a:rPr>
              <a:t>LA HISTORIA </a:t>
            </a:r>
            <a:br>
              <a:rPr lang="es-ES" sz="3600" dirty="0">
                <a:solidFill>
                  <a:srgbClr val="FFFFFF"/>
                </a:solidFill>
              </a:rPr>
            </a:br>
            <a:r>
              <a:rPr lang="es-ES" sz="3600" dirty="0">
                <a:solidFill>
                  <a:srgbClr val="FFFFFF"/>
                </a:solidFill>
              </a:rPr>
              <a:t>INFLACIONARIA QUEDÓ EN LA MEMORIA DE LOS URUGUAYOS</a:t>
            </a:r>
            <a:endParaRPr lang="es-UY" sz="3600" dirty="0">
              <a:solidFill>
                <a:srgbClr val="FFFFFF"/>
              </a:solidFill>
            </a:endParaRPr>
          </a:p>
        </p:txBody>
      </p:sp>
      <p:pic>
        <p:nvPicPr>
          <p:cNvPr id="4" name="Marcador de contenido 3">
            <a:extLst>
              <a:ext uri="{FF2B5EF4-FFF2-40B4-BE49-F238E27FC236}">
                <a16:creationId xmlns:a16="http://schemas.microsoft.com/office/drawing/2014/main" id="{2D12BE3E-0D2B-410C-87BA-12919E7BA52C}"/>
              </a:ext>
            </a:extLst>
          </p:cNvPr>
          <p:cNvPicPr>
            <a:picLocks noChangeAspect="1"/>
          </p:cNvPicPr>
          <p:nvPr/>
        </p:nvPicPr>
        <p:blipFill>
          <a:blip r:embed="rId2"/>
          <a:stretch>
            <a:fillRect/>
          </a:stretch>
        </p:blipFill>
        <p:spPr>
          <a:xfrm>
            <a:off x="4998268" y="704947"/>
            <a:ext cx="6539075" cy="5128686"/>
          </a:xfrm>
          <a:prstGeom prst="rect">
            <a:avLst/>
          </a:prstGeom>
        </p:spPr>
      </p:pic>
    </p:spTree>
    <p:extLst>
      <p:ext uri="{BB962C8B-B14F-4D97-AF65-F5344CB8AC3E}">
        <p14:creationId xmlns:p14="http://schemas.microsoft.com/office/powerpoint/2010/main" val="4234474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D810ACC-3E42-4DCF-8D2B-3DE3CEFF5963}"/>
              </a:ext>
            </a:extLst>
          </p:cNvPr>
          <p:cNvSpPr>
            <a:spLocks noGrp="1"/>
          </p:cNvSpPr>
          <p:nvPr>
            <p:ph type="title"/>
          </p:nvPr>
        </p:nvSpPr>
        <p:spPr>
          <a:xfrm>
            <a:off x="841248" y="548640"/>
            <a:ext cx="3600860" cy="5431536"/>
          </a:xfrm>
        </p:spPr>
        <p:txBody>
          <a:bodyPr>
            <a:normAutofit/>
          </a:bodyPr>
          <a:lstStyle/>
          <a:p>
            <a:r>
              <a:rPr lang="es-ES" sz="5000"/>
              <a:t>¿ CUALES SON LOS PERJUICIOS?</a:t>
            </a:r>
            <a:endParaRPr lang="es-UY" sz="50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60D9FFC-61D4-4AC7-A981-D8B677F447C0}"/>
              </a:ext>
            </a:extLst>
          </p:cNvPr>
          <p:cNvSpPr>
            <a:spLocks noGrp="1"/>
          </p:cNvSpPr>
          <p:nvPr>
            <p:ph idx="1"/>
          </p:nvPr>
        </p:nvSpPr>
        <p:spPr>
          <a:xfrm>
            <a:off x="5126418" y="552091"/>
            <a:ext cx="6224335" cy="5431536"/>
          </a:xfrm>
        </p:spPr>
        <p:txBody>
          <a:bodyPr anchor="ctr">
            <a:normAutofit/>
          </a:bodyPr>
          <a:lstStyle/>
          <a:p>
            <a:r>
              <a:rPr lang="es-ES" sz="2200" dirty="0"/>
              <a:t>SE PIERDE SOBERANÍA MONETARIA</a:t>
            </a:r>
          </a:p>
          <a:p>
            <a:pPr lvl="1"/>
            <a:r>
              <a:rPr lang="es-ES" sz="1800" dirty="0"/>
              <a:t>LA ECONOMÍA QUEDARÁ A EXPENSAS DE LA POLÍTICA DE LA FED </a:t>
            </a:r>
          </a:p>
          <a:p>
            <a:pPr lvl="2"/>
            <a:r>
              <a:rPr lang="es-ES" sz="1400" dirty="0"/>
              <a:t>EN LA  MEDIDA DE QUE SE PERMITAN FLUJOS DE CAPITALES SIN RESTRICCIONES   POR CONSIDERAR QUE EL BENEFICIO DE LOS FLUJOS MÁS QUE COMPENSA  ATARSE A  LA TASA EXTERNA </a:t>
            </a:r>
          </a:p>
          <a:p>
            <a:r>
              <a:rPr lang="es-ES" sz="2200" dirty="0"/>
              <a:t>SE PIERDE CAPACIDAD DE HACER POLÍTICA CONTRACÍCLICA</a:t>
            </a:r>
          </a:p>
          <a:p>
            <a:pPr lvl="1"/>
            <a:r>
              <a:rPr lang="es-ES" sz="1800" dirty="0"/>
              <a:t>DOLARIZACIÓN NO PERMITE HACER POLÍTICA EXPANSIVA EN RECESIONES </a:t>
            </a:r>
          </a:p>
          <a:p>
            <a:pPr lvl="2"/>
            <a:r>
              <a:rPr lang="es-ES" sz="1400" dirty="0"/>
              <a:t>PERO LA HISTORIA DE CRISIS RECURRENTES SUGIERE QUE ES PREFERIBLE SUJETARSE A UNA REGLA QUE TENER UNA POLÍTICA DISCRECIONAL</a:t>
            </a:r>
          </a:p>
          <a:p>
            <a:r>
              <a:rPr lang="es-ES" sz="2200" dirty="0"/>
              <a:t>NO HABRÁ PRESTAMISTA DE ÚLTIMA INSTANCIA</a:t>
            </a:r>
            <a:r>
              <a:rPr lang="es-UY" sz="2200" dirty="0"/>
              <a:t> </a:t>
            </a:r>
          </a:p>
          <a:p>
            <a:pPr marL="0" indent="0">
              <a:buNone/>
            </a:pPr>
            <a:r>
              <a:rPr lang="es-UY" sz="2200" dirty="0"/>
              <a:t>	E</a:t>
            </a:r>
            <a:r>
              <a:rPr lang="es-UY" sz="1400" dirty="0"/>
              <a:t>XISTEN MECANISMOS ALTERNATIVOS COMO PRÉSTAMOS DE LAS 	RESERVAS EXCEDENTES DE LOS ENCAJES  O   SEGURO DE DEPÓSITOS  	PARA DISIPAR TEMORES A CORRIDAS BANCARIAS </a:t>
            </a:r>
            <a:endParaRPr lang="es-ES" sz="1400" dirty="0"/>
          </a:p>
        </p:txBody>
      </p:sp>
    </p:spTree>
    <p:extLst>
      <p:ext uri="{BB962C8B-B14F-4D97-AF65-F5344CB8AC3E}">
        <p14:creationId xmlns:p14="http://schemas.microsoft.com/office/powerpoint/2010/main" val="1429331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ítulo 1">
            <a:extLst>
              <a:ext uri="{FF2B5EF4-FFF2-40B4-BE49-F238E27FC236}">
                <a16:creationId xmlns:a16="http://schemas.microsoft.com/office/drawing/2014/main" id="{96901451-C627-4382-BC8D-3CC4F179F9F7}"/>
              </a:ext>
            </a:extLst>
          </p:cNvPr>
          <p:cNvSpPr>
            <a:spLocks noGrp="1"/>
          </p:cNvSpPr>
          <p:nvPr>
            <p:ph type="title"/>
          </p:nvPr>
        </p:nvSpPr>
        <p:spPr>
          <a:xfrm>
            <a:off x="804672" y="1243013"/>
            <a:ext cx="3855720" cy="4371974"/>
          </a:xfrm>
        </p:spPr>
        <p:txBody>
          <a:bodyPr>
            <a:normAutofit/>
          </a:bodyPr>
          <a:lstStyle/>
          <a:p>
            <a:r>
              <a:rPr lang="es-ES" sz="3600" b="1" dirty="0">
                <a:solidFill>
                  <a:schemeClr val="tx2"/>
                </a:solidFill>
              </a:rPr>
              <a:t>CONDICIONES PARA DOLARIZAR (*)</a:t>
            </a:r>
            <a:br>
              <a:rPr lang="es-ES" sz="3600" b="1" dirty="0">
                <a:solidFill>
                  <a:schemeClr val="tx2"/>
                </a:solidFill>
              </a:rPr>
            </a:br>
            <a:r>
              <a:rPr lang="es-ES" sz="2000" b="1" dirty="0">
                <a:solidFill>
                  <a:schemeClr val="tx2"/>
                </a:solidFill>
              </a:rPr>
              <a:t>(</a:t>
            </a:r>
            <a:r>
              <a:rPr lang="es-ES" sz="2000" dirty="0">
                <a:solidFill>
                  <a:schemeClr val="tx2"/>
                </a:solidFill>
              </a:rPr>
              <a:t>*) </a:t>
            </a:r>
            <a:r>
              <a:rPr lang="es-ES" sz="2000" dirty="0" err="1">
                <a:solidFill>
                  <a:schemeClr val="tx2"/>
                </a:solidFill>
              </a:rPr>
              <a:t>Rodriguez</a:t>
            </a:r>
            <a:r>
              <a:rPr lang="es-ES" sz="2000" dirty="0">
                <a:solidFill>
                  <a:schemeClr val="tx2"/>
                </a:solidFill>
              </a:rPr>
              <a:t> Carlos “</a:t>
            </a:r>
            <a:r>
              <a:rPr lang="es-ES" sz="2000" dirty="0" err="1">
                <a:solidFill>
                  <a:schemeClr val="tx2"/>
                </a:solidFill>
              </a:rPr>
              <a:t>Maroeconomic</a:t>
            </a:r>
            <a:r>
              <a:rPr lang="es-ES" sz="2000" dirty="0">
                <a:solidFill>
                  <a:schemeClr val="tx2"/>
                </a:solidFill>
              </a:rPr>
              <a:t> </a:t>
            </a:r>
            <a:r>
              <a:rPr lang="es-ES" sz="2000" dirty="0" err="1">
                <a:solidFill>
                  <a:schemeClr val="tx2"/>
                </a:solidFill>
              </a:rPr>
              <a:t>Policy</a:t>
            </a:r>
            <a:r>
              <a:rPr lang="es-ES" sz="2000" dirty="0">
                <a:solidFill>
                  <a:schemeClr val="tx2"/>
                </a:solidFill>
              </a:rPr>
              <a:t> </a:t>
            </a:r>
            <a:r>
              <a:rPr lang="es-ES" sz="2000" dirty="0" err="1">
                <a:solidFill>
                  <a:schemeClr val="tx2"/>
                </a:solidFill>
              </a:rPr>
              <a:t>Lessons</a:t>
            </a:r>
            <a:r>
              <a:rPr lang="es-ES" sz="2000" dirty="0">
                <a:solidFill>
                  <a:schemeClr val="tx2"/>
                </a:solidFill>
              </a:rPr>
              <a:t> </a:t>
            </a:r>
            <a:r>
              <a:rPr lang="es-ES" sz="2000" dirty="0" err="1">
                <a:solidFill>
                  <a:schemeClr val="tx2"/>
                </a:solidFill>
              </a:rPr>
              <a:t>from</a:t>
            </a:r>
            <a:r>
              <a:rPr lang="es-ES" sz="2000" dirty="0">
                <a:solidFill>
                  <a:schemeClr val="tx2"/>
                </a:solidFill>
              </a:rPr>
              <a:t> LDC” </a:t>
            </a:r>
            <a:r>
              <a:rPr lang="es-ES" sz="2000" dirty="0" err="1">
                <a:solidFill>
                  <a:schemeClr val="tx2"/>
                </a:solidFill>
              </a:rPr>
              <a:t>Journal</a:t>
            </a:r>
            <a:r>
              <a:rPr lang="es-ES" sz="2000" dirty="0">
                <a:solidFill>
                  <a:schemeClr val="tx2"/>
                </a:solidFill>
              </a:rPr>
              <a:t> </a:t>
            </a:r>
            <a:r>
              <a:rPr lang="es-ES" sz="2000" dirty="0" err="1">
                <a:solidFill>
                  <a:schemeClr val="tx2"/>
                </a:solidFill>
              </a:rPr>
              <a:t>of</a:t>
            </a:r>
            <a:r>
              <a:rPr lang="es-ES" sz="2000" dirty="0">
                <a:solidFill>
                  <a:schemeClr val="tx2"/>
                </a:solidFill>
              </a:rPr>
              <a:t> </a:t>
            </a:r>
            <a:r>
              <a:rPr lang="es-ES" sz="2000" dirty="0" err="1">
                <a:solidFill>
                  <a:schemeClr val="tx2"/>
                </a:solidFill>
              </a:rPr>
              <a:t>Applied</a:t>
            </a:r>
            <a:r>
              <a:rPr lang="es-ES" sz="2000" dirty="0">
                <a:solidFill>
                  <a:schemeClr val="tx2"/>
                </a:solidFill>
              </a:rPr>
              <a:t> </a:t>
            </a:r>
            <a:r>
              <a:rPr lang="es-ES" sz="2000" dirty="0" err="1">
                <a:solidFill>
                  <a:schemeClr val="tx2"/>
                </a:solidFill>
              </a:rPr>
              <a:t>Economics</a:t>
            </a:r>
            <a:r>
              <a:rPr lang="es-ES" sz="2000" dirty="0">
                <a:solidFill>
                  <a:schemeClr val="tx2"/>
                </a:solidFill>
              </a:rPr>
              <a:t> Mayo 2000</a:t>
            </a:r>
            <a:br>
              <a:rPr lang="es-UY" sz="2000" dirty="0">
                <a:solidFill>
                  <a:schemeClr val="tx2"/>
                </a:solidFill>
              </a:rPr>
            </a:br>
            <a:br>
              <a:rPr lang="es-ES" sz="3600" b="1" dirty="0">
                <a:solidFill>
                  <a:schemeClr val="tx2"/>
                </a:solidFill>
              </a:rPr>
            </a:br>
            <a:endParaRPr lang="es-UY" sz="3600" b="1"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Marcador de contenido 2">
            <a:extLst>
              <a:ext uri="{FF2B5EF4-FFF2-40B4-BE49-F238E27FC236}">
                <a16:creationId xmlns:a16="http://schemas.microsoft.com/office/drawing/2014/main" id="{66B6D25E-E66A-4F21-84F7-9B9E1DF15D1D}"/>
              </a:ext>
            </a:extLst>
          </p:cNvPr>
          <p:cNvSpPr>
            <a:spLocks noGrp="1"/>
          </p:cNvSpPr>
          <p:nvPr>
            <p:ph idx="1"/>
          </p:nvPr>
        </p:nvSpPr>
        <p:spPr>
          <a:xfrm>
            <a:off x="6632812" y="1032987"/>
            <a:ext cx="4919108" cy="4792027"/>
          </a:xfrm>
        </p:spPr>
        <p:txBody>
          <a:bodyPr anchor="ctr">
            <a:normAutofit/>
          </a:bodyPr>
          <a:lstStyle/>
          <a:p>
            <a:pPr marL="0" indent="0">
              <a:buNone/>
            </a:pPr>
            <a:endParaRPr lang="es-ES" sz="2000" dirty="0">
              <a:solidFill>
                <a:schemeClr val="tx2"/>
              </a:solidFill>
            </a:endParaRPr>
          </a:p>
          <a:p>
            <a:r>
              <a:rPr lang="es-ES" sz="3200" dirty="0">
                <a:solidFill>
                  <a:schemeClr val="tx2"/>
                </a:solidFill>
              </a:rPr>
              <a:t>POSEER UN ADECUADO NIVEL DE RESERVAS INTERNACIONALES  </a:t>
            </a:r>
          </a:p>
          <a:p>
            <a:r>
              <a:rPr lang="es-ES" sz="3200" dirty="0">
                <a:solidFill>
                  <a:schemeClr val="tx2"/>
                </a:solidFill>
              </a:rPr>
              <a:t>DEBE EXISTIR UN MÍNIMO NIVEL DE DÉFICIT FISCAL Y </a:t>
            </a:r>
          </a:p>
          <a:p>
            <a:r>
              <a:rPr lang="es-ES" sz="3200" dirty="0">
                <a:solidFill>
                  <a:schemeClr val="tx2"/>
                </a:solidFill>
              </a:rPr>
              <a:t>SÓLIDO SISTEMA FINANCIERO. </a:t>
            </a:r>
          </a:p>
          <a:p>
            <a:pPr marL="0" indent="0">
              <a:buNone/>
            </a:pPr>
            <a:endParaRPr lang="es-UY" sz="2000" dirty="0">
              <a:solidFill>
                <a:schemeClr val="tx2"/>
              </a:solidFill>
            </a:endParaRPr>
          </a:p>
        </p:txBody>
      </p:sp>
    </p:spTree>
    <p:extLst>
      <p:ext uri="{BB962C8B-B14F-4D97-AF65-F5344CB8AC3E}">
        <p14:creationId xmlns:p14="http://schemas.microsoft.com/office/powerpoint/2010/main" val="4190034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EF7DBAC0-C516-4521-AD59-83604E695036}"/>
              </a:ext>
            </a:extLst>
          </p:cNvPr>
          <p:cNvSpPr>
            <a:spLocks noGrp="1"/>
          </p:cNvSpPr>
          <p:nvPr>
            <p:ph type="title"/>
          </p:nvPr>
        </p:nvSpPr>
        <p:spPr>
          <a:xfrm>
            <a:off x="1098468" y="885651"/>
            <a:ext cx="3229803" cy="4624603"/>
          </a:xfrm>
        </p:spPr>
        <p:txBody>
          <a:bodyPr>
            <a:normAutofit/>
          </a:bodyPr>
          <a:lstStyle/>
          <a:p>
            <a:r>
              <a:rPr lang="es-ES" dirty="0">
                <a:solidFill>
                  <a:srgbClr val="FFFFFF"/>
                </a:solidFill>
              </a:rPr>
              <a:t>EN SÍNTESIS CON ALTO DÉFICIT Y DEUDA</a:t>
            </a:r>
            <a:endParaRPr lang="es-UY" dirty="0">
              <a:solidFill>
                <a:srgbClr val="FFFFFF"/>
              </a:solidFill>
            </a:endParaRPr>
          </a:p>
        </p:txBody>
      </p:sp>
      <p:sp>
        <p:nvSpPr>
          <p:cNvPr id="3" name="Marcador de contenido 2">
            <a:extLst>
              <a:ext uri="{FF2B5EF4-FFF2-40B4-BE49-F238E27FC236}">
                <a16:creationId xmlns:a16="http://schemas.microsoft.com/office/drawing/2014/main" id="{F319BAC2-7148-49CC-83EC-EFE9A1B136BB}"/>
              </a:ext>
            </a:extLst>
          </p:cNvPr>
          <p:cNvSpPr>
            <a:spLocks noGrp="1"/>
          </p:cNvSpPr>
          <p:nvPr>
            <p:ph idx="1"/>
          </p:nvPr>
        </p:nvSpPr>
        <p:spPr>
          <a:xfrm>
            <a:off x="4978708" y="885651"/>
            <a:ext cx="6525220" cy="4616849"/>
          </a:xfrm>
        </p:spPr>
        <p:txBody>
          <a:bodyPr anchor="ctr">
            <a:normAutofit/>
          </a:bodyPr>
          <a:lstStyle/>
          <a:p>
            <a:r>
              <a:rPr lang="es-ES" sz="2400" dirty="0"/>
              <a:t>CON EL SISTEMA ACTUAL ES BAJA LA PROBABILIDAD DE LOGRAR UNA MONEDA DE CALIDAD SIN AFECTAR TIPO REAL DE CAMBIO, Y EL NIVEL DE LA DEUDA</a:t>
            </a:r>
          </a:p>
          <a:p>
            <a:r>
              <a:rPr lang="es-ES" sz="2400" dirty="0"/>
              <a:t>TAMPOCO  SE DAN LAS CONDICIONES IDEALES PARA DOLARIZAR </a:t>
            </a:r>
          </a:p>
          <a:p>
            <a:pPr lvl="1"/>
            <a:r>
              <a:rPr lang="es-ES" sz="2000" dirty="0"/>
              <a:t>EL AHORRO SE DESTINARÁ A PAGAR LA DEUDA Y NO A LA INVERSIÓN </a:t>
            </a:r>
          </a:p>
          <a:p>
            <a:r>
              <a:rPr lang="es-ES" sz="2400" dirty="0"/>
              <a:t>LA DOLARIZACIÓN CONTRIBUYE A LA DISCIPLINA FISCAL FUTURA Y FRENA INTENTOS DE AUMENTO DEL GASTO</a:t>
            </a:r>
          </a:p>
          <a:p>
            <a:endParaRPr lang="es-UY" sz="2500" dirty="0"/>
          </a:p>
        </p:txBody>
      </p:sp>
    </p:spTree>
    <p:extLst>
      <p:ext uri="{BB962C8B-B14F-4D97-AF65-F5344CB8AC3E}">
        <p14:creationId xmlns:p14="http://schemas.microsoft.com/office/powerpoint/2010/main" val="2493252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18211689-0D44-4728-B47D-B047E0C55539}"/>
              </a:ext>
            </a:extLst>
          </p:cNvPr>
          <p:cNvSpPr>
            <a:spLocks noGrp="1"/>
          </p:cNvSpPr>
          <p:nvPr>
            <p:ph type="title"/>
          </p:nvPr>
        </p:nvSpPr>
        <p:spPr>
          <a:xfrm>
            <a:off x="1098468" y="885651"/>
            <a:ext cx="3229803" cy="4624603"/>
          </a:xfrm>
        </p:spPr>
        <p:txBody>
          <a:bodyPr>
            <a:normAutofit/>
          </a:bodyPr>
          <a:lstStyle/>
          <a:p>
            <a:r>
              <a:rPr lang="es-ES" sz="3700">
                <a:solidFill>
                  <a:srgbClr val="FFFFFF"/>
                </a:solidFill>
              </a:rPr>
              <a:t>CONCLUSIONES</a:t>
            </a:r>
            <a:endParaRPr lang="es-UY" sz="3700">
              <a:solidFill>
                <a:srgbClr val="FFFFFF"/>
              </a:solidFill>
            </a:endParaRPr>
          </a:p>
        </p:txBody>
      </p:sp>
      <p:sp>
        <p:nvSpPr>
          <p:cNvPr id="3" name="Marcador de contenido 2">
            <a:extLst>
              <a:ext uri="{FF2B5EF4-FFF2-40B4-BE49-F238E27FC236}">
                <a16:creationId xmlns:a16="http://schemas.microsoft.com/office/drawing/2014/main" id="{3890A378-CD59-41AA-9E60-5FD05FB005A3}"/>
              </a:ext>
            </a:extLst>
          </p:cNvPr>
          <p:cNvSpPr>
            <a:spLocks noGrp="1"/>
          </p:cNvSpPr>
          <p:nvPr>
            <p:ph idx="1"/>
          </p:nvPr>
        </p:nvSpPr>
        <p:spPr>
          <a:xfrm>
            <a:off x="4978708" y="885651"/>
            <a:ext cx="6525220" cy="5521414"/>
          </a:xfrm>
        </p:spPr>
        <p:txBody>
          <a:bodyPr anchor="ctr">
            <a:normAutofit/>
          </a:bodyPr>
          <a:lstStyle/>
          <a:p>
            <a:r>
              <a:rPr lang="es-ES" sz="2000" b="1" dirty="0"/>
              <a:t>LA HISTORIA MUESTRA LO DOLOROSO  DE LAS CRISIS  Y RECESIONES VINCULADAS A ATAQUES ESPECULATIVOS CONTRA NUESTRA MONEDA </a:t>
            </a:r>
          </a:p>
          <a:p>
            <a:r>
              <a:rPr lang="es-ES" sz="2000" b="1" dirty="0"/>
              <a:t>LA INDISCIPLINA FISCAL FUE RESPONSABLE DEL AUMENTO DE LA DEUDA, DEL ATRASO CAMBIARIO Y DE LA PÉRDIDA DE CREDIBILIDAD</a:t>
            </a:r>
            <a:endParaRPr lang="es-ES" sz="1800" b="1" dirty="0"/>
          </a:p>
          <a:p>
            <a:r>
              <a:rPr lang="es-ES" sz="2000" b="1" dirty="0"/>
              <a:t>CON EL ACTUAL ARREGLO MONETARIO DISCRECIONAL </a:t>
            </a:r>
          </a:p>
          <a:p>
            <a:pPr lvl="1"/>
            <a:r>
              <a:rPr lang="es-ES" sz="1400" dirty="0"/>
              <a:t>NO SE IMPIDE QUE UN FUTURO GOBIERNO CON OTRA FILOSOFÍA PUEDA VOLVER A EXPANSDIR IRRESPONSABLEMENTE DEL GASTO  Y ANULAR EL ESFUERZO  FISCAL QUE SE ESTÁ LLEVANDO ADELANTE  </a:t>
            </a:r>
          </a:p>
          <a:p>
            <a:r>
              <a:rPr lang="es-ES" sz="2200" b="1" dirty="0"/>
              <a:t>LA DOLARIZACIÓN FRENA ESTA ÚLTIMA POSIBILIDAD DE UN MODO  PERMANENTE</a:t>
            </a:r>
          </a:p>
          <a:p>
            <a:endParaRPr lang="es-UY" sz="1700" dirty="0"/>
          </a:p>
        </p:txBody>
      </p:sp>
    </p:spTree>
    <p:extLst>
      <p:ext uri="{BB962C8B-B14F-4D97-AF65-F5344CB8AC3E}">
        <p14:creationId xmlns:p14="http://schemas.microsoft.com/office/powerpoint/2010/main" val="1296697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E5E562E-0DB8-4BB8-B215-7791D4222886}"/>
              </a:ext>
            </a:extLst>
          </p:cNvPr>
          <p:cNvSpPr>
            <a:spLocks noGrp="1"/>
          </p:cNvSpPr>
          <p:nvPr>
            <p:ph type="title"/>
          </p:nvPr>
        </p:nvSpPr>
        <p:spPr>
          <a:xfrm>
            <a:off x="841248" y="548640"/>
            <a:ext cx="3600860" cy="5431536"/>
          </a:xfrm>
        </p:spPr>
        <p:txBody>
          <a:bodyPr>
            <a:normAutofit/>
          </a:bodyPr>
          <a:lstStyle/>
          <a:p>
            <a:r>
              <a:rPr lang="es-ES" sz="5000" dirty="0"/>
              <a:t>ACLARACIÓN FINAL</a:t>
            </a:r>
            <a:endParaRPr lang="es-UY" sz="50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07A2D46-1290-43F6-8683-EA7F8D88F4ED}"/>
              </a:ext>
            </a:extLst>
          </p:cNvPr>
          <p:cNvSpPr>
            <a:spLocks noGrp="1"/>
          </p:cNvSpPr>
          <p:nvPr>
            <p:ph idx="1"/>
          </p:nvPr>
        </p:nvSpPr>
        <p:spPr>
          <a:xfrm>
            <a:off x="5126418" y="552091"/>
            <a:ext cx="6224335" cy="5431536"/>
          </a:xfrm>
        </p:spPr>
        <p:txBody>
          <a:bodyPr anchor="ctr">
            <a:normAutofit lnSpcReduction="10000"/>
          </a:bodyPr>
          <a:lstStyle/>
          <a:p>
            <a:r>
              <a:rPr lang="es-ES" sz="2200" dirty="0"/>
              <a:t>AUNQUE  CON ESTA DISCUSIÓN NO LLEGUEMOS  A UNA RESPUESTA DEFINITIVA SOBRE SI URUGUAY DEBERÍA DOLARIZAR O MANTENER EL RÉGIMEN ACTUAL, EL PRESENTE ANALISIS  PUEDE APORTAR  </a:t>
            </a:r>
            <a:r>
              <a:rPr lang="es-UY" sz="2200" dirty="0"/>
              <a:t>ALGUNOS DE LOS PUNTOS RELEVANTES A DISCUTIR EN UN ÁMBITO MÁS AMPLIO EN QUE AL MENOS PUEDAN EVALUARSE LOS  COSTOS Y BENEFICIOS DE AMBAS ALTERNATIVAS  Y </a:t>
            </a:r>
            <a:r>
              <a:rPr lang="es-UY" sz="2200"/>
              <a:t>NO DESECHARSE </a:t>
            </a:r>
            <a:r>
              <a:rPr lang="es-UY" sz="2200" dirty="0"/>
              <a:t>MERAMENTE POR SER POLÉMICAS Y NO DEL AGRADO DEL SISTEMA POLÍTICO </a:t>
            </a:r>
          </a:p>
          <a:p>
            <a:r>
              <a:rPr lang="es-UY" sz="2200" dirty="0"/>
              <a:t>MUCHOS PAÍSES QUE ADOPTARON LA DOLARIZACIÓN (PLENA O CONVERTIBILIDAD) LO HICIERON EN CONDICIONES DE NECESIDAD EXTREMA  EN MEDIO DE CRISIS FINANCIERAS.</a:t>
            </a:r>
          </a:p>
          <a:p>
            <a:r>
              <a:rPr lang="es-UY" sz="2200" dirty="0"/>
              <a:t>URUGUAY ESTÁ EN CONDICIONES INMEJORABLES PARA EVALUAR ALTERNATIVAS SIN NINGÚN TIPO DE PRESIÓN </a:t>
            </a:r>
            <a:r>
              <a:rPr lang="es-UY" sz="2200" i="1" dirty="0"/>
              <a:t>POR AHORA</a:t>
            </a:r>
            <a:r>
              <a:rPr lang="es-UY" sz="2200" dirty="0"/>
              <a:t>. </a:t>
            </a:r>
          </a:p>
          <a:p>
            <a:pPr marL="0" indent="0">
              <a:buNone/>
            </a:pPr>
            <a:r>
              <a:rPr lang="es-UY" sz="2200" dirty="0"/>
              <a:t> </a:t>
            </a:r>
            <a:endParaRPr lang="es-ES" sz="2200" dirty="0"/>
          </a:p>
        </p:txBody>
      </p:sp>
    </p:spTree>
    <p:extLst>
      <p:ext uri="{BB962C8B-B14F-4D97-AF65-F5344CB8AC3E}">
        <p14:creationId xmlns:p14="http://schemas.microsoft.com/office/powerpoint/2010/main" val="12300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AFBB435E-D079-4839-94B4-A28B344EF920}"/>
              </a:ext>
            </a:extLst>
          </p:cNvPr>
          <p:cNvSpPr>
            <a:spLocks noGrp="1"/>
          </p:cNvSpPr>
          <p:nvPr>
            <p:ph type="title"/>
          </p:nvPr>
        </p:nvSpPr>
        <p:spPr>
          <a:xfrm>
            <a:off x="934872" y="982272"/>
            <a:ext cx="3388419" cy="4560970"/>
          </a:xfrm>
        </p:spPr>
        <p:txBody>
          <a:bodyPr>
            <a:normAutofit/>
          </a:bodyPr>
          <a:lstStyle/>
          <a:p>
            <a:r>
              <a:rPr lang="es-ES" sz="4000" dirty="0">
                <a:solidFill>
                  <a:srgbClr val="FFFFFF"/>
                </a:solidFill>
              </a:rPr>
              <a:t>EL ACTUAL ARREGLO MONETARIO</a:t>
            </a:r>
            <a:endParaRPr lang="es-UY"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Marcador de contenido 2">
            <a:extLst>
              <a:ext uri="{FF2B5EF4-FFF2-40B4-BE49-F238E27FC236}">
                <a16:creationId xmlns:a16="http://schemas.microsoft.com/office/drawing/2014/main" id="{504FCBDD-D64C-42BF-B705-5C78A7CF28F2}"/>
              </a:ext>
            </a:extLst>
          </p:cNvPr>
          <p:cNvSpPr>
            <a:spLocks noGrp="1"/>
          </p:cNvSpPr>
          <p:nvPr>
            <p:ph idx="1"/>
          </p:nvPr>
        </p:nvSpPr>
        <p:spPr>
          <a:xfrm>
            <a:off x="5221862" y="1719618"/>
            <a:ext cx="5948831" cy="4334629"/>
          </a:xfrm>
        </p:spPr>
        <p:txBody>
          <a:bodyPr anchor="ctr">
            <a:normAutofit/>
          </a:bodyPr>
          <a:lstStyle/>
          <a:p>
            <a:r>
              <a:rPr lang="es-ES" sz="2400" dirty="0">
                <a:solidFill>
                  <a:srgbClr val="FEFFFF"/>
                </a:solidFill>
              </a:rPr>
              <a:t>LA AUTORIDAD MONETARIA CONTROLA LA CANTIDAD DE DINERO COLOCANDO DEUDA E INSTRUMENTOS DE LIQUIDEZ. </a:t>
            </a:r>
          </a:p>
          <a:p>
            <a:r>
              <a:rPr lang="es-ES" sz="2400" dirty="0">
                <a:solidFill>
                  <a:srgbClr val="FEFFFF"/>
                </a:solidFill>
              </a:rPr>
              <a:t>EL TIPO DE CAMBIO  SE DETERMINA POR LA OFERTA Y DEMANDA DE DINERO</a:t>
            </a:r>
          </a:p>
          <a:p>
            <a:pPr lvl="1"/>
            <a:r>
              <a:rPr lang="es-ES" sz="2000" dirty="0">
                <a:solidFill>
                  <a:srgbClr val="FEFFFF"/>
                </a:solidFill>
              </a:rPr>
              <a:t>EN LOS HECHOS  SE MANTIENE UNA FLOTACIÓN SUCIA EN BASE A LA TASA DE INTERÉS Y COMPRA Y VENTA DE RESERVAS POR EL BCU </a:t>
            </a:r>
          </a:p>
          <a:p>
            <a:pPr marL="457200" lvl="1" indent="0">
              <a:buNone/>
            </a:pPr>
            <a:endParaRPr lang="es-ES" sz="2000" dirty="0">
              <a:solidFill>
                <a:srgbClr val="FEFFFF"/>
              </a:solidFill>
            </a:endParaRPr>
          </a:p>
        </p:txBody>
      </p:sp>
    </p:spTree>
    <p:extLst>
      <p:ext uri="{BB962C8B-B14F-4D97-AF65-F5344CB8AC3E}">
        <p14:creationId xmlns:p14="http://schemas.microsoft.com/office/powerpoint/2010/main" val="1434183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Rectangle 3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ítulo 1">
            <a:extLst>
              <a:ext uri="{FF2B5EF4-FFF2-40B4-BE49-F238E27FC236}">
                <a16:creationId xmlns:a16="http://schemas.microsoft.com/office/drawing/2014/main" id="{A4D4DE59-8C31-4CAA-8B8C-566121170EC3}"/>
              </a:ext>
            </a:extLst>
          </p:cNvPr>
          <p:cNvSpPr>
            <a:spLocks noGrp="1"/>
          </p:cNvSpPr>
          <p:nvPr>
            <p:ph type="title"/>
          </p:nvPr>
        </p:nvSpPr>
        <p:spPr>
          <a:xfrm>
            <a:off x="958506" y="800392"/>
            <a:ext cx="10264697" cy="1212102"/>
          </a:xfrm>
        </p:spPr>
        <p:txBody>
          <a:bodyPr>
            <a:normAutofit fontScale="90000"/>
          </a:bodyPr>
          <a:lstStyle/>
          <a:p>
            <a:r>
              <a:rPr lang="es-ES" sz="4000" dirty="0">
                <a:solidFill>
                  <a:srgbClr val="FFFFFF"/>
                </a:solidFill>
              </a:rPr>
              <a:t>LOS HECHOS DEMOSTRARON LA INCONSISTENCIA INTERTEMPORAL DE LA POLÍTICA MONETARIA</a:t>
            </a:r>
            <a:endParaRPr lang="es-UY" sz="4000" dirty="0">
              <a:solidFill>
                <a:srgbClr val="FFFFFF"/>
              </a:solidFill>
            </a:endParaRPr>
          </a:p>
        </p:txBody>
      </p:sp>
      <p:sp>
        <p:nvSpPr>
          <p:cNvPr id="17" name="Marcador de contenido 2">
            <a:extLst>
              <a:ext uri="{FF2B5EF4-FFF2-40B4-BE49-F238E27FC236}">
                <a16:creationId xmlns:a16="http://schemas.microsoft.com/office/drawing/2014/main" id="{6072297A-A310-41BF-B7B2-CBC65CA3A46E}"/>
              </a:ext>
            </a:extLst>
          </p:cNvPr>
          <p:cNvSpPr>
            <a:spLocks noGrp="1"/>
          </p:cNvSpPr>
          <p:nvPr>
            <p:ph idx="1"/>
          </p:nvPr>
        </p:nvSpPr>
        <p:spPr>
          <a:xfrm>
            <a:off x="1367624" y="2378076"/>
            <a:ext cx="9708995" cy="4271202"/>
          </a:xfrm>
        </p:spPr>
        <p:txBody>
          <a:bodyPr anchor="ctr">
            <a:normAutofit fontScale="92500"/>
          </a:bodyPr>
          <a:lstStyle/>
          <a:p>
            <a:pPr marL="0" indent="0">
              <a:buNone/>
            </a:pPr>
            <a:endParaRPr lang="es-ES" sz="2100" dirty="0"/>
          </a:p>
          <a:p>
            <a:pPr marL="457200" lvl="1" indent="0">
              <a:buNone/>
            </a:pPr>
            <a:endParaRPr lang="es-ES" dirty="0"/>
          </a:p>
          <a:p>
            <a:pPr lvl="1"/>
            <a:r>
              <a:rPr lang="es-ES" dirty="0"/>
              <a:t>MEDIDAS QUE PARECIERON  ÓPTIMAS EX ANTE, NO LO FUERON EX POST. </a:t>
            </a:r>
          </a:p>
          <a:p>
            <a:pPr lvl="2"/>
            <a:r>
              <a:rPr lang="es-ES" dirty="0"/>
              <a:t>UNA VEZ QUE LOS AGENTES TOMARON SUS DECISIONES DE PORTAFOLIO (DEMANDA DE LIQUIDEZ Y DE ACTIVOS EN MONEDA NACIONAL), LA AUTORIDAD MONETARIA PUEDE GENERAR BENEFICIOS EN EL CAMPO FISCAL ASÍ COMO REDUCCIÓN DEL DESEMPLEO RECURRIENDO A LA INFLACIÓN SORPRESIVA, </a:t>
            </a:r>
          </a:p>
          <a:p>
            <a:pPr lvl="1"/>
            <a:r>
              <a:rPr lang="es-ES" dirty="0"/>
              <a:t>EL PÚBLICO TOMÓ LOS RECAUDOS PARA EVITAR SER “SORPRENDIDO”, PRIVILEGIANDO LADEUDA INDEXADA O EN DÓLARES. </a:t>
            </a:r>
          </a:p>
          <a:p>
            <a:pPr marL="457200" lvl="1" indent="0">
              <a:buNone/>
            </a:pPr>
            <a:endParaRPr lang="es-UY" sz="2000" dirty="0"/>
          </a:p>
          <a:p>
            <a:pPr lvl="2"/>
            <a:endParaRPr lang="es-UY" dirty="0"/>
          </a:p>
          <a:p>
            <a:pPr marL="457200" lvl="1" indent="0">
              <a:buNone/>
            </a:pPr>
            <a:endParaRPr lang="es-UY" dirty="0"/>
          </a:p>
          <a:p>
            <a:pPr marL="457200" lvl="1" indent="0">
              <a:buNone/>
            </a:pPr>
            <a:r>
              <a:rPr lang="es-UY" dirty="0"/>
              <a:t>		</a:t>
            </a:r>
            <a:endParaRPr lang="es-ES" dirty="0"/>
          </a:p>
        </p:txBody>
      </p:sp>
    </p:spTree>
    <p:extLst>
      <p:ext uri="{BB962C8B-B14F-4D97-AF65-F5344CB8AC3E}">
        <p14:creationId xmlns:p14="http://schemas.microsoft.com/office/powerpoint/2010/main" val="437370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759D905-4805-41C2-A637-96B6CB99CCBC}"/>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1800" kern="1200" dirty="0">
                <a:solidFill>
                  <a:schemeClr val="tx1"/>
                </a:solidFill>
                <a:latin typeface="+mj-lt"/>
                <a:ea typeface="+mj-ea"/>
                <a:cs typeface="+mj-cs"/>
              </a:rPr>
              <a:t>EL IMPUESTO INFLACIONARIO  CONFISCÓ A LOS TENEDORES DE DEUDA EN PESOS EL 30% DE SU INVERSIÓN EN CINCO AÑOS</a:t>
            </a:r>
            <a:br>
              <a:rPr lang="en-US" sz="1800" kern="1200" dirty="0">
                <a:solidFill>
                  <a:schemeClr val="tx1"/>
                </a:solidFill>
                <a:latin typeface="+mj-lt"/>
                <a:ea typeface="+mj-ea"/>
                <a:cs typeface="+mj-cs"/>
              </a:rPr>
            </a:br>
            <a:br>
              <a:rPr lang="en-US" sz="1800" kern="1200" dirty="0">
                <a:solidFill>
                  <a:schemeClr val="tx1"/>
                </a:solidFill>
                <a:latin typeface="+mj-lt"/>
                <a:ea typeface="+mj-ea"/>
                <a:cs typeface="+mj-cs"/>
              </a:rPr>
            </a:br>
            <a:r>
              <a:rPr lang="en-US" sz="1800" kern="1200" dirty="0">
                <a:solidFill>
                  <a:schemeClr val="tx1"/>
                </a:solidFill>
                <a:latin typeface="+mj-lt"/>
                <a:ea typeface="+mj-ea"/>
                <a:cs typeface="+mj-cs"/>
              </a:rPr>
              <a:t>LA INFLACIÓN LICUÓ LA DEUDA  EN  PESOS EN UN 55% Y LA DEVALUACIÓN EN  35%</a:t>
            </a:r>
          </a:p>
        </p:txBody>
      </p:sp>
      <p:grpSp>
        <p:nvGrpSpPr>
          <p:cNvPr id="19" name="Group 1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20" name="Rectangle 19">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7E3B6E-F1DC-450E-9F70-2DC01BE830D7}"/>
              </a:ext>
            </a:extLst>
          </p:cNvPr>
          <p:cNvPicPr>
            <a:picLocks noChangeAspect="1"/>
          </p:cNvPicPr>
          <p:nvPr/>
        </p:nvPicPr>
        <p:blipFill>
          <a:blip r:embed="rId2"/>
          <a:stretch>
            <a:fillRect/>
          </a:stretch>
        </p:blipFill>
        <p:spPr>
          <a:xfrm>
            <a:off x="6016371" y="1965833"/>
            <a:ext cx="4584589" cy="2926334"/>
          </a:xfrm>
          <a:prstGeom prst="rect">
            <a:avLst/>
          </a:prstGeom>
        </p:spPr>
      </p:pic>
    </p:spTree>
    <p:extLst>
      <p:ext uri="{BB962C8B-B14F-4D97-AF65-F5344CB8AC3E}">
        <p14:creationId xmlns:p14="http://schemas.microsoft.com/office/powerpoint/2010/main" val="394630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3" name="Rectangle 62">
            <a:extLst>
              <a:ext uri="{FF2B5EF4-FFF2-40B4-BE49-F238E27FC236}">
                <a16:creationId xmlns:a16="http://schemas.microsoft.com/office/drawing/2014/main" id="{A86810C3-C298-44C3-92CA-BD5A86ED0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
            <a:extLst>
              <a:ext uri="{FF2B5EF4-FFF2-40B4-BE49-F238E27FC236}">
                <a16:creationId xmlns:a16="http://schemas.microsoft.com/office/drawing/2014/main" id="{F7601584-A76E-4602-BFC1-88D9287A8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66751" y="1601239"/>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
            <a:extLst>
              <a:ext uri="{FF2B5EF4-FFF2-40B4-BE49-F238E27FC236}">
                <a16:creationId xmlns:a16="http://schemas.microsoft.com/office/drawing/2014/main" id="{6F7712DF-6595-4731-B1F6-CF856713DF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66751" y="1416840"/>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Rectangle 68">
            <a:extLst>
              <a:ext uri="{FF2B5EF4-FFF2-40B4-BE49-F238E27FC236}">
                <a16:creationId xmlns:a16="http://schemas.microsoft.com/office/drawing/2014/main" id="{E6427B96-5681-4758-B27F-9840FFE79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410124"/>
            <a:ext cx="3070485" cy="35095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AD4B4FEC-22C0-4848-96ED-CD8A2AD37898}"/>
              </a:ext>
            </a:extLst>
          </p:cNvPr>
          <p:cNvSpPr>
            <a:spLocks noGrp="1"/>
          </p:cNvSpPr>
          <p:nvPr>
            <p:ph type="title"/>
          </p:nvPr>
        </p:nvSpPr>
        <p:spPr>
          <a:xfrm>
            <a:off x="643466" y="1410124"/>
            <a:ext cx="3070485" cy="3516245"/>
          </a:xfrm>
        </p:spPr>
        <p:txBody>
          <a:bodyPr>
            <a:normAutofit fontScale="90000"/>
          </a:bodyPr>
          <a:lstStyle/>
          <a:p>
            <a:r>
              <a:rPr lang="es-ES" sz="3200" b="1" dirty="0">
                <a:solidFill>
                  <a:srgbClr val="FFFFFF"/>
                </a:solidFill>
              </a:rPr>
              <a:t>LA RESPUESTA </a:t>
            </a:r>
            <a:br>
              <a:rPr lang="es-ES" sz="3200" b="1" dirty="0">
                <a:solidFill>
                  <a:srgbClr val="FFFFFF"/>
                </a:solidFill>
              </a:rPr>
            </a:br>
            <a:br>
              <a:rPr lang="es-ES" sz="1200" b="1" dirty="0">
                <a:solidFill>
                  <a:srgbClr val="FFFFFF"/>
                </a:solidFill>
              </a:rPr>
            </a:br>
            <a:r>
              <a:rPr lang="es-ES" sz="1600" b="1" dirty="0">
                <a:solidFill>
                  <a:srgbClr val="FFFFFF"/>
                </a:solidFill>
              </a:rPr>
              <a:t>DEPÓSITOS  EN US$  SUPERAN EL 70% DEL TOTAL DE LOS DEPÓSITOS</a:t>
            </a:r>
            <a:br>
              <a:rPr lang="es-ES" sz="1600" b="1" dirty="0">
                <a:solidFill>
                  <a:srgbClr val="FFFFFF"/>
                </a:solidFill>
              </a:rPr>
            </a:br>
            <a:br>
              <a:rPr lang="es-ES" sz="1600" b="1" dirty="0">
                <a:solidFill>
                  <a:srgbClr val="FFFFFF"/>
                </a:solidFill>
              </a:rPr>
            </a:br>
            <a:r>
              <a:rPr lang="es-ES" sz="1600" b="1" dirty="0">
                <a:solidFill>
                  <a:srgbClr val="FFFFFF"/>
                </a:solidFill>
              </a:rPr>
              <a:t>BOLSA: TRANSACCIONES EN US$  SUPERAN EL 60%  Y RESTO EN UI</a:t>
            </a:r>
            <a:br>
              <a:rPr lang="es-ES" sz="1600" b="1" dirty="0">
                <a:solidFill>
                  <a:srgbClr val="FFFFFF"/>
                </a:solidFill>
              </a:rPr>
            </a:br>
            <a:br>
              <a:rPr lang="es-ES" sz="1600" b="1" dirty="0">
                <a:solidFill>
                  <a:srgbClr val="FFFFFF"/>
                </a:solidFill>
              </a:rPr>
            </a:br>
            <a:r>
              <a:rPr lang="es-ES" sz="1600" b="1" dirty="0">
                <a:solidFill>
                  <a:srgbClr val="FFFFFF"/>
                </a:solidFill>
              </a:rPr>
              <a:t>INMUEBLES, AUTOS , DURABLES  SE TRANSAN EN US$</a:t>
            </a:r>
            <a:br>
              <a:rPr lang="es-ES" sz="1600" b="1" dirty="0">
                <a:solidFill>
                  <a:srgbClr val="FFFFFF"/>
                </a:solidFill>
              </a:rPr>
            </a:br>
            <a:br>
              <a:rPr lang="es-ES" sz="1600" b="1" dirty="0">
                <a:solidFill>
                  <a:srgbClr val="FFFFFF"/>
                </a:solidFill>
              </a:rPr>
            </a:br>
            <a:r>
              <a:rPr lang="es-ES" sz="1600" b="1" dirty="0">
                <a:solidFill>
                  <a:srgbClr val="FFFFFF"/>
                </a:solidFill>
              </a:rPr>
              <a:t>BALANCES DE EMPRESAS  EN US$</a:t>
            </a:r>
            <a:br>
              <a:rPr lang="es-ES" sz="1600" b="1" dirty="0">
                <a:solidFill>
                  <a:srgbClr val="FFFFFF"/>
                </a:solidFill>
              </a:rPr>
            </a:br>
            <a:br>
              <a:rPr lang="es-ES" sz="1600" b="1" dirty="0">
                <a:solidFill>
                  <a:srgbClr val="FFFFFF"/>
                </a:solidFill>
              </a:rPr>
            </a:br>
            <a:r>
              <a:rPr lang="es-ES" sz="1600" b="1" dirty="0">
                <a:solidFill>
                  <a:srgbClr val="FFFFFF"/>
                </a:solidFill>
              </a:rPr>
              <a:t>SALARIOS PROFFESIONALES Y EJECUTIVOS EN US$</a:t>
            </a:r>
            <a:br>
              <a:rPr lang="es-ES" sz="1600" b="1" dirty="0">
                <a:solidFill>
                  <a:srgbClr val="FFFFFF"/>
                </a:solidFill>
              </a:rPr>
            </a:br>
            <a:endParaRPr lang="es-UY" sz="1200" b="1" dirty="0">
              <a:solidFill>
                <a:srgbClr val="FFFFFF"/>
              </a:solidFill>
            </a:endParaRPr>
          </a:p>
        </p:txBody>
      </p:sp>
      <p:graphicFrame>
        <p:nvGraphicFramePr>
          <p:cNvPr id="5" name="Marcador de contenido 4">
            <a:extLst>
              <a:ext uri="{FF2B5EF4-FFF2-40B4-BE49-F238E27FC236}">
                <a16:creationId xmlns:a16="http://schemas.microsoft.com/office/drawing/2014/main" id="{468D18F7-981C-43C8-93FF-3E49FB3D730C}"/>
              </a:ext>
            </a:extLst>
          </p:cNvPr>
          <p:cNvGraphicFramePr>
            <a:graphicFrameLocks noGrp="1"/>
          </p:cNvGraphicFramePr>
          <p:nvPr>
            <p:ph idx="1"/>
            <p:extLst>
              <p:ext uri="{D42A27DB-BD31-4B8C-83A1-F6EECF244321}">
                <p14:modId xmlns:p14="http://schemas.microsoft.com/office/powerpoint/2010/main" val="668280703"/>
              </p:ext>
            </p:extLst>
          </p:nvPr>
        </p:nvGraphicFramePr>
        <p:xfrm>
          <a:off x="4665154" y="659219"/>
          <a:ext cx="6880332" cy="55553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708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8"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ítulo 1">
            <a:extLst>
              <a:ext uri="{FF2B5EF4-FFF2-40B4-BE49-F238E27FC236}">
                <a16:creationId xmlns:a16="http://schemas.microsoft.com/office/drawing/2014/main" id="{25DCAC3E-82B7-492E-9611-A8464EA9148C}"/>
              </a:ext>
            </a:extLst>
          </p:cNvPr>
          <p:cNvSpPr>
            <a:spLocks noGrp="1"/>
          </p:cNvSpPr>
          <p:nvPr>
            <p:ph type="title"/>
          </p:nvPr>
        </p:nvSpPr>
        <p:spPr>
          <a:xfrm>
            <a:off x="1098468" y="885651"/>
            <a:ext cx="3229803" cy="4624603"/>
          </a:xfrm>
        </p:spPr>
        <p:txBody>
          <a:bodyPr>
            <a:normAutofit/>
          </a:bodyPr>
          <a:lstStyle/>
          <a:p>
            <a:r>
              <a:rPr lang="es-ES" sz="3700" dirty="0">
                <a:solidFill>
                  <a:srgbClr val="FFFFFF"/>
                </a:solidFill>
              </a:rPr>
              <a:t> LA DOLARIZACIÓN DE HECHO SUSTITUYO AL PESO EN TODAS SUS FUNCIONES</a:t>
            </a:r>
            <a:endParaRPr lang="es-UY" sz="3700" dirty="0">
              <a:solidFill>
                <a:srgbClr val="FFFFFF"/>
              </a:solidFill>
            </a:endParaRPr>
          </a:p>
        </p:txBody>
      </p:sp>
      <p:sp>
        <p:nvSpPr>
          <p:cNvPr id="3" name="Marcador de contenido 2">
            <a:extLst>
              <a:ext uri="{FF2B5EF4-FFF2-40B4-BE49-F238E27FC236}">
                <a16:creationId xmlns:a16="http://schemas.microsoft.com/office/drawing/2014/main" id="{155AB328-E734-464E-B2B3-8A58D6A9E0F8}"/>
              </a:ext>
            </a:extLst>
          </p:cNvPr>
          <p:cNvSpPr>
            <a:spLocks noGrp="1"/>
          </p:cNvSpPr>
          <p:nvPr>
            <p:ph idx="1"/>
          </p:nvPr>
        </p:nvSpPr>
        <p:spPr>
          <a:xfrm>
            <a:off x="4978708" y="885651"/>
            <a:ext cx="6525220" cy="4616849"/>
          </a:xfrm>
        </p:spPr>
        <p:txBody>
          <a:bodyPr anchor="ctr">
            <a:normAutofit lnSpcReduction="10000"/>
          </a:bodyPr>
          <a:lstStyle/>
          <a:p>
            <a:r>
              <a:rPr lang="es-ES" sz="2400" dirty="0"/>
              <a:t>EN MARZO DE 1976 LA LEY  14500  DIO UN IMPULSO FUERTE A LA DOLARIZACIÓN AL  PERMITIR QUE  LAS TRANSACCIONES SE PACTEN EN DÓLARES Y QUE LAS DEUDAS SE CANCELEN EN DÓLARES</a:t>
            </a:r>
          </a:p>
          <a:p>
            <a:r>
              <a:rPr lang="es-ES" sz="2400" dirty="0"/>
              <a:t>LA DOLARIZACIÓN  SE FUE EXTENDIENDO COMO MEDIO DE PAGO  Y COMO UNIDAD DE CUENTA UNA VEZ QUE LA TASA DE INFLACIÓN SUPERÓ UN DETERMINADO NIVEL. </a:t>
            </a:r>
          </a:p>
          <a:p>
            <a:r>
              <a:rPr lang="es-ES" sz="2400" dirty="0"/>
              <a:t>A PESAR DE QUE LA INFLACIÓN  BAJÓ, LA VUELTA ATRÁS QUE IMPLICABA SUSTITUIR EL DÓLAR  POR EL PESO NO SE PRODUJO NI EN LOS DEPÓSITOS, NI LAS TRANSACCIONES, NI COMO UNIDAD DE CUENTA. </a:t>
            </a:r>
          </a:p>
          <a:p>
            <a:pPr marL="0" indent="0">
              <a:buNone/>
            </a:pPr>
            <a:endParaRPr lang="es-ES" sz="2400" dirty="0"/>
          </a:p>
        </p:txBody>
      </p:sp>
    </p:spTree>
    <p:extLst>
      <p:ext uri="{BB962C8B-B14F-4D97-AF65-F5344CB8AC3E}">
        <p14:creationId xmlns:p14="http://schemas.microsoft.com/office/powerpoint/2010/main" val="1302879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ítulo 1">
            <a:extLst>
              <a:ext uri="{FF2B5EF4-FFF2-40B4-BE49-F238E27FC236}">
                <a16:creationId xmlns:a16="http://schemas.microsoft.com/office/drawing/2014/main" id="{3FABC580-F225-4FC2-B0A0-32288C831CF8}"/>
              </a:ext>
            </a:extLst>
          </p:cNvPr>
          <p:cNvSpPr>
            <a:spLocks noGrp="1"/>
          </p:cNvSpPr>
          <p:nvPr>
            <p:ph type="title"/>
          </p:nvPr>
        </p:nvSpPr>
        <p:spPr>
          <a:xfrm>
            <a:off x="884584" y="885651"/>
            <a:ext cx="3443688" cy="4624603"/>
          </a:xfrm>
        </p:spPr>
        <p:txBody>
          <a:bodyPr>
            <a:normAutofit/>
          </a:bodyPr>
          <a:lstStyle/>
          <a:p>
            <a:r>
              <a:rPr lang="es-ES" sz="3700" dirty="0">
                <a:solidFill>
                  <a:srgbClr val="FFFFFF"/>
                </a:solidFill>
              </a:rPr>
              <a:t>PREGUNTA:</a:t>
            </a:r>
            <a:br>
              <a:rPr lang="es-ES" sz="3700" dirty="0">
                <a:solidFill>
                  <a:srgbClr val="FFFFFF"/>
                </a:solidFill>
              </a:rPr>
            </a:br>
            <a:br>
              <a:rPr lang="es-ES" sz="3700" dirty="0">
                <a:solidFill>
                  <a:srgbClr val="FFFFFF"/>
                </a:solidFill>
              </a:rPr>
            </a:br>
            <a:r>
              <a:rPr lang="es-ES" sz="3200" b="1" dirty="0">
                <a:solidFill>
                  <a:srgbClr val="FFFFFF"/>
                </a:solidFill>
              </a:rPr>
              <a:t>¿PORQUÉ CON TASAS DE INTERÉS LIBRES E INFLACIÓN DE UN DÍGITO NO SE REDUJO LA DOLARIZACIÓN? </a:t>
            </a:r>
            <a:endParaRPr lang="es-UY" sz="3200" b="1" dirty="0">
              <a:solidFill>
                <a:srgbClr val="FFFFFF"/>
              </a:solidFill>
            </a:endParaRPr>
          </a:p>
        </p:txBody>
      </p:sp>
      <p:sp>
        <p:nvSpPr>
          <p:cNvPr id="3" name="Marcador de contenido 2">
            <a:extLst>
              <a:ext uri="{FF2B5EF4-FFF2-40B4-BE49-F238E27FC236}">
                <a16:creationId xmlns:a16="http://schemas.microsoft.com/office/drawing/2014/main" id="{540A1C77-2FCA-41E2-B6D7-7E6DA97D6B64}"/>
              </a:ext>
            </a:extLst>
          </p:cNvPr>
          <p:cNvSpPr>
            <a:spLocks noGrp="1"/>
          </p:cNvSpPr>
          <p:nvPr>
            <p:ph idx="1"/>
          </p:nvPr>
        </p:nvSpPr>
        <p:spPr>
          <a:xfrm>
            <a:off x="4960953" y="1020932"/>
            <a:ext cx="6525220" cy="4489322"/>
          </a:xfrm>
        </p:spPr>
        <p:txBody>
          <a:bodyPr anchor="ctr">
            <a:normAutofit fontScale="62500" lnSpcReduction="20000"/>
          </a:bodyPr>
          <a:lstStyle/>
          <a:p>
            <a:r>
              <a:rPr lang="es-ES" sz="4200" b="1" dirty="0"/>
              <a:t>EXPECTATIVAS PARECEN NO CONVALIDAR LOS OBJETIVOS DE LA AUTORIDAD MONETARIA</a:t>
            </a:r>
          </a:p>
          <a:p>
            <a:pPr marL="0" indent="0">
              <a:buNone/>
            </a:pPr>
            <a:endParaRPr lang="es-ES" sz="4200" dirty="0"/>
          </a:p>
          <a:p>
            <a:pPr lvl="1"/>
            <a:r>
              <a:rPr lang="es-ES" sz="3800" dirty="0"/>
              <a:t>CON DOMINANCIA  FISCAL, UNA POLÍTICA  ANTIINFLACIONARIA PUEDE BAJAR LA INFLACIÓN EN EL CORTO PLAZO, PERO NO EN EL LARGO PLAZO, PORQUE LA COLOCACIÓN DE DEUDA TIENE UN LÍMITE Y TARDE O TEMPRANO DEBERÁ MONETIZARSE (Thomas Sargent y Neil Wallace “</a:t>
            </a:r>
            <a:r>
              <a:rPr lang="es-ES" sz="3800" dirty="0" err="1"/>
              <a:t>Some</a:t>
            </a:r>
            <a:r>
              <a:rPr lang="es-ES" sz="3800" dirty="0"/>
              <a:t> </a:t>
            </a:r>
            <a:r>
              <a:rPr lang="es-ES" sz="3800" dirty="0" err="1"/>
              <a:t>unpleasant</a:t>
            </a:r>
            <a:r>
              <a:rPr lang="es-ES" sz="3800" dirty="0"/>
              <a:t> </a:t>
            </a:r>
            <a:r>
              <a:rPr lang="es-ES" sz="3800" dirty="0" err="1"/>
              <a:t>monetarist</a:t>
            </a:r>
            <a:r>
              <a:rPr lang="es-ES" sz="3800" dirty="0"/>
              <a:t> </a:t>
            </a:r>
            <a:r>
              <a:rPr lang="es-ES" sz="3800" dirty="0" err="1"/>
              <a:t>arithmetics</a:t>
            </a:r>
            <a:r>
              <a:rPr lang="es-ES" sz="3800" dirty="0"/>
              <a:t>” 1981)</a:t>
            </a:r>
          </a:p>
          <a:p>
            <a:pPr lvl="1"/>
            <a:endParaRPr lang="es-ES" sz="3800" dirty="0"/>
          </a:p>
          <a:p>
            <a:pPr lvl="1"/>
            <a:r>
              <a:rPr lang="es-ES" sz="3800" dirty="0"/>
              <a:t>EL PAÍS SE ENCARECIÓ  MAS  DE LO QUE  JUSTIFICAN LOS FUNDAMENTOS</a:t>
            </a:r>
          </a:p>
          <a:p>
            <a:endParaRPr lang="es-ES" sz="2400" dirty="0"/>
          </a:p>
          <a:p>
            <a:pPr marL="0" indent="0">
              <a:buNone/>
            </a:pPr>
            <a:endParaRPr lang="es-UY" sz="2400" dirty="0"/>
          </a:p>
        </p:txBody>
      </p:sp>
    </p:spTree>
    <p:extLst>
      <p:ext uri="{BB962C8B-B14F-4D97-AF65-F5344CB8AC3E}">
        <p14:creationId xmlns:p14="http://schemas.microsoft.com/office/powerpoint/2010/main" val="5190566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7755</TotalTime>
  <Words>2177</Words>
  <Application>Microsoft Office PowerPoint</Application>
  <PresentationFormat>Panorámica</PresentationFormat>
  <Paragraphs>186</Paragraphs>
  <Slides>34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34</vt:i4>
      </vt:variant>
    </vt:vector>
  </HeadingPairs>
  <TitlesOfParts>
    <vt:vector size="42" baseType="lpstr">
      <vt:lpstr>Arial</vt:lpstr>
      <vt:lpstr>Calibri</vt:lpstr>
      <vt:lpstr>Calibri Light</vt:lpstr>
      <vt:lpstr>Open Sans</vt:lpstr>
      <vt:lpstr>Playfair Display</vt:lpstr>
      <vt:lpstr>SourceSansPro</vt:lpstr>
      <vt:lpstr>verdana</vt:lpstr>
      <vt:lpstr>Tema de Office</vt:lpstr>
      <vt:lpstr>DOLARIZACIÓN –DESDOLARIZACIÓN  ACADEMIA DE ECONOMÍA JULIO 2021  JUAN CARLOS PROTASI</vt:lpstr>
      <vt:lpstr>ORIGEN</vt:lpstr>
      <vt:lpstr>    LA HISTORIA  INFLACIONARIA QUEDÓ EN LA MEMORIA DE LOS URUGUAYOS</vt:lpstr>
      <vt:lpstr>EL ACTUAL ARREGLO MONETARIO</vt:lpstr>
      <vt:lpstr>LOS HECHOS DEMOSTRARON LA INCONSISTENCIA INTERTEMPORAL DE LA POLÍTICA MONETARIA</vt:lpstr>
      <vt:lpstr>EL IMPUESTO INFLACIONARIO  CONFISCÓ A LOS TENEDORES DE DEUDA EN PESOS EL 30% DE SU INVERSIÓN EN CINCO AÑOS  LA INFLACIÓN LICUÓ LA DEUDA  EN  PESOS EN UN 55% Y LA DEVALUACIÓN EN  35%</vt:lpstr>
      <vt:lpstr>LA RESPUESTA   DEPÓSITOS  EN US$  SUPERAN EL 70% DEL TOTAL DE LOS DEPÓSITOS  BOLSA: TRANSACCIONES EN US$  SUPERAN EL 60%  Y RESTO EN UI  INMUEBLES, AUTOS , DURABLES  SE TRANSAN EN US$  BALANCES DE EMPRESAS  EN US$  SALARIOS PROFFESIONALES Y EJECUTIVOS EN US$ </vt:lpstr>
      <vt:lpstr> LA DOLARIZACIÓN DE HECHO SUSTITUYO AL PESO EN TODAS SUS FUNCIONES</vt:lpstr>
      <vt:lpstr>PREGUNTA:  ¿PORQUÉ CON TASAS DE INTERÉS LIBRES E INFLACIÓN DE UN DÍGITO NO SE REDUJO LA DOLARIZACIÓN? </vt:lpstr>
      <vt:lpstr>EL GOBIERNO RESISTE A LAS PRESIONES DE LA DOLARIZACIÓN </vt:lpstr>
      <vt:lpstr>INDEXACIÓN E INSUFICIENCIA DE INGRESOS   IMPULSARON LA DEUDA DE MODO EXPLOSIVO </vt:lpstr>
      <vt:lpstr>LA PESIFICACIÓN (DES-DOLARIZACIÓN) ESTA CORRELACIONADA NEGATIVAMENTE AL TIPO DE CAMBIO  </vt:lpstr>
      <vt:lpstr>PARA DESDOLARIZAR EL DÓLAR DEBERÍA BAJAR O PERMANECER ESTABLE</vt:lpstr>
      <vt:lpstr>DOLAR SUBE Y BAJA COMO UN YO-YO  (Steve Hanke) </vt:lpstr>
      <vt:lpstr>GASTO PÚBLICO DESVÍO AL TIPO DE CAMBIO DE SU EQUILIBRIO  DETERMINADO POR LOS TÉRMINOS DE INTERCAMBIO (Larry Sjaastad y Carlos Rodriguez, ¿Atraso cambiario en Argentina, mito o realidad? CEMA 1979)</vt:lpstr>
      <vt:lpstr>DOLARIZACIÓN:  UN PROBLEMA DE CREDIBILIDAD  </vt:lpstr>
      <vt:lpstr>¿REVERTIR LA DOLARIZACIÓN ES POSIBLE?  SÍ: SI EL DÉFICIT SE REDUCE A UN NIVEL MÍNIMO</vt:lpstr>
      <vt:lpstr>EN LAS CONDICIONES ACTUALES, PARECE DIFÍCIL QUE LA DEUDA PÚBLICA PUEDA BAJAR A UN NIVEL QUE PERMITA HOLGURA AL MANEJO MACRO-FINANCIERO  </vt:lpstr>
      <vt:lpstr>Presentación de PowerPoint</vt:lpstr>
      <vt:lpstr>CREDIBILIDAD Y DOLARIZACIÓN </vt:lpstr>
      <vt:lpstr>LA DOLARIZACIÓN SURGE COMO SOLUCIÓN PLAUSIBLE PARA FORTALECER LA CREDIBILIDAD  (G.Calvo  2001) </vt:lpstr>
      <vt:lpstr>CURRENCY BOARD O CAJA DE CONVERSIÓN</vt:lpstr>
      <vt:lpstr>DOLARIZACIÓN EXTREMA</vt:lpstr>
      <vt:lpstr>DOLARIZACIÓN PRODUCE LOS MISMOS EFECTOS QUE UN CURRENCY BOARD</vt:lpstr>
      <vt:lpstr>PAÍSES QUE TIENEN EL DÓLAR ESTADOUNIDENSE COMO MONEDA OFICIAL </vt:lpstr>
      <vt:lpstr>ALGUNOS PAÍSES CON CAJAS DE CONVERSIÓN</vt:lpstr>
      <vt:lpstr>QUÉ IMPLICA LA DOLARIZACIÓN? (I)   . </vt:lpstr>
      <vt:lpstr>QUÉ IMPLICA LA DOLARIZACIÓN EXTREMA?  (II)  </vt:lpstr>
      <vt:lpstr>¿QUE BENEFICIOS TRAERÍA LA DOLARIZACIÓN? </vt:lpstr>
      <vt:lpstr>¿ CUALES SON LOS PERJUICIOS?</vt:lpstr>
      <vt:lpstr>CONDICIONES PARA DOLARIZAR (*) (*) Rodriguez Carlos “Maroeconomic Policy Lessons from LDC” Journal of Applied Economics Mayo 2000  </vt:lpstr>
      <vt:lpstr>EN SÍNTESIS CON ALTO DÉFICIT Y DEUDA</vt:lpstr>
      <vt:lpstr>CONCLUSIONES</vt:lpstr>
      <vt:lpstr>ACLARACIÓN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DOLARIZACIÓN-DESDOLARIZACIÓN</dc:title>
  <dc:creator>Juan Protasi</dc:creator>
  <cp:lastModifiedBy>Juan Protasi</cp:lastModifiedBy>
  <cp:revision>10</cp:revision>
  <dcterms:created xsi:type="dcterms:W3CDTF">2021-06-26T09:36:31Z</dcterms:created>
  <dcterms:modified xsi:type="dcterms:W3CDTF">2021-07-01T19:32:28Z</dcterms:modified>
</cp:coreProperties>
</file>