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2" r:id="rId14"/>
    <p:sldId id="268" r:id="rId15"/>
    <p:sldId id="269" r:id="rId16"/>
    <p:sldId id="270" r:id="rId17"/>
    <p:sldId id="271" r:id="rId18"/>
  </p:sldIdLst>
  <p:sldSz cx="9144000" cy="6858000" type="screen4x3"/>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0" d="100"/>
          <a:sy n="70" d="100"/>
        </p:scale>
        <p:origin x="12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Hoja_de_c_lculo_de_Microsoft_Excel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ucia%20Estrada\AppData\Local\Microsoft\Windows\INetCache\Content.Outlook\C811QA8P\Patentes%20Solicitadas%20y%20Concedidas%20por%20tipo%20y%20por%20a&#241;o%20(Abril%20202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Total de Resoluciones</a:t>
            </a:r>
          </a:p>
          <a:p>
            <a:pPr>
              <a:defRPr/>
            </a:pPr>
            <a:endParaRPr lang="en-US"/>
          </a:p>
        </c:rich>
      </c:tx>
      <c:layout>
        <c:manualLayout>
          <c:xMode val="edge"/>
          <c:yMode val="edge"/>
          <c:x val="0.3763180883536188"/>
          <c:y val="0"/>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s-UY"/>
        </a:p>
      </c:txPr>
    </c:title>
    <c:autoTitleDeleted val="0"/>
    <c:view3D>
      <c:rotX val="0"/>
      <c:rotY val="0"/>
      <c:depthPercent val="60"/>
      <c:rAngAx val="0"/>
      <c:perspective val="100"/>
    </c:view3D>
    <c:floor>
      <c:thickness val="0"/>
      <c:spPr>
        <a:solidFill>
          <a:schemeClr val="lt1">
            <a:lumMod val="95000"/>
          </a:schemeClr>
        </a:solid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6.1815875568370857E-2"/>
          <c:y val="0.29827876599069747"/>
          <c:w val="0.90297285682599537"/>
          <c:h val="0.64260715989354666"/>
        </c:manualLayout>
      </c:layout>
      <c:bar3DChart>
        <c:barDir val="col"/>
        <c:grouping val="standard"/>
        <c:varyColors val="0"/>
        <c:ser>
          <c:idx val="0"/>
          <c:order val="0"/>
          <c:tx>
            <c:strRef>
              <c:f>Hoja1!$B$1</c:f>
              <c:strCache>
                <c:ptCount val="1"/>
                <c:pt idx="0">
                  <c:v> Secuencia Febrero</c:v>
                </c:pt>
              </c:strCache>
            </c:strRef>
          </c:tx>
          <c:spPr>
            <a:solidFill>
              <a:schemeClr val="accent1">
                <a:alpha val="85000"/>
              </a:schemeClr>
            </a:solidFill>
            <a:ln w="9525" cap="flat" cmpd="sng" algn="ctr">
              <a:solidFill>
                <a:schemeClr val="accent1">
                  <a:lumMod val="75000"/>
                </a:schemeClr>
              </a:solidFill>
              <a:round/>
            </a:ln>
            <a:effectLst/>
            <a:sp3d contourW="9525">
              <a:contourClr>
                <a:schemeClr val="accent1">
                  <a:lumMod val="75000"/>
                </a:schemeClr>
              </a:contourClr>
            </a:sp3d>
          </c:spPr>
          <c:invertIfNegative val="0"/>
          <c:dLbls>
            <c:dLbl>
              <c:idx val="2"/>
              <c:tx>
                <c:rich>
                  <a:bodyPr/>
                  <a:lstStyle/>
                  <a:p>
                    <a:fld id="{29D6579D-A861-4BD2-9922-1CB2F6DC6EFF}" type="CATEGORYNAME">
                      <a:rPr lang="en-US"/>
                      <a:pPr/>
                      <a:t>[NOMBRE DE CATEGORÍA]</a:t>
                    </a:fld>
                    <a:r>
                      <a:rPr lang="en-US" baseline="0"/>
                      <a:t>; </a:t>
                    </a:r>
                    <a:fld id="{3530801A-C38A-4E3E-8277-DF2CEF64A19A}" type="VALUE">
                      <a:rPr lang="en-US" baseline="0"/>
                      <a:pPr/>
                      <a:t>[VALOR]</a:t>
                    </a:fld>
                    <a:endParaRPr lang="en-US" baseline="0"/>
                  </a:p>
                </c:rich>
              </c:tx>
              <c:showLegendKey val="0"/>
              <c:showVal val="1"/>
              <c:showCatName val="1"/>
              <c:showSerName val="0"/>
              <c:showPercent val="0"/>
              <c:showBubbleSize val="0"/>
              <c:extLst xmlns:c16r2="http://schemas.microsoft.com/office/drawing/2015/06/chart">
                <c:ext xmlns:c16="http://schemas.microsoft.com/office/drawing/2014/chart" uri="{C3380CC4-5D6E-409C-BE32-E72D297353CC}">
                  <c16:uniqueId val="{00000000-1ACB-48A0-BF1E-54D3584B6817}"/>
                </c:ext>
                <c:ext xmlns:c15="http://schemas.microsoft.com/office/drawing/2012/chart" uri="{CE6537A1-D6FC-4f65-9D91-7224C49458BB}">
                  <c15:dlblFieldTable/>
                  <c15:showDataLabelsRange val="0"/>
                </c:ext>
              </c:extLst>
            </c:dLbl>
            <c:spPr>
              <a:solidFill>
                <a:sysClr val="windowText" lastClr="000000">
                  <a:lumMod val="65000"/>
                  <a:lumOff val="35000"/>
                  <a:alpha val="75000"/>
                </a:sysClr>
              </a:solidFill>
              <a:ln>
                <a:no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s-UY"/>
              </a:p>
            </c:txPr>
            <c:showLegendKey val="0"/>
            <c:showVal val="1"/>
            <c:showCatName val="1"/>
            <c:showSerName val="0"/>
            <c:showPercent val="0"/>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15:showLeaderLines val="0"/>
              </c:ext>
            </c:extLst>
          </c:dLbls>
          <c:cat>
            <c:numRef>
              <c:f>Hoja1!$A$2:$A$4</c:f>
              <c:numCache>
                <c:formatCode>General</c:formatCode>
                <c:ptCount val="3"/>
                <c:pt idx="0">
                  <c:v>2020</c:v>
                </c:pt>
                <c:pt idx="1">
                  <c:v>2021</c:v>
                </c:pt>
                <c:pt idx="2">
                  <c:v>2022</c:v>
                </c:pt>
              </c:numCache>
            </c:numRef>
          </c:cat>
          <c:val>
            <c:numRef>
              <c:f>Hoja1!$B$2:$B$4</c:f>
              <c:numCache>
                <c:formatCode>General</c:formatCode>
                <c:ptCount val="3"/>
                <c:pt idx="0">
                  <c:v>299</c:v>
                </c:pt>
                <c:pt idx="1">
                  <c:v>691</c:v>
                </c:pt>
                <c:pt idx="2">
                  <c:v>1864</c:v>
                </c:pt>
              </c:numCache>
            </c:numRef>
          </c:val>
          <c:extLst xmlns:c16r2="http://schemas.microsoft.com/office/drawing/2015/06/chart">
            <c:ext xmlns:c16="http://schemas.microsoft.com/office/drawing/2014/chart" uri="{C3380CC4-5D6E-409C-BE32-E72D297353CC}">
              <c16:uniqueId val="{00000001-1ACB-48A0-BF1E-54D3584B6817}"/>
            </c:ext>
          </c:extLst>
        </c:ser>
        <c:dLbls>
          <c:showLegendKey val="0"/>
          <c:showVal val="0"/>
          <c:showCatName val="0"/>
          <c:showSerName val="0"/>
          <c:showPercent val="0"/>
          <c:showBubbleSize val="0"/>
        </c:dLbls>
        <c:gapWidth val="65"/>
        <c:shape val="box"/>
        <c:axId val="279806768"/>
        <c:axId val="279744312"/>
        <c:axId val="223012016"/>
      </c:bar3DChart>
      <c:catAx>
        <c:axId val="2798067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s-UY"/>
          </a:p>
        </c:txPr>
        <c:crossAx val="279744312"/>
        <c:crosses val="autoZero"/>
        <c:auto val="1"/>
        <c:lblAlgn val="ctr"/>
        <c:lblOffset val="100"/>
        <c:noMultiLvlLbl val="0"/>
      </c:catAx>
      <c:valAx>
        <c:axId val="279744312"/>
        <c:scaling>
          <c:orientation val="minMax"/>
        </c:scaling>
        <c:delete val="0"/>
        <c:axPos val="l"/>
        <c:majorGridlines>
          <c:spPr>
            <a:ln w="9525" cap="flat" cmpd="sng" algn="ctr">
              <a:solidFill>
                <a:schemeClr val="dk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UY"/>
          </a:p>
        </c:txPr>
        <c:crossAx val="279806768"/>
        <c:crosses val="autoZero"/>
        <c:crossBetween val="between"/>
      </c:valAx>
      <c:serAx>
        <c:axId val="223012016"/>
        <c:scaling>
          <c:orientation val="minMax"/>
        </c:scaling>
        <c:delete val="1"/>
        <c:axPos val="b"/>
        <c:majorTickMark val="none"/>
        <c:minorTickMark val="none"/>
        <c:tickLblPos val="nextTo"/>
        <c:crossAx val="279744312"/>
        <c:crosses val="autoZero"/>
      </c:ser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s-UY"/>
        </a:p>
      </c:txPr>
    </c:legend>
    <c:plotVisOnly val="1"/>
    <c:dispBlanksAs val="gap"/>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s-UY"/>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UY"/>
              <a:t>PATENTES</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s-UY"/>
        </a:p>
      </c:txPr>
    </c:title>
    <c:autoTitleDeleted val="0"/>
    <c:plotArea>
      <c:layout/>
      <c:barChart>
        <c:barDir val="col"/>
        <c:grouping val="stacked"/>
        <c:varyColors val="0"/>
        <c:ser>
          <c:idx val="0"/>
          <c:order val="0"/>
          <c:tx>
            <c:strRef>
              <c:f>Hoja1!$B$1</c:f>
              <c:strCache>
                <c:ptCount val="1"/>
                <c:pt idx="0">
                  <c:v>2020</c:v>
                </c:pt>
              </c:strCache>
            </c:strRef>
          </c:tx>
          <c:spPr>
            <a:gradFill rotWithShape="1">
              <a:gsLst>
                <a:gs pos="0">
                  <a:schemeClr val="accent6">
                    <a:satMod val="103000"/>
                    <a:lumMod val="102000"/>
                    <a:tint val="94000"/>
                  </a:schemeClr>
                </a:gs>
                <a:gs pos="50000">
                  <a:schemeClr val="accent6">
                    <a:satMod val="110000"/>
                    <a:lumMod val="100000"/>
                    <a:shade val="100000"/>
                  </a:schemeClr>
                </a:gs>
                <a:gs pos="100000">
                  <a:schemeClr val="accent6">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UY"/>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Febrero (2020)</c:v>
                </c:pt>
                <c:pt idx="1">
                  <c:v>Febrero (2021)</c:v>
                </c:pt>
                <c:pt idx="2">
                  <c:v>Febrero (2022)</c:v>
                </c:pt>
              </c:strCache>
            </c:strRef>
          </c:cat>
          <c:val>
            <c:numRef>
              <c:f>Hoja1!$B$2:$B$4</c:f>
              <c:numCache>
                <c:formatCode>General</c:formatCode>
                <c:ptCount val="3"/>
                <c:pt idx="0">
                  <c:v>1</c:v>
                </c:pt>
              </c:numCache>
            </c:numRef>
          </c:val>
          <c:extLst xmlns:c16r2="http://schemas.microsoft.com/office/drawing/2015/06/chart">
            <c:ext xmlns:c16="http://schemas.microsoft.com/office/drawing/2014/chart" uri="{C3380CC4-5D6E-409C-BE32-E72D297353CC}">
              <c16:uniqueId val="{00000000-5007-45E6-A604-8F54DA3BBF77}"/>
            </c:ext>
          </c:extLst>
        </c:ser>
        <c:ser>
          <c:idx val="1"/>
          <c:order val="1"/>
          <c:tx>
            <c:strRef>
              <c:f>Hoja1!$C$1</c:f>
              <c:strCache>
                <c:ptCount val="1"/>
                <c:pt idx="0">
                  <c:v>2021</c:v>
                </c:pt>
              </c:strCache>
            </c:strRef>
          </c:tx>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UY"/>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Febrero (2020)</c:v>
                </c:pt>
                <c:pt idx="1">
                  <c:v>Febrero (2021)</c:v>
                </c:pt>
                <c:pt idx="2">
                  <c:v>Febrero (2022)</c:v>
                </c:pt>
              </c:strCache>
            </c:strRef>
          </c:cat>
          <c:val>
            <c:numRef>
              <c:f>Hoja1!$C$2:$C$4</c:f>
              <c:numCache>
                <c:formatCode>General</c:formatCode>
                <c:ptCount val="3"/>
                <c:pt idx="1">
                  <c:v>52</c:v>
                </c:pt>
              </c:numCache>
            </c:numRef>
          </c:val>
          <c:extLst xmlns:c16r2="http://schemas.microsoft.com/office/drawing/2015/06/chart">
            <c:ext xmlns:c16="http://schemas.microsoft.com/office/drawing/2014/chart" uri="{C3380CC4-5D6E-409C-BE32-E72D297353CC}">
              <c16:uniqueId val="{00000001-5007-45E6-A604-8F54DA3BBF77}"/>
            </c:ext>
          </c:extLst>
        </c:ser>
        <c:ser>
          <c:idx val="2"/>
          <c:order val="2"/>
          <c:tx>
            <c:strRef>
              <c:f>Hoja1!$D$1</c:f>
              <c:strCache>
                <c:ptCount val="1"/>
                <c:pt idx="0">
                  <c:v>2022</c:v>
                </c:pt>
              </c:strCache>
            </c:strRef>
          </c:tx>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UY"/>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Hoja1!$A$2:$A$4</c:f>
              <c:strCache>
                <c:ptCount val="3"/>
                <c:pt idx="0">
                  <c:v>Febrero (2020)</c:v>
                </c:pt>
                <c:pt idx="1">
                  <c:v>Febrero (2021)</c:v>
                </c:pt>
                <c:pt idx="2">
                  <c:v>Febrero (2022)</c:v>
                </c:pt>
              </c:strCache>
            </c:strRef>
          </c:cat>
          <c:val>
            <c:numRef>
              <c:f>Hoja1!$D$2:$D$4</c:f>
              <c:numCache>
                <c:formatCode>General</c:formatCode>
                <c:ptCount val="3"/>
                <c:pt idx="2">
                  <c:v>71</c:v>
                </c:pt>
              </c:numCache>
            </c:numRef>
          </c:val>
          <c:extLst xmlns:c16r2="http://schemas.microsoft.com/office/drawing/2015/06/chart">
            <c:ext xmlns:c16="http://schemas.microsoft.com/office/drawing/2014/chart" uri="{C3380CC4-5D6E-409C-BE32-E72D297353CC}">
              <c16:uniqueId val="{00000002-5007-45E6-A604-8F54DA3BBF77}"/>
            </c:ext>
          </c:extLst>
        </c:ser>
        <c:dLbls>
          <c:dLblPos val="ctr"/>
          <c:showLegendKey val="0"/>
          <c:showVal val="1"/>
          <c:showCatName val="0"/>
          <c:showSerName val="0"/>
          <c:showPercent val="0"/>
          <c:showBubbleSize val="0"/>
        </c:dLbls>
        <c:gapWidth val="150"/>
        <c:overlap val="100"/>
        <c:axId val="280875208"/>
        <c:axId val="280875592"/>
      </c:barChart>
      <c:catAx>
        <c:axId val="28087520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UY"/>
          </a:p>
        </c:txPr>
        <c:crossAx val="280875592"/>
        <c:crosses val="autoZero"/>
        <c:auto val="1"/>
        <c:lblAlgn val="ctr"/>
        <c:lblOffset val="100"/>
        <c:noMultiLvlLbl val="1"/>
      </c:catAx>
      <c:valAx>
        <c:axId val="280875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UY"/>
          </a:p>
        </c:txPr>
        <c:crossAx val="280875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UY"/>
        </a:p>
      </c:txPr>
    </c:legend>
    <c:plotVisOnly val="1"/>
    <c:dispBlanksAs val="gap"/>
    <c:showDLblsOverMax val="0"/>
  </c:chart>
  <c:spPr>
    <a:noFill/>
    <a:ln>
      <a:noFill/>
    </a:ln>
    <a:effectLst/>
  </c:spPr>
  <c:txPr>
    <a:bodyPr/>
    <a:lstStyle/>
    <a:p>
      <a:pPr>
        <a:defRPr/>
      </a:pPr>
      <a:endParaRPr lang="es-UY"/>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UY"/>
              <a:t>Concesiones</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UY"/>
        </a:p>
      </c:txPr>
    </c:title>
    <c:autoTitleDeleted val="0"/>
    <c:plotArea>
      <c:layout/>
      <c:areaChart>
        <c:grouping val="stacked"/>
        <c:varyColors val="0"/>
        <c:ser>
          <c:idx val="0"/>
          <c:order val="0"/>
          <c:tx>
            <c:strRef>
              <c:f>Hoja1!$A$11</c:f>
              <c:strCache>
                <c:ptCount val="1"/>
                <c:pt idx="0">
                  <c:v>Invenciones</c:v>
                </c:pt>
              </c:strCache>
            </c:strRef>
          </c:tx>
          <c:spPr>
            <a:solidFill>
              <a:schemeClr val="accent1"/>
            </a:solidFill>
            <a:ln>
              <a:noFill/>
            </a:ln>
            <a:effectLst/>
          </c:spPr>
          <c:cat>
            <c:numRef>
              <c:f>Hoja1!$B$10:$G$10</c:f>
              <c:numCache>
                <c:formatCode>General</c:formatCode>
                <c:ptCount val="6"/>
                <c:pt idx="0">
                  <c:v>2016</c:v>
                </c:pt>
                <c:pt idx="1">
                  <c:v>2017</c:v>
                </c:pt>
                <c:pt idx="2">
                  <c:v>2018</c:v>
                </c:pt>
                <c:pt idx="3">
                  <c:v>2019</c:v>
                </c:pt>
                <c:pt idx="4">
                  <c:v>2020</c:v>
                </c:pt>
                <c:pt idx="5">
                  <c:v>2021</c:v>
                </c:pt>
              </c:numCache>
            </c:numRef>
          </c:cat>
          <c:val>
            <c:numRef>
              <c:f>Hoja1!$B$11:$G$11</c:f>
              <c:numCache>
                <c:formatCode>General</c:formatCode>
                <c:ptCount val="6"/>
                <c:pt idx="0">
                  <c:v>14</c:v>
                </c:pt>
                <c:pt idx="1">
                  <c:v>24</c:v>
                </c:pt>
                <c:pt idx="2">
                  <c:v>38</c:v>
                </c:pt>
                <c:pt idx="3">
                  <c:v>58</c:v>
                </c:pt>
                <c:pt idx="4">
                  <c:v>115</c:v>
                </c:pt>
                <c:pt idx="5">
                  <c:v>196</c:v>
                </c:pt>
              </c:numCache>
            </c:numRef>
          </c:val>
          <c:extLst xmlns:c16r2="http://schemas.microsoft.com/office/drawing/2015/06/chart">
            <c:ext xmlns:c16="http://schemas.microsoft.com/office/drawing/2014/chart" uri="{C3380CC4-5D6E-409C-BE32-E72D297353CC}">
              <c16:uniqueId val="{00000000-19C9-49B0-BC68-B8D516AC34D5}"/>
            </c:ext>
          </c:extLst>
        </c:ser>
        <c:ser>
          <c:idx val="1"/>
          <c:order val="1"/>
          <c:tx>
            <c:strRef>
              <c:f>Hoja1!$A$12</c:f>
              <c:strCache>
                <c:ptCount val="1"/>
                <c:pt idx="0">
                  <c:v>Modelos de Utilidad</c:v>
                </c:pt>
              </c:strCache>
            </c:strRef>
          </c:tx>
          <c:spPr>
            <a:solidFill>
              <a:schemeClr val="accent2"/>
            </a:solidFill>
            <a:ln>
              <a:noFill/>
            </a:ln>
            <a:effectLst/>
          </c:spPr>
          <c:cat>
            <c:numRef>
              <c:f>Hoja1!$B$10:$G$10</c:f>
              <c:numCache>
                <c:formatCode>General</c:formatCode>
                <c:ptCount val="6"/>
                <c:pt idx="0">
                  <c:v>2016</c:v>
                </c:pt>
                <c:pt idx="1">
                  <c:v>2017</c:v>
                </c:pt>
                <c:pt idx="2">
                  <c:v>2018</c:v>
                </c:pt>
                <c:pt idx="3">
                  <c:v>2019</c:v>
                </c:pt>
                <c:pt idx="4">
                  <c:v>2020</c:v>
                </c:pt>
                <c:pt idx="5">
                  <c:v>2021</c:v>
                </c:pt>
              </c:numCache>
            </c:numRef>
          </c:cat>
          <c:val>
            <c:numRef>
              <c:f>Hoja1!$B$12:$G$12</c:f>
              <c:numCache>
                <c:formatCode>General</c:formatCode>
                <c:ptCount val="6"/>
                <c:pt idx="0">
                  <c:v>31</c:v>
                </c:pt>
                <c:pt idx="1">
                  <c:v>9</c:v>
                </c:pt>
                <c:pt idx="2">
                  <c:v>16</c:v>
                </c:pt>
                <c:pt idx="3">
                  <c:v>8</c:v>
                </c:pt>
                <c:pt idx="4">
                  <c:v>13</c:v>
                </c:pt>
                <c:pt idx="5">
                  <c:v>41</c:v>
                </c:pt>
              </c:numCache>
            </c:numRef>
          </c:val>
          <c:extLst xmlns:c16r2="http://schemas.microsoft.com/office/drawing/2015/06/chart">
            <c:ext xmlns:c16="http://schemas.microsoft.com/office/drawing/2014/chart" uri="{C3380CC4-5D6E-409C-BE32-E72D297353CC}">
              <c16:uniqueId val="{00000001-19C9-49B0-BC68-B8D516AC34D5}"/>
            </c:ext>
          </c:extLst>
        </c:ser>
        <c:ser>
          <c:idx val="2"/>
          <c:order val="2"/>
          <c:tx>
            <c:strRef>
              <c:f>Hoja1!$A$13</c:f>
              <c:strCache>
                <c:ptCount val="1"/>
                <c:pt idx="0">
                  <c:v>Diseños Industriales</c:v>
                </c:pt>
              </c:strCache>
            </c:strRef>
          </c:tx>
          <c:spPr>
            <a:solidFill>
              <a:schemeClr val="accent3"/>
            </a:solidFill>
            <a:ln>
              <a:noFill/>
            </a:ln>
            <a:effectLst/>
          </c:spPr>
          <c:cat>
            <c:numRef>
              <c:f>Hoja1!$B$10:$G$10</c:f>
              <c:numCache>
                <c:formatCode>General</c:formatCode>
                <c:ptCount val="6"/>
                <c:pt idx="0">
                  <c:v>2016</c:v>
                </c:pt>
                <c:pt idx="1">
                  <c:v>2017</c:v>
                </c:pt>
                <c:pt idx="2">
                  <c:v>2018</c:v>
                </c:pt>
                <c:pt idx="3">
                  <c:v>2019</c:v>
                </c:pt>
                <c:pt idx="4">
                  <c:v>2020</c:v>
                </c:pt>
                <c:pt idx="5">
                  <c:v>2021</c:v>
                </c:pt>
              </c:numCache>
            </c:numRef>
          </c:cat>
          <c:val>
            <c:numRef>
              <c:f>Hoja1!$B$13:$G$13</c:f>
              <c:numCache>
                <c:formatCode>General</c:formatCode>
                <c:ptCount val="6"/>
                <c:pt idx="0">
                  <c:v>40</c:v>
                </c:pt>
                <c:pt idx="1">
                  <c:v>30</c:v>
                </c:pt>
                <c:pt idx="2">
                  <c:v>60</c:v>
                </c:pt>
                <c:pt idx="3">
                  <c:v>75</c:v>
                </c:pt>
                <c:pt idx="4">
                  <c:v>42</c:v>
                </c:pt>
                <c:pt idx="5">
                  <c:v>89</c:v>
                </c:pt>
              </c:numCache>
            </c:numRef>
          </c:val>
          <c:extLst xmlns:c16r2="http://schemas.microsoft.com/office/drawing/2015/06/chart">
            <c:ext xmlns:c16="http://schemas.microsoft.com/office/drawing/2014/chart" uri="{C3380CC4-5D6E-409C-BE32-E72D297353CC}">
              <c16:uniqueId val="{00000002-19C9-49B0-BC68-B8D516AC34D5}"/>
            </c:ext>
          </c:extLst>
        </c:ser>
        <c:dLbls>
          <c:showLegendKey val="0"/>
          <c:showVal val="0"/>
          <c:showCatName val="0"/>
          <c:showSerName val="0"/>
          <c:showPercent val="0"/>
          <c:showBubbleSize val="0"/>
        </c:dLbls>
        <c:axId val="444862368"/>
        <c:axId val="444863936"/>
      </c:areaChart>
      <c:catAx>
        <c:axId val="44486236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UY"/>
          </a:p>
        </c:txPr>
        <c:crossAx val="444863936"/>
        <c:crosses val="autoZero"/>
        <c:auto val="1"/>
        <c:lblAlgn val="ctr"/>
        <c:lblOffset val="100"/>
        <c:noMultiLvlLbl val="0"/>
      </c:catAx>
      <c:valAx>
        <c:axId val="4448639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UY"/>
          </a:p>
        </c:txPr>
        <c:crossAx val="444862368"/>
        <c:crosses val="autoZero"/>
        <c:crossBetween val="midCat"/>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UY"/>
        </a:p>
      </c:txPr>
    </c:legend>
    <c:plotVisOnly val="1"/>
    <c:dispBlanksAs val="zero"/>
    <c:showDLblsOverMax val="0"/>
  </c:chart>
  <c:spPr>
    <a:noFill/>
    <a:ln>
      <a:noFill/>
    </a:ln>
    <a:effectLst/>
  </c:spPr>
  <c:txPr>
    <a:bodyPr/>
    <a:lstStyle/>
    <a:p>
      <a:pPr>
        <a:defRPr/>
      </a:pPr>
      <a:endParaRPr lang="es-UY"/>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solidFill>
        <a:schemeClr val="phClr">
          <a:alpha val="85000"/>
        </a:schemeClr>
      </a:solidFill>
      <a:ln w="9525" cap="flat" cmpd="sng" algn="ctr">
        <a:solidFill>
          <a:schemeClr val="phClr">
            <a:lumMod val="75000"/>
          </a:schemeClr>
        </a:solidFill>
        <a:round/>
      </a:ln>
    </cs:spPr>
  </cs:dataPoint>
  <cs:dataPoint3D>
    <cs:lnRef idx="0">
      <cs:styleClr val="auto"/>
    </cs:lnRef>
    <cs:fillRef idx="0">
      <cs:styleClr val="auto"/>
    </cs:fillRef>
    <cs:effectRef idx="0">
      <cs:styleClr val="auto"/>
    </cs:effectRef>
    <cs:fontRef idx="minor">
      <a:schemeClr val="dk1"/>
    </cs:fontRef>
    <cs:spPr>
      <a:solidFill>
        <a:schemeClr val="phClr">
          <a:alpha val="85000"/>
        </a:schemeClr>
      </a:solidFill>
      <a:ln w="9525" cap="flat" cmpd="sng" algn="ctr">
        <a:solidFill>
          <a:schemeClr val="phClr">
            <a:lumMod val="75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spPr>
      <a:solidFill>
        <a:schemeClr val="lt1">
          <a:lumMod val="95000"/>
        </a:schemeClr>
      </a:solidFill>
      <a:sp3d/>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4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416E9D3-48B3-40E1-B867-3D17B2B9B3D9}" type="datetimeFigureOut">
              <a:rPr lang="es-UY" smtClean="0"/>
              <a:t>5/4/2022</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3409742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16E9D3-48B3-40E1-B867-3D17B2B9B3D9}" type="datetimeFigureOut">
              <a:rPr lang="es-UY" smtClean="0"/>
              <a:t>5/4/2022</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520160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16E9D3-48B3-40E1-B867-3D17B2B9B3D9}" type="datetimeFigureOut">
              <a:rPr lang="es-UY" smtClean="0"/>
              <a:t>5/4/2022</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296627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416E9D3-48B3-40E1-B867-3D17B2B9B3D9}" type="datetimeFigureOut">
              <a:rPr lang="es-UY" smtClean="0"/>
              <a:t>5/4/2022</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3097709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416E9D3-48B3-40E1-B867-3D17B2B9B3D9}" type="datetimeFigureOut">
              <a:rPr lang="es-UY" smtClean="0"/>
              <a:t>5/4/2022</a:t>
            </a:fld>
            <a:endParaRPr lang="es-UY"/>
          </a:p>
        </p:txBody>
      </p:sp>
      <p:sp>
        <p:nvSpPr>
          <p:cNvPr id="5" name="Footer Placeholder 4"/>
          <p:cNvSpPr>
            <a:spLocks noGrp="1"/>
          </p:cNvSpPr>
          <p:nvPr>
            <p:ph type="ftr" sz="quarter" idx="11"/>
          </p:nvPr>
        </p:nvSpPr>
        <p:spPr/>
        <p:txBody>
          <a:bodyPr/>
          <a:lstStyle/>
          <a:p>
            <a:endParaRPr lang="es-UY"/>
          </a:p>
        </p:txBody>
      </p:sp>
      <p:sp>
        <p:nvSpPr>
          <p:cNvPr id="6" name="Slide Number Placeholder 5"/>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51305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416E9D3-48B3-40E1-B867-3D17B2B9B3D9}" type="datetimeFigureOut">
              <a:rPr lang="es-UY" smtClean="0"/>
              <a:t>5/4/2022</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265422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416E9D3-48B3-40E1-B867-3D17B2B9B3D9}" type="datetimeFigureOut">
              <a:rPr lang="es-UY" smtClean="0"/>
              <a:t>5/4/2022</a:t>
            </a:fld>
            <a:endParaRPr lang="es-UY"/>
          </a:p>
        </p:txBody>
      </p:sp>
      <p:sp>
        <p:nvSpPr>
          <p:cNvPr id="8" name="Footer Placeholder 7"/>
          <p:cNvSpPr>
            <a:spLocks noGrp="1"/>
          </p:cNvSpPr>
          <p:nvPr>
            <p:ph type="ftr" sz="quarter" idx="11"/>
          </p:nvPr>
        </p:nvSpPr>
        <p:spPr/>
        <p:txBody>
          <a:bodyPr/>
          <a:lstStyle/>
          <a:p>
            <a:endParaRPr lang="es-UY"/>
          </a:p>
        </p:txBody>
      </p:sp>
      <p:sp>
        <p:nvSpPr>
          <p:cNvPr id="9" name="Slide Number Placeholder 8"/>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576585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416E9D3-48B3-40E1-B867-3D17B2B9B3D9}" type="datetimeFigureOut">
              <a:rPr lang="es-UY" smtClean="0"/>
              <a:t>5/4/2022</a:t>
            </a:fld>
            <a:endParaRPr lang="es-UY"/>
          </a:p>
        </p:txBody>
      </p:sp>
      <p:sp>
        <p:nvSpPr>
          <p:cNvPr id="4" name="Footer Placeholder 3"/>
          <p:cNvSpPr>
            <a:spLocks noGrp="1"/>
          </p:cNvSpPr>
          <p:nvPr>
            <p:ph type="ftr" sz="quarter" idx="11"/>
          </p:nvPr>
        </p:nvSpPr>
        <p:spPr/>
        <p:txBody>
          <a:bodyPr/>
          <a:lstStyle/>
          <a:p>
            <a:endParaRPr lang="es-UY"/>
          </a:p>
        </p:txBody>
      </p:sp>
      <p:sp>
        <p:nvSpPr>
          <p:cNvPr id="5" name="Slide Number Placeholder 4"/>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1562278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16E9D3-48B3-40E1-B867-3D17B2B9B3D9}" type="datetimeFigureOut">
              <a:rPr lang="es-UY" smtClean="0"/>
              <a:t>5/4/2022</a:t>
            </a:fld>
            <a:endParaRPr lang="es-UY"/>
          </a:p>
        </p:txBody>
      </p:sp>
      <p:sp>
        <p:nvSpPr>
          <p:cNvPr id="3" name="Footer Placeholder 2"/>
          <p:cNvSpPr>
            <a:spLocks noGrp="1"/>
          </p:cNvSpPr>
          <p:nvPr>
            <p:ph type="ftr" sz="quarter" idx="11"/>
          </p:nvPr>
        </p:nvSpPr>
        <p:spPr/>
        <p:txBody>
          <a:bodyPr/>
          <a:lstStyle/>
          <a:p>
            <a:endParaRPr lang="es-UY"/>
          </a:p>
        </p:txBody>
      </p:sp>
      <p:sp>
        <p:nvSpPr>
          <p:cNvPr id="4" name="Slide Number Placeholder 3"/>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3805089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16E9D3-48B3-40E1-B867-3D17B2B9B3D9}" type="datetimeFigureOut">
              <a:rPr lang="es-UY" smtClean="0"/>
              <a:t>5/4/2022</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2184990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416E9D3-48B3-40E1-B867-3D17B2B9B3D9}" type="datetimeFigureOut">
              <a:rPr lang="es-UY" smtClean="0"/>
              <a:t>5/4/2022</a:t>
            </a:fld>
            <a:endParaRPr lang="es-UY"/>
          </a:p>
        </p:txBody>
      </p:sp>
      <p:sp>
        <p:nvSpPr>
          <p:cNvPr id="6" name="Footer Placeholder 5"/>
          <p:cNvSpPr>
            <a:spLocks noGrp="1"/>
          </p:cNvSpPr>
          <p:nvPr>
            <p:ph type="ftr" sz="quarter" idx="11"/>
          </p:nvPr>
        </p:nvSpPr>
        <p:spPr/>
        <p:txBody>
          <a:bodyPr/>
          <a:lstStyle/>
          <a:p>
            <a:endParaRPr lang="es-UY"/>
          </a:p>
        </p:txBody>
      </p:sp>
      <p:sp>
        <p:nvSpPr>
          <p:cNvPr id="7" name="Slide Number Placeholder 6"/>
          <p:cNvSpPr>
            <a:spLocks noGrp="1"/>
          </p:cNvSpPr>
          <p:nvPr>
            <p:ph type="sldNum" sz="quarter" idx="12"/>
          </p:nvPr>
        </p:nvSpPr>
        <p:spPr/>
        <p:txBody>
          <a:bodyPr/>
          <a:lstStyle/>
          <a:p>
            <a:fld id="{8DE0136E-7A23-4AD6-A9D3-4397AFD51870}" type="slidenum">
              <a:rPr lang="es-UY" smtClean="0"/>
              <a:t>‹Nº›</a:t>
            </a:fld>
            <a:endParaRPr lang="es-UY"/>
          </a:p>
        </p:txBody>
      </p:sp>
    </p:spTree>
    <p:extLst>
      <p:ext uri="{BB962C8B-B14F-4D97-AF65-F5344CB8AC3E}">
        <p14:creationId xmlns:p14="http://schemas.microsoft.com/office/powerpoint/2010/main" val="3828816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6E9D3-48B3-40E1-B867-3D17B2B9B3D9}" type="datetimeFigureOut">
              <a:rPr lang="es-UY" smtClean="0"/>
              <a:t>5/4/2022</a:t>
            </a:fld>
            <a:endParaRPr lang="es-UY"/>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0136E-7A23-4AD6-A9D3-4397AFD51870}" type="slidenum">
              <a:rPr lang="es-UY" smtClean="0"/>
              <a:t>‹Nº›</a:t>
            </a:fld>
            <a:endParaRPr lang="es-UY"/>
          </a:p>
        </p:txBody>
      </p:sp>
    </p:spTree>
    <p:extLst>
      <p:ext uri="{BB962C8B-B14F-4D97-AF65-F5344CB8AC3E}">
        <p14:creationId xmlns:p14="http://schemas.microsoft.com/office/powerpoint/2010/main" val="2375707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Lucia.Estrada@miem.gub.uy"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p:cNvSpPr>
            <a:spLocks noGrp="1"/>
          </p:cNvSpPr>
          <p:nvPr>
            <p:ph type="ctrTitle"/>
          </p:nvPr>
        </p:nvSpPr>
        <p:spPr>
          <a:xfrm>
            <a:off x="981456" y="2116183"/>
            <a:ext cx="7444087" cy="1776548"/>
          </a:xfrm>
        </p:spPr>
        <p:txBody>
          <a:bodyPr>
            <a:normAutofit/>
          </a:bodyPr>
          <a:lstStyle/>
          <a:p>
            <a:r>
              <a:rPr lang="es-MX" sz="2800" b="1" dirty="0" smtClean="0">
                <a:solidFill>
                  <a:schemeClr val="bg1"/>
                </a:solidFill>
                <a:latin typeface="Arial" panose="020B0604020202020204" pitchFamily="34" charset="0"/>
                <a:cs typeface="Arial" panose="020B0604020202020204" pitchFamily="34" charset="0"/>
              </a:rPr>
              <a:t>Crecimiento y protección del conocimiento: evidencia empírica del Tratado de Cooperación de Patentes </a:t>
            </a:r>
            <a:r>
              <a:rPr lang="es-MX" sz="2800" b="1" dirty="0">
                <a:solidFill>
                  <a:schemeClr val="bg1"/>
                </a:solidFill>
                <a:latin typeface="Arial" panose="020B0604020202020204" pitchFamily="34" charset="0"/>
                <a:cs typeface="Arial" panose="020B0604020202020204" pitchFamily="34" charset="0"/>
              </a:rPr>
              <a:t/>
            </a:r>
            <a:br>
              <a:rPr lang="es-MX" sz="2800" b="1" dirty="0">
                <a:solidFill>
                  <a:schemeClr val="bg1"/>
                </a:solidFill>
                <a:latin typeface="Arial" panose="020B0604020202020204" pitchFamily="34" charset="0"/>
                <a:cs typeface="Arial" panose="020B0604020202020204" pitchFamily="34" charset="0"/>
              </a:rPr>
            </a:br>
            <a:endParaRPr lang="es-UY" sz="2800" b="1" dirty="0">
              <a:solidFill>
                <a:schemeClr val="bg1"/>
              </a:solidFill>
              <a:latin typeface="Arial" panose="020B0604020202020204" pitchFamily="34" charset="0"/>
              <a:cs typeface="Arial" panose="020B0604020202020204" pitchFamily="34" charset="0"/>
            </a:endParaRPr>
          </a:p>
        </p:txBody>
      </p:sp>
      <p:sp>
        <p:nvSpPr>
          <p:cNvPr id="5" name="Subtítulo 2"/>
          <p:cNvSpPr>
            <a:spLocks noGrp="1"/>
          </p:cNvSpPr>
          <p:nvPr>
            <p:ph type="subTitle" idx="1"/>
          </p:nvPr>
        </p:nvSpPr>
        <p:spPr>
          <a:xfrm>
            <a:off x="5708469" y="4924697"/>
            <a:ext cx="2980508" cy="496389"/>
          </a:xfrm>
        </p:spPr>
        <p:txBody>
          <a:bodyPr>
            <a:normAutofit/>
          </a:bodyPr>
          <a:lstStyle/>
          <a:p>
            <a:pPr algn="r"/>
            <a:r>
              <a:rPr lang="es-MX" dirty="0" smtClean="0">
                <a:solidFill>
                  <a:schemeClr val="bg1"/>
                </a:solidFill>
              </a:rPr>
              <a:t>05 de abril de 2022</a:t>
            </a:r>
          </a:p>
        </p:txBody>
      </p:sp>
    </p:spTree>
    <p:extLst>
      <p:ext uri="{BB962C8B-B14F-4D97-AF65-F5344CB8AC3E}">
        <p14:creationId xmlns:p14="http://schemas.microsoft.com/office/powerpoint/2010/main" val="1006851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Marcador de contenido 4"/>
          <p:cNvSpPr>
            <a:spLocks noGrp="1"/>
          </p:cNvSpPr>
          <p:nvPr>
            <p:ph idx="1"/>
          </p:nvPr>
        </p:nvSpPr>
        <p:spPr>
          <a:xfrm>
            <a:off x="628650" y="1904002"/>
            <a:ext cx="8032024" cy="4026535"/>
          </a:xfrm>
        </p:spPr>
        <p:txBody>
          <a:bodyPr>
            <a:normAutofit fontScale="85000" lnSpcReduction="20000"/>
          </a:bodyPr>
          <a:lstStyle/>
          <a:p>
            <a:r>
              <a:rPr lang="es-MX" dirty="0">
                <a:latin typeface="Arial" panose="020B0604020202020204" pitchFamily="34" charset="0"/>
                <a:cs typeface="Arial" panose="020B0604020202020204" pitchFamily="34" charset="0"/>
              </a:rPr>
              <a:t>Argentina, Brasil, Chile, Colombia, Costa Rica, Ecuador El Salvador, Nicaragua, Panamá, Paraguay, Perú, República Dominicana y Uruguay.</a:t>
            </a:r>
          </a:p>
          <a:p>
            <a:r>
              <a:rPr lang="es-MX" dirty="0">
                <a:latin typeface="Arial" panose="020B0604020202020204" pitchFamily="34" charset="0"/>
                <a:cs typeface="Arial" panose="020B0604020202020204" pitchFamily="34" charset="0"/>
              </a:rPr>
              <a:t>Pendiente de firma por parte de todos los estados miembros.</a:t>
            </a:r>
          </a:p>
          <a:p>
            <a:r>
              <a:rPr lang="es-ES" dirty="0">
                <a:latin typeface="Arial" panose="020B0604020202020204" pitchFamily="34" charset="0"/>
                <a:cs typeface="Arial" panose="020B0604020202020204" pitchFamily="34" charset="0"/>
              </a:rPr>
              <a:t>Promover la cooperación entre las Oficinas de Propiedad Intelectual de los Estados Participantes</a:t>
            </a:r>
          </a:p>
          <a:p>
            <a:r>
              <a:rPr lang="es-ES" dirty="0">
                <a:latin typeface="Arial" panose="020B0604020202020204" pitchFamily="34" charset="0"/>
                <a:cs typeface="Arial" panose="020B0604020202020204" pitchFamily="34" charset="0"/>
              </a:rPr>
              <a:t>Los solicitantes que hayan obtenido la patente en una de las oficinas que pertenecen al acuerdo, puedan solicitar un procedimiento de tramitación acelerada en las otras oficinas que hayan firmado el acuerdo.</a:t>
            </a:r>
          </a:p>
          <a:p>
            <a:r>
              <a:rPr lang="es-ES" dirty="0">
                <a:latin typeface="Arial" panose="020B0604020202020204" pitchFamily="34" charset="0"/>
                <a:cs typeface="Arial" panose="020B0604020202020204" pitchFamily="34" charset="0"/>
              </a:rPr>
              <a:t>Cambio de prelación y utilización de insumos. No entra en la soberanía de los Estados miembros</a:t>
            </a:r>
            <a:r>
              <a:rPr lang="es-ES" dirty="0" smtClean="0">
                <a:latin typeface="Arial" panose="020B0604020202020204" pitchFamily="34" charset="0"/>
                <a:cs typeface="Arial" panose="020B0604020202020204" pitchFamily="34" charset="0"/>
              </a:rPr>
              <a:t>.</a:t>
            </a:r>
            <a:endParaRPr lang="es-UY" dirty="0"/>
          </a:p>
        </p:txBody>
      </p:sp>
      <p:sp>
        <p:nvSpPr>
          <p:cNvPr id="6" name="Título 1"/>
          <p:cNvSpPr>
            <a:spLocks noGrp="1"/>
          </p:cNvSpPr>
          <p:nvPr>
            <p:ph type="title"/>
          </p:nvPr>
        </p:nvSpPr>
        <p:spPr>
          <a:xfrm>
            <a:off x="628650" y="208372"/>
            <a:ext cx="7274379" cy="1228543"/>
          </a:xfrm>
        </p:spPr>
        <p:txBody>
          <a:bodyPr>
            <a:noAutofit/>
          </a:bodyPr>
          <a:lstStyle/>
          <a:p>
            <a:pPr algn="ctr"/>
            <a:r>
              <a:rPr lang="es-UY" sz="2800" u="sng" dirty="0">
                <a:latin typeface="Arial" panose="020B0604020202020204" pitchFamily="34" charset="0"/>
                <a:cs typeface="Arial" panose="020B0604020202020204" pitchFamily="34" charset="0"/>
              </a:rPr>
              <a:t>Alcance </a:t>
            </a:r>
            <a:r>
              <a:rPr lang="es-ES" sz="2800" u="sng" dirty="0">
                <a:latin typeface="Arial" panose="020B0604020202020204" pitchFamily="34" charset="0"/>
                <a:cs typeface="Arial" panose="020B0604020202020204" pitchFamily="34" charset="0"/>
              </a:rPr>
              <a:t>del PPH </a:t>
            </a:r>
            <a:r>
              <a:rPr lang="es-ES" sz="2800" u="sng" dirty="0" smtClean="0">
                <a:latin typeface="Arial" panose="020B0604020202020204" pitchFamily="34" charset="0"/>
                <a:cs typeface="Arial" panose="020B0604020202020204" pitchFamily="34" charset="0"/>
              </a:rPr>
              <a:t>PROSUR</a:t>
            </a:r>
            <a:br>
              <a:rPr lang="es-ES" sz="2800" u="sng" dirty="0" smtClean="0">
                <a:latin typeface="Arial" panose="020B0604020202020204" pitchFamily="34" charset="0"/>
                <a:cs typeface="Arial" panose="020B0604020202020204" pitchFamily="34" charset="0"/>
              </a:rPr>
            </a:br>
            <a:r>
              <a:rPr lang="es-ES" sz="2800" u="sng" dirty="0" smtClean="0">
                <a:latin typeface="Arial" panose="020B0604020202020204" pitchFamily="34" charset="0"/>
                <a:cs typeface="Arial" panose="020B0604020202020204" pitchFamily="34" charset="0"/>
              </a:rPr>
              <a:t>(Programa de Procedimiento</a:t>
            </a:r>
            <a:br>
              <a:rPr lang="es-ES" sz="2800" u="sng" dirty="0" smtClean="0">
                <a:latin typeface="Arial" panose="020B0604020202020204" pitchFamily="34" charset="0"/>
                <a:cs typeface="Arial" panose="020B0604020202020204" pitchFamily="34" charset="0"/>
              </a:rPr>
            </a:br>
            <a:r>
              <a:rPr lang="es-ES" sz="2800" u="sng" dirty="0" smtClean="0">
                <a:latin typeface="Arial" panose="020B0604020202020204" pitchFamily="34" charset="0"/>
                <a:cs typeface="Arial" panose="020B0604020202020204" pitchFamily="34" charset="0"/>
              </a:rPr>
              <a:t> Acelerado de Patentes)</a:t>
            </a:r>
            <a:endParaRPr lang="es-UY"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7771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7" name="Gráfico 6"/>
          <p:cNvGraphicFramePr/>
          <p:nvPr>
            <p:extLst>
              <p:ext uri="{D42A27DB-BD31-4B8C-83A1-F6EECF244321}">
                <p14:modId xmlns:p14="http://schemas.microsoft.com/office/powerpoint/2010/main" val="2613320304"/>
              </p:ext>
            </p:extLst>
          </p:nvPr>
        </p:nvGraphicFramePr>
        <p:xfrm>
          <a:off x="959769" y="522514"/>
          <a:ext cx="7491900" cy="453281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4152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8" name="Gráfico 7"/>
          <p:cNvGraphicFramePr/>
          <p:nvPr>
            <p:extLst>
              <p:ext uri="{D42A27DB-BD31-4B8C-83A1-F6EECF244321}">
                <p14:modId xmlns:p14="http://schemas.microsoft.com/office/powerpoint/2010/main" val="540686353"/>
              </p:ext>
            </p:extLst>
          </p:nvPr>
        </p:nvGraphicFramePr>
        <p:xfrm>
          <a:off x="496390" y="587829"/>
          <a:ext cx="8177348" cy="53296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215980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aphicFrame>
        <p:nvGraphicFramePr>
          <p:cNvPr id="4" name="Gráfico 3"/>
          <p:cNvGraphicFramePr>
            <a:graphicFrameLocks/>
          </p:cNvGraphicFramePr>
          <p:nvPr>
            <p:extLst>
              <p:ext uri="{D42A27DB-BD31-4B8C-83A1-F6EECF244321}">
                <p14:modId xmlns:p14="http://schemas.microsoft.com/office/powerpoint/2010/main" val="1415075092"/>
              </p:ext>
            </p:extLst>
          </p:nvPr>
        </p:nvGraphicFramePr>
        <p:xfrm>
          <a:off x="1764792" y="2413794"/>
          <a:ext cx="6263640" cy="294459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Tabla 4"/>
          <p:cNvGraphicFramePr>
            <a:graphicFrameLocks noGrp="1"/>
          </p:cNvGraphicFramePr>
          <p:nvPr>
            <p:extLst>
              <p:ext uri="{D42A27DB-BD31-4B8C-83A1-F6EECF244321}">
                <p14:modId xmlns:p14="http://schemas.microsoft.com/office/powerpoint/2010/main" val="2295329935"/>
              </p:ext>
            </p:extLst>
          </p:nvPr>
        </p:nvGraphicFramePr>
        <p:xfrm>
          <a:off x="1233932" y="781495"/>
          <a:ext cx="6794500" cy="1301750"/>
        </p:xfrm>
        <a:graphic>
          <a:graphicData uri="http://schemas.openxmlformats.org/drawingml/2006/table">
            <a:tbl>
              <a:tblPr>
                <a:tableStyleId>{5C22544A-7EE6-4342-B048-85BDC9FD1C3A}</a:tableStyleId>
              </a:tblPr>
              <a:tblGrid>
                <a:gridCol w="1138618"/>
                <a:gridCol w="595356"/>
                <a:gridCol w="595356"/>
                <a:gridCol w="893034"/>
                <a:gridCol w="893034"/>
                <a:gridCol w="893034"/>
                <a:gridCol w="893034"/>
                <a:gridCol w="893034"/>
              </a:tblGrid>
              <a:tr h="184150">
                <a:tc gridSpan="8">
                  <a:txBody>
                    <a:bodyPr/>
                    <a:lstStyle/>
                    <a:p>
                      <a:pPr algn="ctr" fontAlgn="b"/>
                      <a:r>
                        <a:rPr lang="es-ES" sz="1600" b="1" u="none" strike="noStrike" dirty="0">
                          <a:effectLst/>
                          <a:latin typeface="Arial" panose="020B0604020202020204" pitchFamily="34" charset="0"/>
                          <a:cs typeface="Arial" panose="020B0604020202020204" pitchFamily="34" charset="0"/>
                        </a:rPr>
                        <a:t>Patentes concedidas por tipo y por año</a:t>
                      </a:r>
                      <a:endParaRPr lang="es-ES" sz="1600" b="1" i="0" u="none" strike="noStrike" dirty="0">
                        <a:solidFill>
                          <a:srgbClr val="000000"/>
                        </a:solidFill>
                        <a:effectLst/>
                        <a:latin typeface="Arial" panose="020B0604020202020204" pitchFamily="34" charset="0"/>
                        <a:cs typeface="Arial" panose="020B0604020202020204" pitchFamily="34" charset="0"/>
                      </a:endParaRPr>
                    </a:p>
                  </a:txBody>
                  <a:tcPr marL="6350" marR="6350" marT="6350" marB="0" anchor="b"/>
                </a:tc>
                <a:tc hMerge="1">
                  <a:txBody>
                    <a:bodyPr/>
                    <a:lstStyle/>
                    <a:p>
                      <a:endParaRPr lang="es-UY"/>
                    </a:p>
                  </a:txBody>
                  <a:tcPr/>
                </a:tc>
                <a:tc hMerge="1">
                  <a:txBody>
                    <a:bodyPr/>
                    <a:lstStyle/>
                    <a:p>
                      <a:endParaRPr lang="es-UY"/>
                    </a:p>
                  </a:txBody>
                  <a:tcPr/>
                </a:tc>
                <a:tc hMerge="1">
                  <a:txBody>
                    <a:bodyPr/>
                    <a:lstStyle/>
                    <a:p>
                      <a:pPr algn="l" fontAlgn="b"/>
                      <a:endParaRPr lang="es-UY" sz="11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s-UY" sz="11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s-UY" sz="11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s-UY" sz="1100" b="0" i="0" u="none" strike="noStrike" dirty="0">
                        <a:solidFill>
                          <a:srgbClr val="000000"/>
                        </a:solidFill>
                        <a:effectLst/>
                        <a:latin typeface="Calibri" panose="020F0502020204030204" pitchFamily="34" charset="0"/>
                      </a:endParaRPr>
                    </a:p>
                  </a:txBody>
                  <a:tcPr marL="6350" marR="6350" marT="6350" marB="0" anchor="b"/>
                </a:tc>
                <a:tc hMerge="1">
                  <a:txBody>
                    <a:bodyPr/>
                    <a:lstStyle/>
                    <a:p>
                      <a:pPr algn="l" fontAlgn="b"/>
                      <a:endParaRPr lang="es-UY" sz="1100" b="0" i="0" u="none" strike="noStrike" dirty="0">
                        <a:solidFill>
                          <a:srgbClr val="000000"/>
                        </a:solidFill>
                        <a:effectLst/>
                        <a:latin typeface="Calibri" panose="020F0502020204030204" pitchFamily="34" charset="0"/>
                      </a:endParaRPr>
                    </a:p>
                  </a:txBody>
                  <a:tcPr marL="6350" marR="6350" marT="6350" marB="0" anchor="b"/>
                </a:tc>
              </a:tr>
              <a:tr h="184150">
                <a:tc>
                  <a:txBody>
                    <a:bodyPr/>
                    <a:lstStyle/>
                    <a:p>
                      <a:pPr algn="l" fontAlgn="b"/>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2016</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2017</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2018</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2019</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2020</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2021</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2022*</a:t>
                      </a:r>
                      <a:endParaRPr lang="es-UY" sz="1100" b="0" i="0" u="none" strike="noStrike">
                        <a:solidFill>
                          <a:srgbClr val="000000"/>
                        </a:solidFill>
                        <a:effectLst/>
                        <a:latin typeface="Calibri" panose="020F0502020204030204" pitchFamily="34" charset="0"/>
                      </a:endParaRPr>
                    </a:p>
                  </a:txBody>
                  <a:tcPr marL="6350" marR="6350" marT="6350" marB="0" anchor="b"/>
                </a:tc>
              </a:tr>
              <a:tr h="184150">
                <a:tc>
                  <a:txBody>
                    <a:bodyPr/>
                    <a:lstStyle/>
                    <a:p>
                      <a:pPr algn="l" fontAlgn="b"/>
                      <a:r>
                        <a:rPr lang="es-UY" sz="1100" u="none" strike="noStrike">
                          <a:effectLst/>
                        </a:rPr>
                        <a:t>Invenciones</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14</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24</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38</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58</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115</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196</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30</a:t>
                      </a:r>
                      <a:endParaRPr lang="es-UY" sz="1100" b="0" i="0" u="none" strike="noStrike">
                        <a:solidFill>
                          <a:srgbClr val="000000"/>
                        </a:solidFill>
                        <a:effectLst/>
                        <a:latin typeface="Calibri" panose="020F0502020204030204" pitchFamily="34" charset="0"/>
                      </a:endParaRPr>
                    </a:p>
                  </a:txBody>
                  <a:tcPr marL="6350" marR="6350" marT="6350" marB="0" anchor="b"/>
                </a:tc>
              </a:tr>
              <a:tr h="184150">
                <a:tc>
                  <a:txBody>
                    <a:bodyPr/>
                    <a:lstStyle/>
                    <a:p>
                      <a:pPr algn="l" fontAlgn="b"/>
                      <a:r>
                        <a:rPr lang="es-UY" sz="1100" u="none" strike="noStrike">
                          <a:effectLst/>
                        </a:rPr>
                        <a:t>Modelos de Utilidad</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31</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9</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16</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8</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13</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41</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4</a:t>
                      </a:r>
                      <a:endParaRPr lang="es-UY" sz="1100" b="0" i="0" u="none" strike="noStrike">
                        <a:solidFill>
                          <a:srgbClr val="000000"/>
                        </a:solidFill>
                        <a:effectLst/>
                        <a:latin typeface="Calibri" panose="020F0502020204030204" pitchFamily="34" charset="0"/>
                      </a:endParaRPr>
                    </a:p>
                  </a:txBody>
                  <a:tcPr marL="6350" marR="6350" marT="6350" marB="0" anchor="b"/>
                </a:tc>
              </a:tr>
              <a:tr h="184150">
                <a:tc>
                  <a:txBody>
                    <a:bodyPr/>
                    <a:lstStyle/>
                    <a:p>
                      <a:pPr algn="l" fontAlgn="b"/>
                      <a:r>
                        <a:rPr lang="es-UY" sz="1100" u="none" strike="noStrike">
                          <a:effectLst/>
                        </a:rPr>
                        <a:t>Diseños Industriales</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40</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30</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60</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75</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42</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a:effectLst/>
                        </a:rPr>
                        <a:t>89</a:t>
                      </a:r>
                      <a:endParaRPr lang="es-UY" sz="1100" b="0" i="0" u="none" strike="noStrike">
                        <a:solidFill>
                          <a:srgbClr val="000000"/>
                        </a:solidFill>
                        <a:effectLst/>
                        <a:latin typeface="Calibri" panose="020F0502020204030204" pitchFamily="34" charset="0"/>
                      </a:endParaRPr>
                    </a:p>
                  </a:txBody>
                  <a:tcPr marL="6350" marR="6350" marT="6350" marB="0" anchor="b"/>
                </a:tc>
                <a:tc>
                  <a:txBody>
                    <a:bodyPr/>
                    <a:lstStyle/>
                    <a:p>
                      <a:pPr algn="r" fontAlgn="b"/>
                      <a:r>
                        <a:rPr lang="es-UY" sz="1100" u="none" strike="noStrike" dirty="0">
                          <a:effectLst/>
                        </a:rPr>
                        <a:t>19</a:t>
                      </a:r>
                      <a:endParaRPr lang="es-UY" sz="1100" b="0" i="0" u="none" strike="noStrike" dirty="0">
                        <a:solidFill>
                          <a:srgbClr val="000000"/>
                        </a:solidFill>
                        <a:effectLst/>
                        <a:latin typeface="Calibri" panose="020F0502020204030204" pitchFamily="34" charset="0"/>
                      </a:endParaRPr>
                    </a:p>
                  </a:txBody>
                  <a:tcPr marL="6350" marR="6350" marT="6350" marB="0" anchor="b"/>
                </a:tc>
              </a:tr>
            </a:tbl>
          </a:graphicData>
        </a:graphic>
      </p:graphicFrame>
    </p:spTree>
    <p:extLst>
      <p:ext uri="{BB962C8B-B14F-4D97-AF65-F5344CB8AC3E}">
        <p14:creationId xmlns:p14="http://schemas.microsoft.com/office/powerpoint/2010/main" val="6416481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ítulo 1"/>
          <p:cNvSpPr>
            <a:spLocks noGrp="1"/>
          </p:cNvSpPr>
          <p:nvPr>
            <p:ph type="title"/>
          </p:nvPr>
        </p:nvSpPr>
        <p:spPr>
          <a:xfrm>
            <a:off x="1712868" y="143059"/>
            <a:ext cx="5706836" cy="1019536"/>
          </a:xfrm>
        </p:spPr>
        <p:txBody>
          <a:bodyPr>
            <a:normAutofit/>
          </a:bodyPr>
          <a:lstStyle/>
          <a:p>
            <a:pPr algn="ctr"/>
            <a:r>
              <a:rPr lang="es-UY" sz="2800" u="sng" dirty="0" smtClean="0">
                <a:latin typeface="Arial" panose="020B0604020202020204" pitchFamily="34" charset="0"/>
                <a:cs typeface="Arial" panose="020B0604020202020204" pitchFamily="34" charset="0"/>
              </a:rPr>
              <a:t>Internacionalización de patentes</a:t>
            </a:r>
            <a:endParaRPr lang="es-UY" sz="2800" u="sng" dirty="0">
              <a:latin typeface="Arial" panose="020B0604020202020204" pitchFamily="34" charset="0"/>
              <a:cs typeface="Arial" panose="020B0604020202020204" pitchFamily="34" charset="0"/>
            </a:endParaRPr>
          </a:p>
        </p:txBody>
      </p:sp>
      <p:sp>
        <p:nvSpPr>
          <p:cNvPr id="8" name="Marcador de contenido 2"/>
          <p:cNvSpPr>
            <a:spLocks noGrp="1"/>
          </p:cNvSpPr>
          <p:nvPr>
            <p:ph idx="1"/>
          </p:nvPr>
        </p:nvSpPr>
        <p:spPr>
          <a:xfrm>
            <a:off x="648244" y="1045029"/>
            <a:ext cx="7836083" cy="4955176"/>
          </a:xfrm>
        </p:spPr>
        <p:txBody>
          <a:bodyPr>
            <a:normAutofit lnSpcReduction="10000"/>
          </a:bodyPr>
          <a:lstStyle/>
          <a:p>
            <a:pPr marL="0" lvl="0" indent="0" algn="just">
              <a:lnSpc>
                <a:spcPct val="100000"/>
              </a:lnSpc>
              <a:spcBef>
                <a:spcPts val="0"/>
              </a:spcBef>
              <a:buNone/>
            </a:pPr>
            <a:endParaRPr lang="en-GB" altLang="es-ES" sz="2400" b="1" dirty="0" smtClean="0">
              <a:solidFill>
                <a:srgbClr val="000000"/>
              </a:solidFill>
              <a:latin typeface="Arial" panose="020B0604020202020204" pitchFamily="34" charset="0"/>
              <a:cs typeface="Arial" panose="020B0604020202020204" pitchFamily="34" charset="0"/>
            </a:endParaRPr>
          </a:p>
          <a:p>
            <a:pPr marL="0" lvl="0" indent="0" algn="just">
              <a:lnSpc>
                <a:spcPct val="100000"/>
              </a:lnSpc>
              <a:spcBef>
                <a:spcPts val="0"/>
              </a:spcBef>
              <a:buNone/>
            </a:pPr>
            <a:r>
              <a:rPr lang="en-GB" altLang="es-ES" sz="2400" b="1" dirty="0" smtClean="0">
                <a:solidFill>
                  <a:srgbClr val="000000"/>
                </a:solidFill>
                <a:latin typeface="Arial" panose="020B0604020202020204" pitchFamily="34" charset="0"/>
                <a:cs typeface="Arial" panose="020B0604020202020204" pitchFamily="34" charset="0"/>
              </a:rPr>
              <a:t>OPCION </a:t>
            </a:r>
            <a:r>
              <a:rPr lang="en-GB" altLang="es-ES" sz="2400" b="1" dirty="0">
                <a:solidFill>
                  <a:srgbClr val="000000"/>
                </a:solidFill>
                <a:latin typeface="Arial" panose="020B0604020202020204" pitchFamily="34" charset="0"/>
                <a:cs typeface="Arial" panose="020B0604020202020204" pitchFamily="34" charset="0"/>
              </a:rPr>
              <a:t>1</a:t>
            </a:r>
            <a:r>
              <a:rPr lang="en-GB" altLang="es-ES" sz="2400" b="1" dirty="0">
                <a:solidFill>
                  <a:prstClr val="black"/>
                </a:solidFill>
                <a:latin typeface="Arial" panose="020B0604020202020204" pitchFamily="34" charset="0"/>
                <a:cs typeface="Arial" panose="020B0604020202020204" pitchFamily="34" charset="0"/>
              </a:rPr>
              <a:t>: </a:t>
            </a:r>
            <a:r>
              <a:rPr lang="en-GB" altLang="es-ES" sz="2400" b="1" dirty="0" err="1">
                <a:solidFill>
                  <a:prstClr val="black"/>
                </a:solidFill>
                <a:latin typeface="Arial" panose="020B0604020202020204" pitchFamily="34" charset="0"/>
                <a:cs typeface="Arial" panose="020B0604020202020204" pitchFamily="34" charset="0"/>
              </a:rPr>
              <a:t>Vía</a:t>
            </a:r>
            <a:r>
              <a:rPr lang="en-GB" altLang="es-ES" sz="2400" b="1" dirty="0">
                <a:solidFill>
                  <a:prstClr val="black"/>
                </a:solidFill>
                <a:latin typeface="Arial" panose="020B0604020202020204" pitchFamily="34" charset="0"/>
                <a:cs typeface="Arial" panose="020B0604020202020204" pitchFamily="34" charset="0"/>
              </a:rPr>
              <a:t> </a:t>
            </a:r>
            <a:r>
              <a:rPr lang="en-GB" altLang="es-ES" sz="2400" b="1" dirty="0" err="1">
                <a:solidFill>
                  <a:prstClr val="black"/>
                </a:solidFill>
                <a:latin typeface="Arial" panose="020B0604020202020204" pitchFamily="34" charset="0"/>
                <a:cs typeface="Arial" panose="020B0604020202020204" pitchFamily="34" charset="0"/>
              </a:rPr>
              <a:t>Directa</a:t>
            </a:r>
            <a:r>
              <a:rPr lang="en-GB" altLang="es-ES" sz="2400" b="1" dirty="0">
                <a:solidFill>
                  <a:prstClr val="black"/>
                </a:solidFill>
                <a:latin typeface="Arial" panose="020B0604020202020204" pitchFamily="34" charset="0"/>
                <a:cs typeface="Arial" panose="020B0604020202020204" pitchFamily="34" charset="0"/>
              </a:rPr>
              <a:t> O </a:t>
            </a:r>
            <a:r>
              <a:rPr lang="en-GB" altLang="es-ES" sz="2400" b="1" dirty="0" err="1">
                <a:solidFill>
                  <a:prstClr val="black"/>
                </a:solidFill>
                <a:latin typeface="Arial" panose="020B0604020202020204" pitchFamily="34" charset="0"/>
                <a:cs typeface="Arial" panose="020B0604020202020204" pitchFamily="34" charset="0"/>
              </a:rPr>
              <a:t>Convenio</a:t>
            </a:r>
            <a:r>
              <a:rPr lang="en-GB" altLang="es-ES" sz="2400" b="1" dirty="0">
                <a:solidFill>
                  <a:prstClr val="black"/>
                </a:solidFill>
                <a:latin typeface="Arial" panose="020B0604020202020204" pitchFamily="34" charset="0"/>
                <a:cs typeface="Arial" panose="020B0604020202020204" pitchFamily="34" charset="0"/>
              </a:rPr>
              <a:t> de </a:t>
            </a:r>
            <a:r>
              <a:rPr lang="en-GB" altLang="es-ES" sz="2400" b="1" dirty="0" err="1">
                <a:solidFill>
                  <a:prstClr val="black"/>
                </a:solidFill>
                <a:latin typeface="Arial" panose="020B0604020202020204" pitchFamily="34" charset="0"/>
                <a:cs typeface="Arial" panose="020B0604020202020204" pitchFamily="34" charset="0"/>
              </a:rPr>
              <a:t>París</a:t>
            </a:r>
            <a:r>
              <a:rPr lang="en-GB" altLang="es-ES" sz="2400" b="1" dirty="0">
                <a:solidFill>
                  <a:prstClr val="black"/>
                </a:solidFill>
                <a:latin typeface="Arial" panose="020B0604020202020204" pitchFamily="34" charset="0"/>
                <a:cs typeface="Arial" panose="020B0604020202020204" pitchFamily="34" charset="0"/>
              </a:rPr>
              <a:t>: </a:t>
            </a:r>
            <a:r>
              <a:rPr lang="en-GB" altLang="es-ES" sz="2400" dirty="0">
                <a:solidFill>
                  <a:srgbClr val="000000"/>
                </a:solidFill>
                <a:latin typeface="Arial" panose="020B0604020202020204" pitchFamily="34" charset="0"/>
                <a:cs typeface="Arial" panose="020B0604020202020204" pitchFamily="34" charset="0"/>
              </a:rPr>
              <a:t>Primer </a:t>
            </a:r>
            <a:r>
              <a:rPr lang="en-GB" altLang="es-ES" sz="2400" dirty="0" err="1">
                <a:solidFill>
                  <a:srgbClr val="000000"/>
                </a:solidFill>
                <a:latin typeface="Arial" panose="020B0604020202020204" pitchFamily="34" charset="0"/>
                <a:cs typeface="Arial" panose="020B0604020202020204" pitchFamily="34" charset="0"/>
              </a:rPr>
              <a:t>Deposito</a:t>
            </a:r>
            <a:r>
              <a:rPr lang="en-GB" altLang="es-ES" sz="2400" dirty="0">
                <a:solidFill>
                  <a:srgbClr val="000000"/>
                </a:solidFill>
                <a:latin typeface="Arial" panose="020B0604020202020204" pitchFamily="34" charset="0"/>
                <a:cs typeface="Arial" panose="020B0604020202020204" pitchFamily="34" charset="0"/>
              </a:rPr>
              <a:t> de </a:t>
            </a:r>
            <a:r>
              <a:rPr lang="en-GB" altLang="es-ES" sz="2400" dirty="0" err="1">
                <a:solidFill>
                  <a:srgbClr val="000000"/>
                </a:solidFill>
                <a:latin typeface="Arial" panose="020B0604020202020204" pitchFamily="34" charset="0"/>
                <a:cs typeface="Arial" panose="020B0604020202020204" pitchFamily="34" charset="0"/>
              </a:rPr>
              <a:t>solicitud</a:t>
            </a:r>
            <a:r>
              <a:rPr lang="en-GB" altLang="es-ES" sz="2400" dirty="0">
                <a:solidFill>
                  <a:srgbClr val="000000"/>
                </a:solidFill>
                <a:latin typeface="Arial" panose="020B0604020202020204" pitchFamily="34" charset="0"/>
                <a:cs typeface="Arial" panose="020B0604020202020204" pitchFamily="34" charset="0"/>
              </a:rPr>
              <a:t> </a:t>
            </a:r>
            <a:r>
              <a:rPr lang="en-GB" altLang="es-ES" sz="2400" dirty="0" err="1">
                <a:solidFill>
                  <a:srgbClr val="000000"/>
                </a:solidFill>
                <a:latin typeface="Arial" panose="020B0604020202020204" pitchFamily="34" charset="0"/>
                <a:cs typeface="Arial" panose="020B0604020202020204" pitchFamily="34" charset="0"/>
              </a:rPr>
              <a:t>en</a:t>
            </a:r>
            <a:r>
              <a:rPr lang="en-GB" altLang="es-ES" sz="2400" dirty="0">
                <a:solidFill>
                  <a:srgbClr val="000000"/>
                </a:solidFill>
                <a:latin typeface="Arial" panose="020B0604020202020204" pitchFamily="34" charset="0"/>
                <a:cs typeface="Arial" panose="020B0604020202020204" pitchFamily="34" charset="0"/>
              </a:rPr>
              <a:t> </a:t>
            </a:r>
            <a:r>
              <a:rPr lang="en-GB" altLang="es-ES" sz="2400" dirty="0" err="1">
                <a:solidFill>
                  <a:srgbClr val="000000"/>
                </a:solidFill>
                <a:latin typeface="Arial" panose="020B0604020202020204" pitchFamily="34" charset="0"/>
                <a:cs typeface="Arial" panose="020B0604020202020204" pitchFamily="34" charset="0"/>
              </a:rPr>
              <a:t>una</a:t>
            </a:r>
            <a:r>
              <a:rPr lang="en-GB" altLang="es-ES" sz="2400" dirty="0">
                <a:solidFill>
                  <a:srgbClr val="000000"/>
                </a:solidFill>
                <a:latin typeface="Arial" panose="020B0604020202020204" pitchFamily="34" charset="0"/>
                <a:cs typeface="Arial" panose="020B0604020202020204" pitchFamily="34" charset="0"/>
              </a:rPr>
              <a:t> </a:t>
            </a:r>
            <a:r>
              <a:rPr lang="en-GB" altLang="es-ES" sz="2400" dirty="0" err="1">
                <a:solidFill>
                  <a:srgbClr val="000000"/>
                </a:solidFill>
                <a:latin typeface="Arial" panose="020B0604020202020204" pitchFamily="34" charset="0"/>
                <a:cs typeface="Arial" panose="020B0604020202020204" pitchFamily="34" charset="0"/>
              </a:rPr>
              <a:t>Oficina</a:t>
            </a:r>
            <a:r>
              <a:rPr lang="en-GB" altLang="es-ES" sz="2400" dirty="0">
                <a:solidFill>
                  <a:srgbClr val="000000"/>
                </a:solidFill>
                <a:latin typeface="Arial" panose="020B0604020202020204" pitchFamily="34" charset="0"/>
                <a:cs typeface="Arial" panose="020B0604020202020204" pitchFamily="34" charset="0"/>
              </a:rPr>
              <a:t> de Patentes: </a:t>
            </a:r>
            <a:r>
              <a:rPr lang="en-GB" altLang="es-ES" sz="2400" dirty="0" err="1">
                <a:solidFill>
                  <a:srgbClr val="000000"/>
                </a:solidFill>
                <a:latin typeface="Arial" panose="020B0604020202020204" pitchFamily="34" charset="0"/>
                <a:cs typeface="Arial" panose="020B0604020202020204" pitchFamily="34" charset="0"/>
              </a:rPr>
              <a:t>en</a:t>
            </a:r>
            <a:r>
              <a:rPr lang="en-GB" altLang="es-ES" sz="2400" dirty="0">
                <a:solidFill>
                  <a:srgbClr val="000000"/>
                </a:solidFill>
                <a:latin typeface="Arial" panose="020B0604020202020204" pitchFamily="34" charset="0"/>
                <a:cs typeface="Arial" panose="020B0604020202020204" pitchFamily="34" charset="0"/>
              </a:rPr>
              <a:t> UY (o </a:t>
            </a:r>
            <a:r>
              <a:rPr lang="en-GB" altLang="es-ES" sz="2400" dirty="0" err="1">
                <a:solidFill>
                  <a:srgbClr val="000000"/>
                </a:solidFill>
                <a:latin typeface="Arial" panose="020B0604020202020204" pitchFamily="34" charset="0"/>
                <a:cs typeface="Arial" panose="020B0604020202020204" pitchFamily="34" charset="0"/>
              </a:rPr>
              <a:t>en</a:t>
            </a:r>
            <a:r>
              <a:rPr lang="en-GB" altLang="es-ES" sz="2400" dirty="0">
                <a:solidFill>
                  <a:srgbClr val="000000"/>
                </a:solidFill>
                <a:latin typeface="Arial" panose="020B0604020202020204" pitchFamily="34" charset="0"/>
                <a:cs typeface="Arial" panose="020B0604020202020204" pitchFamily="34" charset="0"/>
              </a:rPr>
              <a:t> </a:t>
            </a:r>
            <a:r>
              <a:rPr lang="en-GB" altLang="es-ES" sz="2400" dirty="0" err="1">
                <a:solidFill>
                  <a:srgbClr val="000000"/>
                </a:solidFill>
                <a:latin typeface="Arial" panose="020B0604020202020204" pitchFamily="34" charset="0"/>
                <a:cs typeface="Arial" panose="020B0604020202020204" pitchFamily="34" charset="0"/>
              </a:rPr>
              <a:t>otro</a:t>
            </a:r>
            <a:r>
              <a:rPr lang="en-GB" altLang="es-ES" sz="2400" dirty="0">
                <a:solidFill>
                  <a:srgbClr val="000000"/>
                </a:solidFill>
                <a:latin typeface="Arial" panose="020B0604020202020204" pitchFamily="34" charset="0"/>
                <a:cs typeface="Arial" panose="020B0604020202020204" pitchFamily="34" charset="0"/>
              </a:rPr>
              <a:t> </a:t>
            </a:r>
            <a:r>
              <a:rPr lang="en-GB" altLang="es-ES" sz="2400" dirty="0" err="1">
                <a:solidFill>
                  <a:srgbClr val="000000"/>
                </a:solidFill>
                <a:latin typeface="Arial" panose="020B0604020202020204" pitchFamily="34" charset="0"/>
                <a:cs typeface="Arial" panose="020B0604020202020204" pitchFamily="34" charset="0"/>
              </a:rPr>
              <a:t>país</a:t>
            </a:r>
            <a:r>
              <a:rPr lang="en-GB" altLang="es-ES" sz="2400" dirty="0">
                <a:solidFill>
                  <a:srgbClr val="000000"/>
                </a:solidFill>
                <a:latin typeface="Arial" panose="020B0604020202020204" pitchFamily="34" charset="0"/>
                <a:cs typeface="Arial" panose="020B0604020202020204" pitchFamily="34" charset="0"/>
              </a:rPr>
              <a:t>)</a:t>
            </a:r>
            <a:r>
              <a:rPr lang="ar-SA" altLang="es-ES" sz="2400" dirty="0">
                <a:solidFill>
                  <a:srgbClr val="000000"/>
                </a:solidFill>
                <a:latin typeface="Arial" panose="020B0604020202020204" pitchFamily="34" charset="0"/>
                <a:cs typeface="Arial" panose="020B0604020202020204" pitchFamily="34" charset="0"/>
              </a:rPr>
              <a:t>‏</a:t>
            </a:r>
            <a:r>
              <a:rPr lang="es-ES" altLang="es-ES" sz="2400" dirty="0">
                <a:solidFill>
                  <a:srgbClr val="000000"/>
                </a:solidFill>
                <a:latin typeface="Arial" panose="020B0604020202020204" pitchFamily="34" charset="0"/>
                <a:cs typeface="Arial" panose="020B0604020202020204" pitchFamily="34" charset="0"/>
              </a:rPr>
              <a:t> y hasta </a:t>
            </a:r>
            <a:r>
              <a:rPr lang="en-GB" altLang="es-ES" sz="2400" dirty="0">
                <a:solidFill>
                  <a:srgbClr val="000000"/>
                </a:solidFill>
                <a:latin typeface="Arial" panose="020B0604020202020204" pitchFamily="34" charset="0"/>
                <a:cs typeface="Arial" panose="020B0604020202020204" pitchFamily="34" charset="0"/>
              </a:rPr>
              <a:t>12 </a:t>
            </a:r>
            <a:r>
              <a:rPr lang="en-GB" altLang="es-ES" sz="2400" dirty="0" err="1">
                <a:solidFill>
                  <a:srgbClr val="000000"/>
                </a:solidFill>
                <a:latin typeface="Arial" panose="020B0604020202020204" pitchFamily="34" charset="0"/>
                <a:cs typeface="Arial" panose="020B0604020202020204" pitchFamily="34" charset="0"/>
              </a:rPr>
              <a:t>meses</a:t>
            </a:r>
            <a:r>
              <a:rPr lang="es-ES" altLang="es-ES" sz="2400" b="1" dirty="0">
                <a:solidFill>
                  <a:srgbClr val="1F497D"/>
                </a:solidFill>
                <a:latin typeface="Arial" panose="020B0604020202020204" pitchFamily="34" charset="0"/>
                <a:cs typeface="Arial" panose="020B0604020202020204" pitchFamily="34" charset="0"/>
              </a:rPr>
              <a:t> </a:t>
            </a:r>
            <a:r>
              <a:rPr lang="es-ES" altLang="es-ES" sz="2400" dirty="0">
                <a:solidFill>
                  <a:srgbClr val="000000"/>
                </a:solidFill>
                <a:latin typeface="Arial" panose="020B0604020202020204" pitchFamily="34" charset="0"/>
                <a:cs typeface="Arial" panose="020B0604020202020204" pitchFamily="34" charset="0"/>
              </a:rPr>
              <a:t>para ir a presentar la solicitud de patente, uno por uno en los países de interés del resto del </a:t>
            </a:r>
            <a:r>
              <a:rPr lang="es-ES" altLang="es-ES" sz="2400" dirty="0" smtClean="0">
                <a:solidFill>
                  <a:srgbClr val="000000"/>
                </a:solidFill>
                <a:latin typeface="Arial" panose="020B0604020202020204" pitchFamily="34" charset="0"/>
                <a:cs typeface="Arial" panose="020B0604020202020204" pitchFamily="34" charset="0"/>
              </a:rPr>
              <a:t>mundo.</a:t>
            </a:r>
            <a:endParaRPr lang="es-ES" altLang="es-ES" sz="2400" dirty="0">
              <a:solidFill>
                <a:srgbClr val="000000"/>
              </a:solidFill>
              <a:latin typeface="Arial" panose="020B0604020202020204" pitchFamily="34" charset="0"/>
              <a:cs typeface="Arial" panose="020B0604020202020204" pitchFamily="34" charset="0"/>
            </a:endParaRPr>
          </a:p>
          <a:p>
            <a:pPr marL="0" lvl="0" indent="0">
              <a:lnSpc>
                <a:spcPct val="100000"/>
              </a:lnSpc>
              <a:spcBef>
                <a:spcPts val="0"/>
              </a:spcBef>
              <a:buNone/>
            </a:pPr>
            <a:endParaRPr lang="es-ES" altLang="es-ES" sz="2400" b="1" dirty="0">
              <a:solidFill>
                <a:srgbClr val="1F497D"/>
              </a:solidFill>
              <a:latin typeface="Arial" panose="020B0604020202020204" pitchFamily="34" charset="0"/>
              <a:cs typeface="Arial" panose="020B0604020202020204" pitchFamily="34" charset="0"/>
            </a:endParaRPr>
          </a:p>
          <a:p>
            <a:pPr marL="0" lvl="0" indent="0">
              <a:lnSpc>
                <a:spcPct val="100000"/>
              </a:lnSpc>
              <a:spcBef>
                <a:spcPts val="0"/>
              </a:spcBef>
              <a:buNone/>
            </a:pPr>
            <a:r>
              <a:rPr lang="es-ES" altLang="es-ES" sz="2400" b="1" dirty="0">
                <a:solidFill>
                  <a:srgbClr val="1F497D"/>
                </a:solidFill>
                <a:latin typeface="Arial" panose="020B0604020202020204" pitchFamily="34" charset="0"/>
                <a:cs typeface="Arial" panose="020B0604020202020204" pitchFamily="34" charset="0"/>
              </a:rPr>
              <a:t>Derecho de Prioridad: otorga un plazo de 12 meses para reivindicar la fecha del primer </a:t>
            </a:r>
            <a:r>
              <a:rPr lang="es-ES" altLang="es-ES" sz="2400" b="1" dirty="0" smtClean="0">
                <a:solidFill>
                  <a:srgbClr val="1F497D"/>
                </a:solidFill>
                <a:latin typeface="Arial" panose="020B0604020202020204" pitchFamily="34" charset="0"/>
                <a:cs typeface="Arial" panose="020B0604020202020204" pitchFamily="34" charset="0"/>
              </a:rPr>
              <a:t>deposito.</a:t>
            </a:r>
            <a:endParaRPr lang="en-GB" altLang="es-ES" sz="2400" b="1" dirty="0" smtClean="0">
              <a:solidFill>
                <a:srgbClr val="000000"/>
              </a:solidFill>
              <a:latin typeface="Arial" panose="020B0604020202020204" pitchFamily="34" charset="0"/>
              <a:cs typeface="Arial" panose="020B0604020202020204" pitchFamily="34" charset="0"/>
            </a:endParaRPr>
          </a:p>
          <a:p>
            <a:pPr marL="0" lvl="0" indent="0" algn="just">
              <a:lnSpc>
                <a:spcPct val="100000"/>
              </a:lnSpc>
              <a:spcBef>
                <a:spcPts val="0"/>
              </a:spcBef>
              <a:buNone/>
            </a:pPr>
            <a:endParaRPr lang="en-GB" altLang="es-ES" sz="2400" b="1" dirty="0">
              <a:solidFill>
                <a:srgbClr val="000000"/>
              </a:solidFill>
              <a:latin typeface="Arial" panose="020B0604020202020204" pitchFamily="34" charset="0"/>
              <a:cs typeface="Arial" panose="020B0604020202020204" pitchFamily="34" charset="0"/>
            </a:endParaRPr>
          </a:p>
          <a:p>
            <a:pPr marL="0" lvl="0" indent="0" algn="just">
              <a:lnSpc>
                <a:spcPct val="100000"/>
              </a:lnSpc>
              <a:spcBef>
                <a:spcPts val="0"/>
              </a:spcBef>
              <a:buNone/>
            </a:pPr>
            <a:r>
              <a:rPr lang="en-GB" altLang="es-ES" sz="2400" b="1" dirty="0" smtClean="0">
                <a:solidFill>
                  <a:srgbClr val="000000"/>
                </a:solidFill>
                <a:latin typeface="Arial" panose="020B0604020202020204" pitchFamily="34" charset="0"/>
                <a:cs typeface="Arial" panose="020B0604020202020204" pitchFamily="34" charset="0"/>
              </a:rPr>
              <a:t>OPCION </a:t>
            </a:r>
            <a:r>
              <a:rPr lang="en-GB" altLang="es-ES" sz="2400" b="1" dirty="0">
                <a:solidFill>
                  <a:srgbClr val="000000"/>
                </a:solidFill>
                <a:latin typeface="Arial" panose="020B0604020202020204" pitchFamily="34" charset="0"/>
                <a:cs typeface="Arial" panose="020B0604020202020204" pitchFamily="34" charset="0"/>
              </a:rPr>
              <a:t>2: </a:t>
            </a:r>
            <a:r>
              <a:rPr lang="en-GB" altLang="es-ES" sz="2400" b="1" dirty="0" err="1">
                <a:solidFill>
                  <a:srgbClr val="000000"/>
                </a:solidFill>
                <a:latin typeface="Arial" panose="020B0604020202020204" pitchFamily="34" charset="0"/>
                <a:cs typeface="Arial" panose="020B0604020202020204" pitchFamily="34" charset="0"/>
              </a:rPr>
              <a:t>Vía</a:t>
            </a:r>
            <a:r>
              <a:rPr lang="en-GB" altLang="es-ES" sz="2400" b="1" dirty="0">
                <a:solidFill>
                  <a:srgbClr val="000000"/>
                </a:solidFill>
                <a:latin typeface="Arial" panose="020B0604020202020204" pitchFamily="34" charset="0"/>
                <a:cs typeface="Arial" panose="020B0604020202020204" pitchFamily="34" charset="0"/>
              </a:rPr>
              <a:t> </a:t>
            </a:r>
            <a:r>
              <a:rPr lang="en-GB" altLang="es-ES" sz="2400" b="1" dirty="0" err="1">
                <a:solidFill>
                  <a:srgbClr val="000000"/>
                </a:solidFill>
                <a:latin typeface="Arial" panose="020B0604020202020204" pitchFamily="34" charset="0"/>
                <a:cs typeface="Arial" panose="020B0604020202020204" pitchFamily="34" charset="0"/>
              </a:rPr>
              <a:t>Tratado</a:t>
            </a:r>
            <a:r>
              <a:rPr lang="en-GB" altLang="es-ES" sz="2400" b="1" dirty="0">
                <a:solidFill>
                  <a:srgbClr val="000000"/>
                </a:solidFill>
                <a:latin typeface="Arial" panose="020B0604020202020204" pitchFamily="34" charset="0"/>
                <a:cs typeface="Arial" panose="020B0604020202020204" pitchFamily="34" charset="0"/>
              </a:rPr>
              <a:t> de </a:t>
            </a:r>
            <a:r>
              <a:rPr lang="en-GB" altLang="es-ES" sz="2400" b="1" dirty="0" err="1">
                <a:solidFill>
                  <a:srgbClr val="000000"/>
                </a:solidFill>
                <a:latin typeface="Arial" panose="020B0604020202020204" pitchFamily="34" charset="0"/>
                <a:cs typeface="Arial" panose="020B0604020202020204" pitchFamily="34" charset="0"/>
              </a:rPr>
              <a:t>Cooperación</a:t>
            </a:r>
            <a:r>
              <a:rPr lang="en-GB" altLang="es-ES" sz="2400" b="1" dirty="0">
                <a:solidFill>
                  <a:srgbClr val="000000"/>
                </a:solidFill>
                <a:latin typeface="Arial" panose="020B0604020202020204" pitchFamily="34" charset="0"/>
                <a:cs typeface="Arial" panose="020B0604020202020204" pitchFamily="34" charset="0"/>
              </a:rPr>
              <a:t> </a:t>
            </a:r>
            <a:r>
              <a:rPr lang="en-GB" altLang="es-ES" sz="2400" b="1" dirty="0" err="1">
                <a:solidFill>
                  <a:srgbClr val="000000"/>
                </a:solidFill>
                <a:latin typeface="Arial" panose="020B0604020202020204" pitchFamily="34" charset="0"/>
                <a:cs typeface="Arial" panose="020B0604020202020204" pitchFamily="34" charset="0"/>
              </a:rPr>
              <a:t>en</a:t>
            </a:r>
            <a:r>
              <a:rPr lang="en-GB" altLang="es-ES" sz="2400" b="1" dirty="0">
                <a:solidFill>
                  <a:srgbClr val="000000"/>
                </a:solidFill>
                <a:latin typeface="Arial" panose="020B0604020202020204" pitchFamily="34" charset="0"/>
                <a:cs typeface="Arial" panose="020B0604020202020204" pitchFamily="34" charset="0"/>
              </a:rPr>
              <a:t> Materia de Patentes (PCT</a:t>
            </a:r>
            <a:r>
              <a:rPr lang="en-GB" altLang="es-ES" sz="2400" b="1" dirty="0" smtClean="0">
                <a:solidFill>
                  <a:srgbClr val="000000"/>
                </a:solidFill>
                <a:latin typeface="Arial" panose="020B0604020202020204" pitchFamily="34" charset="0"/>
                <a:cs typeface="Arial" panose="020B0604020202020204" pitchFamily="34" charset="0"/>
              </a:rPr>
              <a:t>): </a:t>
            </a:r>
            <a:r>
              <a:rPr lang="es-ES" sz="2400" dirty="0">
                <a:solidFill>
                  <a:srgbClr val="000000"/>
                </a:solidFill>
                <a:latin typeface="Arial" panose="020B0604020202020204" pitchFamily="34" charset="0"/>
                <a:cs typeface="Arial" panose="020B0604020202020204" pitchFamily="34" charset="0"/>
              </a:rPr>
              <a:t>Establece un Sistema único de presentación de Solicitudes de Patente de Invención a nivel   </a:t>
            </a:r>
            <a:r>
              <a:rPr lang="es-ES" sz="2400" dirty="0" smtClean="0">
                <a:solidFill>
                  <a:srgbClr val="000000"/>
                </a:solidFill>
                <a:latin typeface="Arial" panose="020B0604020202020204" pitchFamily="34" charset="0"/>
                <a:cs typeface="Arial" panose="020B0604020202020204" pitchFamily="34" charset="0"/>
              </a:rPr>
              <a:t>Internacional</a:t>
            </a:r>
            <a:endParaRPr lang="es-UY"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4479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ítulo 1"/>
          <p:cNvSpPr>
            <a:spLocks noGrp="1"/>
          </p:cNvSpPr>
          <p:nvPr>
            <p:ph type="title"/>
          </p:nvPr>
        </p:nvSpPr>
        <p:spPr>
          <a:xfrm>
            <a:off x="628650" y="0"/>
            <a:ext cx="7886700" cy="1325563"/>
          </a:xfrm>
        </p:spPr>
        <p:txBody>
          <a:bodyPr>
            <a:normAutofit/>
          </a:bodyPr>
          <a:lstStyle/>
          <a:p>
            <a:pPr algn="ctr"/>
            <a:r>
              <a:rPr lang="es-MX" sz="2800" b="1" dirty="0" smtClean="0">
                <a:latin typeface="Arial" panose="020B0604020202020204" pitchFamily="34" charset="0"/>
                <a:cs typeface="Arial" panose="020B0604020202020204" pitchFamily="34" charset="0"/>
              </a:rPr>
              <a:t>¿</a:t>
            </a:r>
            <a:r>
              <a:rPr lang="es-MX" sz="2800" u="sng" dirty="0" smtClean="0">
                <a:latin typeface="Arial" panose="020B0604020202020204" pitchFamily="34" charset="0"/>
                <a:cs typeface="Arial" panose="020B0604020202020204" pitchFamily="34" charset="0"/>
              </a:rPr>
              <a:t>Qué es el Tratado de Cooperación en Materia de Patentes (PCT)?</a:t>
            </a:r>
            <a:endParaRPr lang="es-UY" sz="2800" u="sng" dirty="0">
              <a:latin typeface="Arial" panose="020B0604020202020204" pitchFamily="34" charset="0"/>
              <a:cs typeface="Arial" panose="020B0604020202020204" pitchFamily="34" charset="0"/>
            </a:endParaRPr>
          </a:p>
        </p:txBody>
      </p:sp>
      <p:sp>
        <p:nvSpPr>
          <p:cNvPr id="8" name="Marcador de contenido 2"/>
          <p:cNvSpPr>
            <a:spLocks noGrp="1"/>
          </p:cNvSpPr>
          <p:nvPr>
            <p:ph idx="1"/>
          </p:nvPr>
        </p:nvSpPr>
        <p:spPr>
          <a:xfrm>
            <a:off x="628650" y="1073560"/>
            <a:ext cx="7888332" cy="5079046"/>
          </a:xfrm>
        </p:spPr>
        <p:txBody>
          <a:bodyPr>
            <a:noAutofit/>
          </a:bodyPr>
          <a:lstStyle/>
          <a:p>
            <a:pPr>
              <a:lnSpc>
                <a:spcPct val="100000"/>
              </a:lnSpc>
            </a:pPr>
            <a:r>
              <a:rPr lang="es-MX" sz="2400" dirty="0">
                <a:solidFill>
                  <a:srgbClr val="000000"/>
                </a:solidFill>
                <a:latin typeface="Arial" panose="020B0604020202020204" pitchFamily="34" charset="0"/>
                <a:cs typeface="Arial" panose="020B0604020202020204" pitchFamily="34" charset="0"/>
              </a:rPr>
              <a:t>Es parte del Sistema internacional en materia de Propiedad Intelectual, administrado por la Organización Mundial de la Propiedad Intelectual (OMPI), organismo especializado de ONU.</a:t>
            </a:r>
          </a:p>
          <a:p>
            <a:pPr>
              <a:lnSpc>
                <a:spcPct val="100000"/>
              </a:lnSpc>
            </a:pPr>
            <a:r>
              <a:rPr lang="es-MX" sz="2400" dirty="0">
                <a:solidFill>
                  <a:srgbClr val="000000"/>
                </a:solidFill>
                <a:latin typeface="Arial" panose="020B0604020202020204" pitchFamily="34" charset="0"/>
                <a:cs typeface="Arial" panose="020B0604020202020204" pitchFamily="34" charset="0"/>
              </a:rPr>
              <a:t>Es un Tratado puramente administrativo-procedimental. </a:t>
            </a:r>
          </a:p>
          <a:p>
            <a:pPr>
              <a:lnSpc>
                <a:spcPct val="100000"/>
              </a:lnSpc>
            </a:pPr>
            <a:r>
              <a:rPr lang="es-MX" sz="2400" dirty="0">
                <a:solidFill>
                  <a:srgbClr val="000000"/>
                </a:solidFill>
                <a:latin typeface="Arial" panose="020B0604020202020204" pitchFamily="34" charset="0"/>
                <a:cs typeface="Arial" panose="020B0604020202020204" pitchFamily="34" charset="0"/>
              </a:rPr>
              <a:t>No ingresa ni en las condiciones requeridas para la patentabilidad ni en los procedimientos internos de cada oficina</a:t>
            </a:r>
          </a:p>
          <a:p>
            <a:pPr>
              <a:lnSpc>
                <a:spcPct val="100000"/>
              </a:lnSpc>
            </a:pPr>
            <a:r>
              <a:rPr lang="es-MX" sz="2400" dirty="0">
                <a:solidFill>
                  <a:srgbClr val="000000"/>
                </a:solidFill>
                <a:latin typeface="Arial" panose="020B0604020202020204" pitchFamily="34" charset="0"/>
                <a:cs typeface="Arial" panose="020B0604020202020204" pitchFamily="34" charset="0"/>
              </a:rPr>
              <a:t>Actualmente 153 países son miembros del Sistema PCT</a:t>
            </a:r>
          </a:p>
          <a:p>
            <a:pPr>
              <a:lnSpc>
                <a:spcPct val="100000"/>
              </a:lnSpc>
            </a:pPr>
            <a:r>
              <a:rPr lang="es-MX" sz="2400" u="sng" dirty="0">
                <a:solidFill>
                  <a:srgbClr val="000000"/>
                </a:solidFill>
                <a:latin typeface="Arial" panose="020B0604020202020204" pitchFamily="34" charset="0"/>
                <a:cs typeface="Arial" panose="020B0604020202020204" pitchFamily="34" charset="0"/>
              </a:rPr>
              <a:t>NO ES UNA PATENTE INTERNACIONAL</a:t>
            </a:r>
            <a:endParaRPr lang="es-UY" sz="2400" u="sng"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3417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ítulo 1"/>
          <p:cNvSpPr>
            <a:spLocks noGrp="1"/>
          </p:cNvSpPr>
          <p:nvPr>
            <p:ph type="title"/>
          </p:nvPr>
        </p:nvSpPr>
        <p:spPr>
          <a:xfrm>
            <a:off x="928279" y="273687"/>
            <a:ext cx="7287442" cy="1097914"/>
          </a:xfrm>
        </p:spPr>
        <p:txBody>
          <a:bodyPr>
            <a:noAutofit/>
          </a:bodyPr>
          <a:lstStyle/>
          <a:p>
            <a:pPr algn="ctr"/>
            <a:r>
              <a:rPr lang="es-MX" sz="2800" u="sng" dirty="0" smtClean="0">
                <a:latin typeface="Arial" panose="020B0604020202020204" pitchFamily="34" charset="0"/>
                <a:cs typeface="Arial" panose="020B0604020202020204" pitchFamily="34" charset="0"/>
              </a:rPr>
              <a:t>Distribución </a:t>
            </a:r>
            <a:r>
              <a:rPr lang="es-MX" sz="2800" u="sng" dirty="0">
                <a:latin typeface="Arial" panose="020B0604020202020204" pitchFamily="34" charset="0"/>
                <a:cs typeface="Arial" panose="020B0604020202020204" pitchFamily="34" charset="0"/>
              </a:rPr>
              <a:t>Geográfica de Países Miembros del PCT </a:t>
            </a:r>
            <a:r>
              <a:rPr lang="es-MX" sz="2800" u="sng" dirty="0" smtClean="0">
                <a:latin typeface="Arial" panose="020B0604020202020204" pitchFamily="34" charset="0"/>
                <a:cs typeface="Arial" panose="020B0604020202020204" pitchFamily="34" charset="0"/>
              </a:rPr>
              <a:t>(</a:t>
            </a:r>
            <a:r>
              <a:rPr lang="es-MX" sz="2800" u="sng" dirty="0">
                <a:latin typeface="Arial" panose="020B0604020202020204" pitchFamily="34" charset="0"/>
                <a:cs typeface="Arial" panose="020B0604020202020204" pitchFamily="34" charset="0"/>
              </a:rPr>
              <a:t>en azul)</a:t>
            </a:r>
            <a:endParaRPr lang="es-UY" sz="2800" u="sng" dirty="0">
              <a:latin typeface="Arial" panose="020B0604020202020204" pitchFamily="34" charset="0"/>
              <a:cs typeface="Arial" panose="020B0604020202020204" pitchFamily="34" charset="0"/>
            </a:endParaRPr>
          </a:p>
        </p:txBody>
      </p:sp>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78131" y="1632858"/>
            <a:ext cx="6387737" cy="3368875"/>
          </a:xfrm>
          <a:prstGeom prst="rect">
            <a:avLst/>
          </a:prstGeom>
        </p:spPr>
      </p:pic>
      <p:sp>
        <p:nvSpPr>
          <p:cNvPr id="4" name="CuadroTexto 3"/>
          <p:cNvSpPr txBox="1"/>
          <p:nvPr/>
        </p:nvSpPr>
        <p:spPr>
          <a:xfrm>
            <a:off x="1378131" y="5133702"/>
            <a:ext cx="3990703" cy="261610"/>
          </a:xfrm>
          <a:prstGeom prst="rect">
            <a:avLst/>
          </a:prstGeom>
          <a:noFill/>
        </p:spPr>
        <p:txBody>
          <a:bodyPr wrap="square" rtlCol="0">
            <a:spAutoFit/>
          </a:bodyPr>
          <a:lstStyle/>
          <a:p>
            <a:r>
              <a:rPr lang="es-MX" sz="1100" dirty="0"/>
              <a:t>Fuente: https://www.wipo.int/pct/es/pct_contracting_states.html</a:t>
            </a:r>
            <a:endParaRPr lang="es-UY" sz="1100" dirty="0"/>
          </a:p>
        </p:txBody>
      </p:sp>
    </p:spTree>
    <p:extLst>
      <p:ext uri="{BB962C8B-B14F-4D97-AF65-F5344CB8AC3E}">
        <p14:creationId xmlns:p14="http://schemas.microsoft.com/office/powerpoint/2010/main" val="3784961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Marcador de contenido 3"/>
          <p:cNvSpPr txBox="1">
            <a:spLocks/>
          </p:cNvSpPr>
          <p:nvPr/>
        </p:nvSpPr>
        <p:spPr>
          <a:xfrm>
            <a:off x="628650" y="1908356"/>
            <a:ext cx="8058150" cy="383930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b="1" smtClean="0">
                <a:solidFill>
                  <a:schemeClr val="bg1"/>
                </a:solidFill>
                <a:latin typeface="Arial" panose="020B0604020202020204" pitchFamily="34" charset="0"/>
                <a:cs typeface="Arial" panose="020B0604020202020204" pitchFamily="34" charset="0"/>
              </a:rPr>
              <a:t>Dra. </a:t>
            </a:r>
            <a:r>
              <a:rPr lang="es-MX" b="1" dirty="0" smtClean="0">
                <a:solidFill>
                  <a:schemeClr val="bg1"/>
                </a:solidFill>
                <a:latin typeface="Arial" panose="020B0604020202020204" pitchFamily="34" charset="0"/>
                <a:cs typeface="Arial" panose="020B0604020202020204" pitchFamily="34" charset="0"/>
              </a:rPr>
              <a:t>Lucía Estrada Echevarría</a:t>
            </a:r>
          </a:p>
          <a:p>
            <a:r>
              <a:rPr lang="es-MX" dirty="0" smtClean="0">
                <a:solidFill>
                  <a:schemeClr val="bg1"/>
                </a:solidFill>
                <a:latin typeface="Arial" panose="020B0604020202020204" pitchFamily="34" charset="0"/>
                <a:cs typeface="Arial" panose="020B0604020202020204" pitchFamily="34" charset="0"/>
              </a:rPr>
              <a:t>Directora Técnica de la Propiedad Industrial</a:t>
            </a:r>
          </a:p>
          <a:p>
            <a:r>
              <a:rPr lang="es-MX" dirty="0" smtClean="0">
                <a:solidFill>
                  <a:schemeClr val="bg1"/>
                </a:solidFill>
                <a:latin typeface="Arial" panose="020B0604020202020204" pitchFamily="34" charset="0"/>
                <a:cs typeface="Arial" panose="020B0604020202020204" pitchFamily="34" charset="0"/>
              </a:rPr>
              <a:t>Ministerio de Industria, Energía y Minería</a:t>
            </a:r>
          </a:p>
          <a:p>
            <a:r>
              <a:rPr lang="es-MX" dirty="0" smtClean="0">
                <a:solidFill>
                  <a:schemeClr val="bg1"/>
                </a:solidFill>
                <a:latin typeface="Arial" panose="020B0604020202020204" pitchFamily="34" charset="0"/>
                <a:cs typeface="Arial" panose="020B0604020202020204" pitchFamily="34" charset="0"/>
              </a:rPr>
              <a:t>Rincón 719 – Piso tercero - C.P.: 11000</a:t>
            </a:r>
          </a:p>
          <a:p>
            <a:r>
              <a:rPr lang="es-MX" dirty="0" smtClean="0">
                <a:solidFill>
                  <a:schemeClr val="bg1"/>
                </a:solidFill>
                <a:latin typeface="Arial" panose="020B0604020202020204" pitchFamily="34" charset="0"/>
                <a:cs typeface="Arial" panose="020B0604020202020204" pitchFamily="34" charset="0"/>
              </a:rPr>
              <a:t>Montevideo - Uruguay</a:t>
            </a:r>
          </a:p>
          <a:p>
            <a:r>
              <a:rPr lang="es-MX" dirty="0" smtClean="0">
                <a:solidFill>
                  <a:schemeClr val="bg1"/>
                </a:solidFill>
                <a:latin typeface="Arial" panose="020B0604020202020204" pitchFamily="34" charset="0"/>
                <a:cs typeface="Arial" panose="020B0604020202020204" pitchFamily="34" charset="0"/>
              </a:rPr>
              <a:t>Tel. (+598) 28401234 </a:t>
            </a:r>
            <a:r>
              <a:rPr lang="es-MX" dirty="0" err="1" smtClean="0">
                <a:solidFill>
                  <a:schemeClr val="bg1"/>
                </a:solidFill>
                <a:latin typeface="Arial" panose="020B0604020202020204" pitchFamily="34" charset="0"/>
                <a:cs typeface="Arial" panose="020B0604020202020204" pitchFamily="34" charset="0"/>
              </a:rPr>
              <a:t>Int</a:t>
            </a:r>
            <a:r>
              <a:rPr lang="es-MX" dirty="0" smtClean="0">
                <a:solidFill>
                  <a:schemeClr val="bg1"/>
                </a:solidFill>
                <a:latin typeface="Arial" panose="020B0604020202020204" pitchFamily="34" charset="0"/>
                <a:cs typeface="Arial" panose="020B0604020202020204" pitchFamily="34" charset="0"/>
              </a:rPr>
              <a:t>. 451 o (+598) 29025771</a:t>
            </a:r>
          </a:p>
          <a:p>
            <a:r>
              <a:rPr lang="es-MX" dirty="0" smtClean="0">
                <a:solidFill>
                  <a:schemeClr val="bg1"/>
                </a:solidFill>
                <a:latin typeface="Arial" panose="020B0604020202020204" pitchFamily="34" charset="0"/>
                <a:cs typeface="Arial" panose="020B0604020202020204" pitchFamily="34" charset="0"/>
              </a:rPr>
              <a:t>E-mail: </a:t>
            </a:r>
            <a:r>
              <a:rPr lang="es-MX" b="1" dirty="0" smtClean="0">
                <a:latin typeface="Arial" panose="020B0604020202020204" pitchFamily="34" charset="0"/>
                <a:cs typeface="Arial" panose="020B0604020202020204" pitchFamily="34" charset="0"/>
                <a:hlinkClick r:id="rId3"/>
              </a:rPr>
              <a:t>Lucia.Estrada@miem.gub.uy</a:t>
            </a:r>
            <a:r>
              <a:rPr lang="es-MX" dirty="0" smtClean="0">
                <a:solidFill>
                  <a:schemeClr val="bg1"/>
                </a:solidFill>
                <a:latin typeface="Arial" panose="020B0604020202020204" pitchFamily="34" charset="0"/>
                <a:cs typeface="Arial" panose="020B0604020202020204" pitchFamily="34" charset="0"/>
              </a:rPr>
              <a:t> </a:t>
            </a:r>
          </a:p>
          <a:p>
            <a:r>
              <a:rPr lang="es-MX" dirty="0" smtClean="0">
                <a:solidFill>
                  <a:schemeClr val="bg1"/>
                </a:solidFill>
                <a:latin typeface="Arial" panose="020B0604020202020204" pitchFamily="34" charset="0"/>
                <a:cs typeface="Arial" panose="020B0604020202020204" pitchFamily="34" charset="0"/>
              </a:rPr>
              <a:t>www.miem.gub.uy</a:t>
            </a:r>
          </a:p>
          <a:p>
            <a:r>
              <a:rPr lang="es-MX" dirty="0" smtClean="0">
                <a:latin typeface="Arial" panose="020B0604020202020204" pitchFamily="34" charset="0"/>
                <a:cs typeface="Arial" panose="020B0604020202020204" pitchFamily="34" charset="0"/>
              </a:rPr>
              <a:t> </a:t>
            </a:r>
          </a:p>
          <a:p>
            <a:endParaRPr lang="es-UY"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97312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472928"/>
            <a:ext cx="7886700" cy="4351338"/>
          </a:xfrm>
        </p:spPr>
        <p:txBody>
          <a:bodyPr>
            <a:normAutofit fontScale="85000" lnSpcReduction="10000"/>
          </a:bodyPr>
          <a:lstStyle/>
          <a:p>
            <a:pPr marL="0" indent="0" algn="just">
              <a:buNone/>
            </a:pPr>
            <a:r>
              <a:rPr lang="es-MX" dirty="0">
                <a:latin typeface="Arial" panose="020B0604020202020204" pitchFamily="34" charset="0"/>
                <a:cs typeface="Arial" panose="020B0604020202020204" pitchFamily="34" charset="0"/>
              </a:rPr>
              <a:t>El conocimiento es un instrumento que no solo busca explicar y comprender la realidad sino que es el </a:t>
            </a:r>
            <a:r>
              <a:rPr lang="es-MX" u="sng" dirty="0">
                <a:latin typeface="Arial" panose="020B0604020202020204" pitchFamily="34" charset="0"/>
                <a:cs typeface="Arial" panose="020B0604020202020204" pitchFamily="34" charset="0"/>
              </a:rPr>
              <a:t>motor del desarrollo.</a:t>
            </a:r>
          </a:p>
          <a:p>
            <a:pPr marL="0" indent="0" algn="just">
              <a:buNone/>
            </a:pPr>
            <a:r>
              <a:rPr lang="es-MX" dirty="0">
                <a:latin typeface="Arial" panose="020B0604020202020204" pitchFamily="34" charset="0"/>
                <a:cs typeface="Arial" panose="020B0604020202020204" pitchFamily="34" charset="0"/>
              </a:rPr>
              <a:t>Las ventajas comparativas de los países se basan en la capacidad de sus RRHH en generar y aplicar conocimiento  tanto en la producción como en la solución de problemas sociales.</a:t>
            </a:r>
          </a:p>
          <a:p>
            <a:pPr marL="0" indent="0" algn="just">
              <a:buNone/>
            </a:pPr>
            <a:r>
              <a:rPr lang="es-MX" dirty="0">
                <a:latin typeface="Arial" panose="020B0604020202020204" pitchFamily="34" charset="0"/>
                <a:cs typeface="Arial" panose="020B0604020202020204" pitchFamily="34" charset="0"/>
              </a:rPr>
              <a:t>Procesos de producción cada vez mas intensivos en conocimiento, lo que impacta en el aparato productivo y en el empleo</a:t>
            </a:r>
          </a:p>
          <a:p>
            <a:pPr marL="0" indent="0">
              <a:buNone/>
            </a:pPr>
            <a:r>
              <a:rPr lang="es-MX" dirty="0">
                <a:latin typeface="Arial" panose="020B0604020202020204" pitchFamily="34" charset="0"/>
                <a:cs typeface="Arial" panose="020B0604020202020204" pitchFamily="34" charset="0"/>
              </a:rPr>
              <a:t>Los tres factores que se consideran fundamentales para el desarrollo de un país son: el desarrollo de las </a:t>
            </a:r>
            <a:r>
              <a:rPr lang="es-MX" dirty="0" err="1">
                <a:latin typeface="Arial" panose="020B0604020202020204" pitchFamily="34" charset="0"/>
                <a:cs typeface="Arial" panose="020B0604020202020204" pitchFamily="34" charset="0"/>
              </a:rPr>
              <a:t>TICs</a:t>
            </a:r>
            <a:r>
              <a:rPr lang="es-MX" dirty="0">
                <a:latin typeface="Arial" panose="020B0604020202020204" pitchFamily="34" charset="0"/>
                <a:cs typeface="Arial" panose="020B0604020202020204" pitchFamily="34" charset="0"/>
              </a:rPr>
              <a:t>, la globalización de los mercados y la Propiedad Intelectual</a:t>
            </a:r>
            <a:r>
              <a:rPr lang="es-MX" dirty="0">
                <a:latin typeface="Times New Roman" panose="02020603050405020304" pitchFamily="18" charset="0"/>
                <a:cs typeface="Times New Roman" panose="02020603050405020304" pitchFamily="18" charset="0"/>
              </a:rPr>
              <a:t>.</a:t>
            </a:r>
          </a:p>
          <a:p>
            <a:endParaRPr lang="es-UY" dirty="0"/>
          </a:p>
        </p:txBody>
      </p:sp>
      <p:sp>
        <p:nvSpPr>
          <p:cNvPr id="4" name="Título 1"/>
          <p:cNvSpPr>
            <a:spLocks noGrp="1"/>
          </p:cNvSpPr>
          <p:nvPr>
            <p:ph type="title"/>
          </p:nvPr>
        </p:nvSpPr>
        <p:spPr>
          <a:xfrm>
            <a:off x="628649" y="274321"/>
            <a:ext cx="7979773" cy="1198608"/>
          </a:xfrm>
        </p:spPr>
        <p:txBody>
          <a:bodyPr>
            <a:noAutofit/>
          </a:bodyPr>
          <a:lstStyle/>
          <a:p>
            <a:pPr algn="ctr"/>
            <a:r>
              <a:rPr lang="es-MX" sz="2800" u="sng" dirty="0">
                <a:latin typeface="Arial" panose="020B0604020202020204" pitchFamily="34" charset="0"/>
                <a:cs typeface="Arial" panose="020B0604020202020204" pitchFamily="34" charset="0"/>
              </a:rPr>
              <a:t>Características  de la Sociedad del Conocimiento (SXXI</a:t>
            </a:r>
            <a:r>
              <a:rPr lang="es-MX" sz="2800" u="sng" dirty="0" smtClean="0">
                <a:latin typeface="Arial" panose="020B0604020202020204" pitchFamily="34" charset="0"/>
                <a:cs typeface="Arial" panose="020B0604020202020204" pitchFamily="34" charset="0"/>
              </a:rPr>
              <a:t>)</a:t>
            </a:r>
            <a:endParaRPr lang="es-UY" sz="28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5869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224733"/>
            <a:ext cx="7886700" cy="4351338"/>
          </a:xfrm>
        </p:spPr>
        <p:txBody>
          <a:bodyPr>
            <a:normAutofit/>
          </a:bodyPr>
          <a:lstStyle/>
          <a:p>
            <a:pPr algn="just"/>
            <a:r>
              <a:rPr lang="es-MX" sz="2400" dirty="0">
                <a:latin typeface="Arial" panose="020B0604020202020204" pitchFamily="34" charset="0"/>
                <a:cs typeface="Arial" panose="020B0604020202020204" pitchFamily="34" charset="0"/>
              </a:rPr>
              <a:t>La PI se relaciona con las creaciones de la mente. </a:t>
            </a:r>
          </a:p>
          <a:p>
            <a:pPr algn="just"/>
            <a:r>
              <a:rPr lang="es-MX" sz="2400" dirty="0">
                <a:latin typeface="Arial" panose="020B0604020202020204" pitchFamily="34" charset="0"/>
                <a:cs typeface="Arial" panose="020B0604020202020204" pitchFamily="34" charset="0"/>
              </a:rPr>
              <a:t>La protección de la PI es el conjunto de derechos que protegen las creaciones.</a:t>
            </a:r>
            <a:endParaRPr lang="es-MX" sz="2400" dirty="0">
              <a:solidFill>
                <a:srgbClr val="FF0000"/>
              </a:solidFill>
              <a:latin typeface="Arial" panose="020B0604020202020204" pitchFamily="34" charset="0"/>
              <a:cs typeface="Arial" panose="020B0604020202020204" pitchFamily="34" charset="0"/>
            </a:endParaRPr>
          </a:p>
          <a:p>
            <a:pPr algn="just"/>
            <a:r>
              <a:rPr lang="es-MX" sz="2400" dirty="0" smtClean="0">
                <a:latin typeface="Arial" panose="020B0604020202020204" pitchFamily="34" charset="0"/>
                <a:cs typeface="Arial" panose="020B0604020202020204" pitchFamily="34" charset="0"/>
              </a:rPr>
              <a:t>El titular de la PI tiene un derecho de carácter negativo, que al permitirle excluir a terceros infractores le permite negociar acuerdos comerciales y apropiarse del valor generado por su inversión.</a:t>
            </a:r>
            <a:endParaRPr lang="es-MX"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Una combinación estratégica de las distintas herramientas de PI en el proceso de innovación puede incrementar significativamente las ganancias y ayudar a mantener una posición dominante en el mercado</a:t>
            </a:r>
            <a:r>
              <a:rPr lang="es-MX" sz="2400" dirty="0" smtClean="0">
                <a:latin typeface="Arial" panose="020B0604020202020204" pitchFamily="34" charset="0"/>
                <a:cs typeface="Arial" panose="020B0604020202020204" pitchFamily="34" charset="0"/>
              </a:rPr>
              <a:t>.</a:t>
            </a:r>
          </a:p>
          <a:p>
            <a:pPr marL="0" indent="0">
              <a:buNone/>
            </a:pPr>
            <a:endParaRPr lang="es-UY" sz="2400" dirty="0" smtClean="0">
              <a:latin typeface="Arial" panose="020B0604020202020204" pitchFamily="34" charset="0"/>
              <a:cs typeface="Arial" panose="020B0604020202020204" pitchFamily="34" charset="0"/>
            </a:endParaRPr>
          </a:p>
          <a:p>
            <a:endParaRPr lang="es-UY" sz="2400" dirty="0">
              <a:latin typeface="Arial" panose="020B0604020202020204" pitchFamily="34" charset="0"/>
              <a:cs typeface="Arial" panose="020B0604020202020204" pitchFamily="34" charset="0"/>
            </a:endParaRPr>
          </a:p>
        </p:txBody>
      </p:sp>
      <p:sp>
        <p:nvSpPr>
          <p:cNvPr id="4" name="Título 1"/>
          <p:cNvSpPr>
            <a:spLocks noGrp="1"/>
          </p:cNvSpPr>
          <p:nvPr>
            <p:ph type="title"/>
          </p:nvPr>
        </p:nvSpPr>
        <p:spPr>
          <a:xfrm>
            <a:off x="1878194" y="152945"/>
            <a:ext cx="5387612" cy="944335"/>
          </a:xfrm>
        </p:spPr>
        <p:txBody>
          <a:bodyPr/>
          <a:lstStyle/>
          <a:p>
            <a:pPr algn="ctr"/>
            <a:r>
              <a:rPr lang="es-UY" sz="2800" u="sng" dirty="0">
                <a:latin typeface="Arial" panose="020B0604020202020204" pitchFamily="34" charset="0"/>
                <a:cs typeface="Arial" panose="020B0604020202020204" pitchFamily="34" charset="0"/>
              </a:rPr>
              <a:t>Propiedad </a:t>
            </a:r>
            <a:r>
              <a:rPr lang="es-UY" sz="2800" u="sng" dirty="0" smtClean="0">
                <a:latin typeface="Arial" panose="020B0604020202020204" pitchFamily="34" charset="0"/>
                <a:cs typeface="Arial" panose="020B0604020202020204" pitchFamily="34" charset="0"/>
              </a:rPr>
              <a:t>Intelectual</a:t>
            </a:r>
            <a:endParaRPr lang="es-UY"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5180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ítulo 1"/>
          <p:cNvSpPr>
            <a:spLocks noGrp="1"/>
          </p:cNvSpPr>
          <p:nvPr>
            <p:ph type="title"/>
          </p:nvPr>
        </p:nvSpPr>
        <p:spPr>
          <a:xfrm>
            <a:off x="1503860" y="365126"/>
            <a:ext cx="6346916" cy="1202417"/>
          </a:xfrm>
        </p:spPr>
        <p:txBody>
          <a:bodyPr>
            <a:normAutofit/>
          </a:bodyPr>
          <a:lstStyle/>
          <a:p>
            <a:pPr algn="ctr"/>
            <a:r>
              <a:rPr lang="es-MX" sz="2800" u="sng" dirty="0" smtClean="0">
                <a:latin typeface="Arial" panose="020B0604020202020204" pitchFamily="34" charset="0"/>
                <a:cs typeface="Arial" panose="020B0604020202020204" pitchFamily="34" charset="0"/>
              </a:rPr>
              <a:t>Dirección Nacional </a:t>
            </a:r>
            <a:r>
              <a:rPr lang="es-MX" sz="2800" u="sng" dirty="0">
                <a:latin typeface="Arial" panose="020B0604020202020204" pitchFamily="34" charset="0"/>
                <a:cs typeface="Arial" panose="020B0604020202020204" pitchFamily="34" charset="0"/>
              </a:rPr>
              <a:t>d</a:t>
            </a:r>
            <a:r>
              <a:rPr lang="es-MX" sz="2800" u="sng" dirty="0" smtClean="0">
                <a:latin typeface="Arial" panose="020B0604020202020204" pitchFamily="34" charset="0"/>
                <a:cs typeface="Arial" panose="020B0604020202020204" pitchFamily="34" charset="0"/>
              </a:rPr>
              <a:t>e la Propiedad Industrial</a:t>
            </a:r>
            <a:endParaRPr lang="es-UY" sz="2800" u="sng" dirty="0">
              <a:latin typeface="Arial" panose="020B0604020202020204" pitchFamily="34" charset="0"/>
              <a:cs typeface="Arial" panose="020B0604020202020204" pitchFamily="34" charset="0"/>
            </a:endParaRPr>
          </a:p>
        </p:txBody>
      </p:sp>
      <p:pic>
        <p:nvPicPr>
          <p:cNvPr id="5" name="Imagen 4"/>
          <p:cNvPicPr>
            <a:picLocks noChangeAspect="1"/>
          </p:cNvPicPr>
          <p:nvPr/>
        </p:nvPicPr>
        <p:blipFill rotWithShape="1">
          <a:blip r:embed="rId3"/>
          <a:srcRect b="18141"/>
          <a:stretch/>
        </p:blipFill>
        <p:spPr>
          <a:xfrm>
            <a:off x="733969" y="1567543"/>
            <a:ext cx="7886699" cy="3878489"/>
          </a:xfrm>
          <a:prstGeom prst="rect">
            <a:avLst/>
          </a:prstGeom>
        </p:spPr>
      </p:pic>
    </p:spTree>
    <p:extLst>
      <p:ext uri="{BB962C8B-B14F-4D97-AF65-F5344CB8AC3E}">
        <p14:creationId xmlns:p14="http://schemas.microsoft.com/office/powerpoint/2010/main" val="327276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67839" y="1342299"/>
            <a:ext cx="7886700" cy="4351338"/>
          </a:xfrm>
        </p:spPr>
        <p:txBody>
          <a:bodyPr>
            <a:normAutofit/>
          </a:bodyPr>
          <a:lstStyle/>
          <a:p>
            <a:pPr marL="0" indent="0" algn="just">
              <a:buNone/>
            </a:pPr>
            <a:r>
              <a:rPr lang="es-MX" sz="2400" dirty="0">
                <a:latin typeface="Arial" panose="020B0604020202020204" pitchFamily="34" charset="0"/>
                <a:cs typeface="Arial" panose="020B0604020202020204" pitchFamily="34" charset="0"/>
              </a:rPr>
              <a:t>Las Patentes garantizan la protección de las innovaciones técnicas y crean incentivos para invertir capital y tiempo en desarrollar innovaciones.</a:t>
            </a:r>
          </a:p>
          <a:p>
            <a:pPr marL="0" indent="0" algn="just">
              <a:buNone/>
            </a:pPr>
            <a:r>
              <a:rPr lang="es-MX" sz="2400" dirty="0">
                <a:latin typeface="Arial" panose="020B0604020202020204" pitchFamily="34" charset="0"/>
                <a:cs typeface="Arial" panose="020B0604020202020204" pitchFamily="34" charset="0"/>
              </a:rPr>
              <a:t>Nuestra normativa obliga a que la información contenida en las solicitudes de patentes deba divulgarse.</a:t>
            </a:r>
          </a:p>
          <a:p>
            <a:pPr marL="0" indent="0" algn="just">
              <a:buNone/>
            </a:pPr>
            <a:r>
              <a:rPr lang="es-MX" sz="2400" dirty="0">
                <a:latin typeface="Arial" panose="020B0604020202020204" pitchFamily="34" charset="0"/>
                <a:cs typeface="Arial" panose="020B0604020202020204" pitchFamily="34" charset="0"/>
              </a:rPr>
              <a:t>Siendo que </a:t>
            </a:r>
            <a:r>
              <a:rPr lang="es-ES" sz="2400" dirty="0">
                <a:latin typeface="Arial" panose="020B0604020202020204" pitchFamily="34" charset="0"/>
                <a:cs typeface="Arial" panose="020B0604020202020204" pitchFamily="34" charset="0"/>
              </a:rPr>
              <a:t>el progreso científico y tecnológico es un proceso de carácter acumulativo, l</a:t>
            </a:r>
            <a:r>
              <a:rPr lang="es-MX" sz="2400" dirty="0">
                <a:latin typeface="Arial" panose="020B0604020202020204" pitchFamily="34" charset="0"/>
                <a:cs typeface="Arial" panose="020B0604020202020204" pitchFamily="34" charset="0"/>
              </a:rPr>
              <a:t>a Sociedad se beneficia al tener acceso a la divulgación de las invenciones: estimula el avance tecnológico, dado que otros inventores pueden desarrollar a partir de ese punto nuevos productos o procedimientos mejorados.</a:t>
            </a:r>
          </a:p>
          <a:p>
            <a:pPr marL="0" indent="0">
              <a:buNone/>
            </a:pPr>
            <a:endParaRPr lang="es-UY" sz="2400" dirty="0" smtClean="0">
              <a:latin typeface="Arial" panose="020B0604020202020204" pitchFamily="34" charset="0"/>
              <a:cs typeface="Arial" panose="020B0604020202020204" pitchFamily="34" charset="0"/>
            </a:endParaRPr>
          </a:p>
          <a:p>
            <a:endParaRPr lang="es-UY" sz="2400" dirty="0">
              <a:latin typeface="Arial" panose="020B0604020202020204" pitchFamily="34" charset="0"/>
              <a:cs typeface="Arial" panose="020B0604020202020204" pitchFamily="34" charset="0"/>
            </a:endParaRPr>
          </a:p>
        </p:txBody>
      </p:sp>
      <p:sp>
        <p:nvSpPr>
          <p:cNvPr id="5" name="Título 1"/>
          <p:cNvSpPr txBox="1">
            <a:spLocks/>
          </p:cNvSpPr>
          <p:nvPr/>
        </p:nvSpPr>
        <p:spPr>
          <a:xfrm>
            <a:off x="1579517" y="286749"/>
            <a:ext cx="6063344" cy="115016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MX" sz="2800" u="sng" dirty="0" smtClean="0">
                <a:latin typeface="Arial" panose="020B0604020202020204" pitchFamily="34" charset="0"/>
                <a:cs typeface="Arial" panose="020B0604020202020204" pitchFamily="34" charset="0"/>
              </a:rPr>
              <a:t>Teoría de los incentivos</a:t>
            </a:r>
            <a:br>
              <a:rPr lang="es-MX" sz="2800" u="sng" dirty="0" smtClean="0">
                <a:latin typeface="Arial" panose="020B0604020202020204" pitchFamily="34" charset="0"/>
                <a:cs typeface="Arial" panose="020B0604020202020204" pitchFamily="34" charset="0"/>
              </a:rPr>
            </a:br>
            <a:r>
              <a:rPr lang="es-MX" sz="2800" u="sng" dirty="0" smtClean="0">
                <a:latin typeface="Arial" panose="020B0604020202020204" pitchFamily="34" charset="0"/>
                <a:cs typeface="Arial" panose="020B0604020202020204" pitchFamily="34" charset="0"/>
              </a:rPr>
              <a:t> aplicada a Patentes</a:t>
            </a:r>
            <a:r>
              <a:rPr lang="es-MX" sz="2800" dirty="0" smtClean="0">
                <a:latin typeface="Arial" panose="020B0604020202020204" pitchFamily="34" charset="0"/>
                <a:cs typeface="Arial" panose="020B0604020202020204" pitchFamily="34" charset="0"/>
              </a:rPr>
              <a:t/>
            </a:r>
            <a:br>
              <a:rPr lang="es-MX" sz="2800" dirty="0" smtClean="0">
                <a:latin typeface="Arial" panose="020B0604020202020204" pitchFamily="34" charset="0"/>
                <a:cs typeface="Arial" panose="020B0604020202020204" pitchFamily="34" charset="0"/>
              </a:rPr>
            </a:br>
            <a:endParaRPr lang="es-UY"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8251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62519" y="1616619"/>
            <a:ext cx="8018961" cy="3464833"/>
          </a:xfrm>
        </p:spPr>
        <p:txBody>
          <a:bodyPr>
            <a:normAutofit/>
          </a:bodyPr>
          <a:lstStyle/>
          <a:p>
            <a:r>
              <a:rPr lang="es-MX" sz="2400" b="1" dirty="0">
                <a:latin typeface="Arial" panose="020B0604020202020204" pitchFamily="34" charset="0"/>
                <a:cs typeface="Arial" panose="020B0604020202020204" pitchFamily="34" charset="0"/>
              </a:rPr>
              <a:t>Reducción/ Exoneración de Tasas. (Arts. 337 y 338 Ley 19.355)</a:t>
            </a:r>
          </a:p>
          <a:p>
            <a:pPr>
              <a:buFont typeface="Wingdings" panose="05000000000000000000" pitchFamily="2" charset="2"/>
              <a:buChar char="ü"/>
            </a:pPr>
            <a:r>
              <a:rPr lang="es-MX" sz="2400" dirty="0">
                <a:latin typeface="Arial" panose="020B0604020202020204" pitchFamily="34" charset="0"/>
                <a:cs typeface="Arial" panose="020B0604020202020204" pitchFamily="34" charset="0"/>
              </a:rPr>
              <a:t>UDELAR</a:t>
            </a:r>
          </a:p>
          <a:p>
            <a:pPr>
              <a:buFont typeface="Wingdings" panose="05000000000000000000" pitchFamily="2" charset="2"/>
              <a:buChar char="ü"/>
            </a:pPr>
            <a:r>
              <a:rPr lang="es-MX" sz="2400" dirty="0">
                <a:latin typeface="Arial" panose="020B0604020202020204" pitchFamily="34" charset="0"/>
                <a:cs typeface="Arial" panose="020B0604020202020204" pitchFamily="34" charset="0"/>
              </a:rPr>
              <a:t>ANII</a:t>
            </a:r>
          </a:p>
          <a:p>
            <a:pPr>
              <a:buFont typeface="Wingdings" panose="05000000000000000000" pitchFamily="2" charset="2"/>
              <a:buChar char="ü"/>
            </a:pPr>
            <a:r>
              <a:rPr lang="es-MX" sz="2400" dirty="0">
                <a:latin typeface="Arial" panose="020B0604020202020204" pitchFamily="34" charset="0"/>
                <a:cs typeface="Arial" panose="020B0604020202020204" pitchFamily="34" charset="0"/>
              </a:rPr>
              <a:t>LATU</a:t>
            </a:r>
          </a:p>
          <a:p>
            <a:pPr>
              <a:buFont typeface="Wingdings" panose="05000000000000000000" pitchFamily="2" charset="2"/>
              <a:buChar char="ü"/>
            </a:pPr>
            <a:r>
              <a:rPr lang="es-MX" sz="2400" dirty="0">
                <a:latin typeface="Arial" panose="020B0604020202020204" pitchFamily="34" charset="0"/>
                <a:cs typeface="Arial" panose="020B0604020202020204" pitchFamily="34" charset="0"/>
              </a:rPr>
              <a:t>Institutos de Investigación.</a:t>
            </a:r>
          </a:p>
          <a:p>
            <a:pPr>
              <a:buFont typeface="Wingdings" panose="05000000000000000000" pitchFamily="2" charset="2"/>
              <a:buChar char="ü"/>
            </a:pPr>
            <a:r>
              <a:rPr lang="es-MX" sz="2400" dirty="0">
                <a:latin typeface="Arial" panose="020B0604020202020204" pitchFamily="34" charset="0"/>
                <a:cs typeface="Arial" panose="020B0604020202020204" pitchFamily="34" charset="0"/>
              </a:rPr>
              <a:t>Inventores particulares.</a:t>
            </a:r>
          </a:p>
          <a:p>
            <a:endParaRPr lang="es-UY" sz="2400" dirty="0">
              <a:latin typeface="Arial" panose="020B0604020202020204" pitchFamily="34" charset="0"/>
              <a:cs typeface="Arial" panose="020B0604020202020204" pitchFamily="34" charset="0"/>
            </a:endParaRPr>
          </a:p>
        </p:txBody>
      </p:sp>
      <p:sp>
        <p:nvSpPr>
          <p:cNvPr id="5" name="Título 1"/>
          <p:cNvSpPr>
            <a:spLocks noGrp="1"/>
          </p:cNvSpPr>
          <p:nvPr>
            <p:ph type="title"/>
          </p:nvPr>
        </p:nvSpPr>
        <p:spPr>
          <a:xfrm>
            <a:off x="1132114" y="365126"/>
            <a:ext cx="6879772" cy="859607"/>
          </a:xfrm>
        </p:spPr>
        <p:txBody>
          <a:bodyPr>
            <a:noAutofit/>
          </a:bodyPr>
          <a:lstStyle/>
          <a:p>
            <a:pPr algn="ctr"/>
            <a:r>
              <a:rPr lang="es-MX" sz="2800" u="sng" dirty="0">
                <a:latin typeface="Arial" panose="020B0604020202020204" pitchFamily="34" charset="0"/>
                <a:cs typeface="Arial" panose="020B0604020202020204" pitchFamily="34" charset="0"/>
              </a:rPr>
              <a:t>Política de </a:t>
            </a:r>
            <a:r>
              <a:rPr lang="es-MX" sz="2800" u="sng" dirty="0" smtClean="0">
                <a:latin typeface="Arial" panose="020B0604020202020204" pitchFamily="34" charset="0"/>
                <a:cs typeface="Arial" panose="020B0604020202020204" pitchFamily="34" charset="0"/>
              </a:rPr>
              <a:t>estímulo </a:t>
            </a:r>
            <a:r>
              <a:rPr lang="es-MX" sz="2800" u="sng" dirty="0">
                <a:latin typeface="Arial" panose="020B0604020202020204" pitchFamily="34" charset="0"/>
                <a:cs typeface="Arial" panose="020B0604020202020204" pitchFamily="34" charset="0"/>
              </a:rPr>
              <a:t>al </a:t>
            </a:r>
            <a:r>
              <a:rPr lang="es-MX" sz="2800" u="sng" dirty="0" err="1" smtClean="0">
                <a:latin typeface="Arial" panose="020B0604020202020204" pitchFamily="34" charset="0"/>
                <a:cs typeface="Arial" panose="020B0604020202020204" pitchFamily="34" charset="0"/>
              </a:rPr>
              <a:t>Patentamiento</a:t>
            </a:r>
            <a:r>
              <a:rPr lang="es-MX" sz="2800" u="sng" dirty="0" smtClean="0">
                <a:latin typeface="Arial" panose="020B0604020202020204" pitchFamily="34" charset="0"/>
                <a:cs typeface="Arial" panose="020B0604020202020204" pitchFamily="34" charset="0"/>
              </a:rPr>
              <a:t>:</a:t>
            </a:r>
            <a:endParaRPr lang="es-UY" sz="28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280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616619"/>
            <a:ext cx="7886700" cy="4351338"/>
          </a:xfrm>
        </p:spPr>
        <p:txBody>
          <a:bodyPr>
            <a:normAutofit/>
          </a:bodyPr>
          <a:lstStyle/>
          <a:p>
            <a:pPr marL="0" indent="0" algn="just">
              <a:buNone/>
            </a:pPr>
            <a:r>
              <a:rPr lang="es-MX" sz="2400" u="sng" dirty="0">
                <a:latin typeface="Arial" panose="020B0604020202020204" pitchFamily="34" charset="0"/>
                <a:cs typeface="Arial" panose="020B0604020202020204" pitchFamily="34" charset="0"/>
              </a:rPr>
              <a:t>Objetivo de DNPI</a:t>
            </a:r>
            <a:r>
              <a:rPr lang="es-MX" sz="2400" dirty="0">
                <a:latin typeface="Arial" panose="020B0604020202020204" pitchFamily="34" charset="0"/>
                <a:cs typeface="Arial" panose="020B0604020202020204" pitchFamily="34" charset="0"/>
              </a:rPr>
              <a:t>: Promover la innovación con trámites más eficientes.</a:t>
            </a:r>
          </a:p>
          <a:p>
            <a:pPr marL="0" indent="0" algn="just">
              <a:buNone/>
            </a:pPr>
            <a:r>
              <a:rPr lang="es-MX" sz="2400" dirty="0">
                <a:latin typeface="Arial" panose="020B0604020202020204" pitchFamily="34" charset="0"/>
                <a:cs typeface="Arial" panose="020B0604020202020204" pitchFamily="34" charset="0"/>
              </a:rPr>
              <a:t>Disminuir los tiempos del trámite, utilizando el trabajo realizado por otras oficinas de examen de patentes anterior, elevar la calidad de los informes y estandarizar los criterios de examen según la normativa nacional e internacional de PI.</a:t>
            </a:r>
          </a:p>
          <a:p>
            <a:r>
              <a:rPr lang="es-MX" sz="2400" dirty="0" smtClean="0">
                <a:latin typeface="Arial" panose="020B0604020202020204" pitchFamily="34" charset="0"/>
                <a:cs typeface="Arial" panose="020B0604020202020204" pitchFamily="34" charset="0"/>
              </a:rPr>
              <a:t>PRP </a:t>
            </a:r>
            <a:r>
              <a:rPr lang="es-MX" sz="2400" dirty="0">
                <a:latin typeface="Arial" panose="020B0604020202020204" pitchFamily="34" charset="0"/>
                <a:cs typeface="Arial" panose="020B0604020202020204" pitchFamily="34" charset="0"/>
              </a:rPr>
              <a:t>Tramite de Pronta Resolución de Expedientes.</a:t>
            </a:r>
          </a:p>
          <a:p>
            <a:r>
              <a:rPr lang="es-MX" sz="2400" dirty="0">
                <a:latin typeface="Arial" panose="020B0604020202020204" pitchFamily="34" charset="0"/>
                <a:cs typeface="Arial" panose="020B0604020202020204" pitchFamily="34" charset="0"/>
              </a:rPr>
              <a:t>PPH FINLANDIA.</a:t>
            </a:r>
          </a:p>
          <a:p>
            <a:r>
              <a:rPr lang="es-MX" sz="2400" dirty="0">
                <a:latin typeface="Arial" panose="020B0604020202020204" pitchFamily="34" charset="0"/>
                <a:cs typeface="Arial" panose="020B0604020202020204" pitchFamily="34" charset="0"/>
              </a:rPr>
              <a:t>PPH PROSUR.</a:t>
            </a:r>
          </a:p>
          <a:p>
            <a:pPr marL="0" indent="0">
              <a:buNone/>
            </a:pPr>
            <a:endParaRPr lang="es-UY" sz="2400" dirty="0" smtClean="0">
              <a:latin typeface="Arial" panose="020B0604020202020204" pitchFamily="34" charset="0"/>
              <a:cs typeface="Arial" panose="020B0604020202020204" pitchFamily="34" charset="0"/>
            </a:endParaRPr>
          </a:p>
          <a:p>
            <a:endParaRPr lang="es-UY" sz="2400" dirty="0">
              <a:latin typeface="Arial" panose="020B0604020202020204" pitchFamily="34" charset="0"/>
              <a:cs typeface="Arial" panose="020B0604020202020204" pitchFamily="34" charset="0"/>
            </a:endParaRPr>
          </a:p>
        </p:txBody>
      </p:sp>
      <p:sp>
        <p:nvSpPr>
          <p:cNvPr id="5" name="Título 1"/>
          <p:cNvSpPr>
            <a:spLocks noGrp="1"/>
          </p:cNvSpPr>
          <p:nvPr>
            <p:ph type="title"/>
          </p:nvPr>
        </p:nvSpPr>
        <p:spPr>
          <a:xfrm>
            <a:off x="481149" y="273686"/>
            <a:ext cx="8181702" cy="1241605"/>
          </a:xfrm>
        </p:spPr>
        <p:txBody>
          <a:bodyPr>
            <a:normAutofit/>
          </a:bodyPr>
          <a:lstStyle/>
          <a:p>
            <a:pPr algn="ctr"/>
            <a:r>
              <a:rPr lang="es-MX" sz="2800" u="sng" dirty="0">
                <a:latin typeface="Arial" panose="020B0604020202020204" pitchFamily="34" charset="0"/>
                <a:cs typeface="Arial" panose="020B0604020202020204" pitchFamily="34" charset="0"/>
              </a:rPr>
              <a:t>Acciones implementadas en el procesamiento de </a:t>
            </a:r>
            <a:r>
              <a:rPr lang="es-MX" sz="2800" u="sng" dirty="0" smtClean="0">
                <a:latin typeface="Arial" panose="020B0604020202020204" pitchFamily="34" charset="0"/>
                <a:cs typeface="Arial" panose="020B0604020202020204" pitchFamily="34" charset="0"/>
              </a:rPr>
              <a:t>solicitudes </a:t>
            </a:r>
            <a:r>
              <a:rPr lang="es-MX" sz="2800" u="sng" dirty="0">
                <a:latin typeface="Arial" panose="020B0604020202020204" pitchFamily="34" charset="0"/>
                <a:cs typeface="Arial" panose="020B0604020202020204" pitchFamily="34" charset="0"/>
              </a:rPr>
              <a:t>de Patente </a:t>
            </a:r>
            <a:endParaRPr lang="es-UY" sz="28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969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12741" y="2021567"/>
            <a:ext cx="7718516" cy="2524307"/>
          </a:xfrm>
        </p:spPr>
        <p:txBody>
          <a:bodyPr>
            <a:normAutofit/>
          </a:bodyPr>
          <a:lstStyle/>
          <a:p>
            <a:pPr marL="0" indent="0" algn="just">
              <a:buNone/>
            </a:pPr>
            <a:r>
              <a:rPr lang="es-MX" sz="2400" dirty="0">
                <a:latin typeface="Arial" panose="020B0604020202020204" pitchFamily="34" charset="0"/>
                <a:cs typeface="Arial" panose="020B0604020202020204" pitchFamily="34" charset="0"/>
              </a:rPr>
              <a:t>Permite que si la solicitud en trámite en Uruguay, tiene una solicitud de patente equivalente extranjera concedida, el Titular  puede solicitar el beneficio de un examen acelerado de la solicitud correspondiente, siempre y cuando se cumplan con los requisitos establecidos en la </a:t>
            </a:r>
            <a:r>
              <a:rPr lang="es-MX" sz="2400" b="1" dirty="0">
                <a:latin typeface="Arial" panose="020B0604020202020204" pitchFamily="34" charset="0"/>
                <a:cs typeface="Arial" panose="020B0604020202020204" pitchFamily="34" charset="0"/>
              </a:rPr>
              <a:t>Resolución 11/2021 </a:t>
            </a:r>
            <a:r>
              <a:rPr lang="es-MX" sz="2400" dirty="0">
                <a:latin typeface="Arial" panose="020B0604020202020204" pitchFamily="34" charset="0"/>
                <a:cs typeface="Arial" panose="020B0604020202020204" pitchFamily="34" charset="0"/>
              </a:rPr>
              <a:t>de DNPI de fecha 16/09/2021.</a:t>
            </a:r>
          </a:p>
          <a:p>
            <a:pPr marL="0" indent="0">
              <a:buNone/>
            </a:pPr>
            <a:endParaRPr lang="es-UY" sz="2400" dirty="0" smtClean="0">
              <a:latin typeface="Arial" panose="020B0604020202020204" pitchFamily="34" charset="0"/>
              <a:cs typeface="Arial" panose="020B0604020202020204" pitchFamily="34" charset="0"/>
            </a:endParaRPr>
          </a:p>
          <a:p>
            <a:endParaRPr lang="es-UY" sz="2400" dirty="0">
              <a:latin typeface="Arial" panose="020B0604020202020204" pitchFamily="34" charset="0"/>
              <a:cs typeface="Arial" panose="020B0604020202020204" pitchFamily="34" charset="0"/>
            </a:endParaRPr>
          </a:p>
        </p:txBody>
      </p:sp>
      <p:sp>
        <p:nvSpPr>
          <p:cNvPr id="5" name="Título 1"/>
          <p:cNvSpPr txBox="1">
            <a:spLocks/>
          </p:cNvSpPr>
          <p:nvPr/>
        </p:nvSpPr>
        <p:spPr>
          <a:xfrm>
            <a:off x="239485" y="509452"/>
            <a:ext cx="866502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UY" sz="2800" u="sng" dirty="0" smtClean="0">
                <a:latin typeface="Arial" panose="020B0604020202020204" pitchFamily="34" charset="0"/>
                <a:cs typeface="Arial" panose="020B0604020202020204" pitchFamily="34" charset="0"/>
              </a:rPr>
              <a:t>Alcance del </a:t>
            </a:r>
            <a:r>
              <a:rPr lang="es-MX" sz="2800" u="sng" dirty="0" smtClean="0">
                <a:latin typeface="Arial" panose="020B0604020202020204" pitchFamily="34" charset="0"/>
                <a:cs typeface="Arial" panose="020B0604020202020204" pitchFamily="34" charset="0"/>
              </a:rPr>
              <a:t>Tramite de Pronta Resolución de Expedientes (</a:t>
            </a:r>
            <a:r>
              <a:rPr lang="es-UY" sz="2800" u="sng" dirty="0" smtClean="0">
                <a:latin typeface="Arial" panose="020B0604020202020204" pitchFamily="34" charset="0"/>
                <a:cs typeface="Arial" panose="020B0604020202020204" pitchFamily="34" charset="0"/>
              </a:rPr>
              <a:t>PRP)</a:t>
            </a:r>
            <a:endParaRPr lang="es-UY" sz="2800"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042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864813"/>
            <a:ext cx="7886700" cy="3686901"/>
          </a:xfrm>
        </p:spPr>
        <p:txBody>
          <a:bodyPr>
            <a:normAutofit/>
          </a:bodyPr>
          <a:lstStyle/>
          <a:p>
            <a:r>
              <a:rPr lang="es-MX" sz="2400" dirty="0">
                <a:latin typeface="Arial" panose="020B0604020202020204" pitchFamily="34" charset="0"/>
                <a:cs typeface="Arial" panose="020B0604020202020204" pitchFamily="34" charset="0"/>
              </a:rPr>
              <a:t>Finlandia y Uruguay.</a:t>
            </a:r>
          </a:p>
          <a:p>
            <a:r>
              <a:rPr lang="es-ES" sz="2400" dirty="0">
                <a:latin typeface="Arial" panose="020B0604020202020204" pitchFamily="34" charset="0"/>
                <a:cs typeface="Arial" panose="020B0604020202020204" pitchFamily="34" charset="0"/>
              </a:rPr>
              <a:t>Promover la cooperación entre las Oficinas de Propiedad Intelectual de los Estados Participantes.</a:t>
            </a:r>
          </a:p>
          <a:p>
            <a:r>
              <a:rPr lang="es-ES" sz="2400" dirty="0">
                <a:latin typeface="Arial" panose="020B0604020202020204" pitchFamily="34" charset="0"/>
                <a:cs typeface="Arial" panose="020B0604020202020204" pitchFamily="34" charset="0"/>
              </a:rPr>
              <a:t>Los solicitantes que hayan obtenido la patente en una de las oficinas que pertenecen al acuerdo, puedan solicitar un procedimiento de tramitación acelerada en las otras oficinas que hayan firmado el acuerdo.</a:t>
            </a:r>
          </a:p>
          <a:p>
            <a:r>
              <a:rPr lang="es-ES" sz="2400" dirty="0">
                <a:latin typeface="Arial" panose="020B0604020202020204" pitchFamily="34" charset="0"/>
                <a:cs typeface="Arial" panose="020B0604020202020204" pitchFamily="34" charset="0"/>
              </a:rPr>
              <a:t>Cambio de prelación y utilización de insumos. No entra en la soberanía de los Estados miembros.</a:t>
            </a:r>
            <a:endParaRPr lang="es-UY" sz="2400" dirty="0">
              <a:latin typeface="Arial" panose="020B0604020202020204" pitchFamily="34" charset="0"/>
              <a:cs typeface="Arial" panose="020B0604020202020204" pitchFamily="34" charset="0"/>
            </a:endParaRPr>
          </a:p>
          <a:p>
            <a:endParaRPr lang="es-UY" sz="2400" dirty="0"/>
          </a:p>
          <a:p>
            <a:pPr marL="0" indent="0">
              <a:buNone/>
            </a:pPr>
            <a:endParaRPr lang="es-UY" sz="2400" dirty="0" smtClean="0">
              <a:latin typeface="Arial" panose="020B0604020202020204" pitchFamily="34" charset="0"/>
              <a:cs typeface="Arial" panose="020B0604020202020204" pitchFamily="34" charset="0"/>
            </a:endParaRPr>
          </a:p>
          <a:p>
            <a:endParaRPr lang="es-UY" sz="2400" dirty="0">
              <a:latin typeface="Arial" panose="020B0604020202020204" pitchFamily="34" charset="0"/>
              <a:cs typeface="Arial" panose="020B0604020202020204" pitchFamily="34" charset="0"/>
            </a:endParaRPr>
          </a:p>
        </p:txBody>
      </p:sp>
      <p:sp>
        <p:nvSpPr>
          <p:cNvPr id="5" name="Título 1"/>
          <p:cNvSpPr>
            <a:spLocks noGrp="1"/>
          </p:cNvSpPr>
          <p:nvPr>
            <p:ph type="title"/>
          </p:nvPr>
        </p:nvSpPr>
        <p:spPr>
          <a:xfrm>
            <a:off x="628650" y="365126"/>
            <a:ext cx="7886700" cy="1325563"/>
          </a:xfrm>
        </p:spPr>
        <p:txBody>
          <a:bodyPr>
            <a:normAutofit/>
          </a:bodyPr>
          <a:lstStyle/>
          <a:p>
            <a:pPr algn="ctr"/>
            <a:r>
              <a:rPr lang="es-UY" sz="2800" u="sng" dirty="0">
                <a:latin typeface="Arial" panose="020B0604020202020204" pitchFamily="34" charset="0"/>
                <a:cs typeface="Arial" panose="020B0604020202020204" pitchFamily="34" charset="0"/>
              </a:rPr>
              <a:t>Alcance </a:t>
            </a:r>
            <a:r>
              <a:rPr lang="es-ES" sz="2800" u="sng" dirty="0" smtClean="0">
                <a:latin typeface="Arial" panose="020B0604020202020204" pitchFamily="34" charset="0"/>
                <a:cs typeface="Arial" panose="020B0604020202020204" pitchFamily="34" charset="0"/>
              </a:rPr>
              <a:t>del PPH </a:t>
            </a:r>
            <a:r>
              <a:rPr lang="es-ES" sz="2800" u="sng" dirty="0">
                <a:latin typeface="Arial" panose="020B0604020202020204" pitchFamily="34" charset="0"/>
                <a:cs typeface="Arial" panose="020B0604020202020204" pitchFamily="34" charset="0"/>
              </a:rPr>
              <a:t>Finlandia</a:t>
            </a:r>
            <a:br>
              <a:rPr lang="es-ES" sz="2800" u="sng" dirty="0">
                <a:latin typeface="Arial" panose="020B0604020202020204" pitchFamily="34" charset="0"/>
                <a:cs typeface="Arial" panose="020B0604020202020204" pitchFamily="34" charset="0"/>
              </a:rPr>
            </a:br>
            <a:r>
              <a:rPr lang="es-ES" sz="2800" u="sng" dirty="0">
                <a:latin typeface="Arial" panose="020B0604020202020204" pitchFamily="34" charset="0"/>
                <a:cs typeface="Arial" panose="020B0604020202020204" pitchFamily="34" charset="0"/>
              </a:rPr>
              <a:t>(Programa de Procedimiento Acelerado de Patentes)</a:t>
            </a:r>
            <a:endParaRPr lang="es-UY"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30168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TotalTime>
  <Words>973</Words>
  <Application>Microsoft Office PowerPoint</Application>
  <PresentationFormat>Presentación en pantalla (4:3)</PresentationFormat>
  <Paragraphs>104</Paragraphs>
  <Slides>17</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17</vt:i4>
      </vt:variant>
    </vt:vector>
  </HeadingPairs>
  <TitlesOfParts>
    <vt:vector size="23" baseType="lpstr">
      <vt:lpstr>Arial</vt:lpstr>
      <vt:lpstr>Calibri</vt:lpstr>
      <vt:lpstr>Calibri Light</vt:lpstr>
      <vt:lpstr>Times New Roman</vt:lpstr>
      <vt:lpstr>Wingdings</vt:lpstr>
      <vt:lpstr>Tema de Office</vt:lpstr>
      <vt:lpstr>Crecimiento y protección del conocimiento: evidencia empírica del Tratado de Cooperación de Patentes  </vt:lpstr>
      <vt:lpstr>Características  de la Sociedad del Conocimiento (SXXI)</vt:lpstr>
      <vt:lpstr>Propiedad Intelectual</vt:lpstr>
      <vt:lpstr>Dirección Nacional de la Propiedad Industrial</vt:lpstr>
      <vt:lpstr>Presentación de PowerPoint</vt:lpstr>
      <vt:lpstr>Política de estímulo al Patentamiento:</vt:lpstr>
      <vt:lpstr>Acciones implementadas en el procesamiento de solicitudes de Patente </vt:lpstr>
      <vt:lpstr>Presentación de PowerPoint</vt:lpstr>
      <vt:lpstr>Alcance del PPH Finlandia (Programa de Procedimiento Acelerado de Patentes)</vt:lpstr>
      <vt:lpstr>Alcance del PPH PROSUR (Programa de Procedimiento  Acelerado de Patentes)</vt:lpstr>
      <vt:lpstr>Presentación de PowerPoint</vt:lpstr>
      <vt:lpstr>Presentación de PowerPoint</vt:lpstr>
      <vt:lpstr>Presentación de PowerPoint</vt:lpstr>
      <vt:lpstr>Internacionalización de patentes</vt:lpstr>
      <vt:lpstr>¿Qué es el Tratado de Cooperación en Materia de Patentes (PCT)?</vt:lpstr>
      <vt:lpstr>Distribución Geográfica de Países Miembros del PCT (en azul)</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Lucas Malcuori</dc:creator>
  <cp:lastModifiedBy>Lucia Estrada</cp:lastModifiedBy>
  <cp:revision>14</cp:revision>
  <dcterms:created xsi:type="dcterms:W3CDTF">2020-04-03T17:42:37Z</dcterms:created>
  <dcterms:modified xsi:type="dcterms:W3CDTF">2022-04-05T13:13:24Z</dcterms:modified>
</cp:coreProperties>
</file>