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9" r:id="rId3"/>
    <p:sldId id="260" r:id="rId4"/>
    <p:sldId id="262" r:id="rId5"/>
    <p:sldId id="261" r:id="rId6"/>
    <p:sldId id="263" r:id="rId7"/>
    <p:sldId id="265" r:id="rId8"/>
    <p:sldId id="264" r:id="rId9"/>
    <p:sldId id="266" r:id="rId10"/>
    <p:sldId id="268" r:id="rId11"/>
    <p:sldId id="269" r:id="rId12"/>
    <p:sldId id="25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9" autoAdjust="0"/>
    <p:restoredTop sz="94660"/>
  </p:normalViewPr>
  <p:slideViewPr>
    <p:cSldViewPr snapToGrid="0">
      <p:cViewPr>
        <p:scale>
          <a:sx n="54" d="100"/>
          <a:sy n="54" d="100"/>
        </p:scale>
        <p:origin x="164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847A-0839-4CA2-866F-D85E8C857309}" type="datetimeFigureOut">
              <a:rPr lang="en-AU" smtClean="0"/>
              <a:t>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F4A61-8EF6-4370-A553-70E5633261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392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847A-0839-4CA2-866F-D85E8C857309}" type="datetimeFigureOut">
              <a:rPr lang="en-AU" smtClean="0"/>
              <a:t>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F4A61-8EF6-4370-A553-70E5633261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662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847A-0839-4CA2-866F-D85E8C857309}" type="datetimeFigureOut">
              <a:rPr lang="en-AU" smtClean="0"/>
              <a:t>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F4A61-8EF6-4370-A553-70E5633261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974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847A-0839-4CA2-866F-D85E8C857309}" type="datetimeFigureOut">
              <a:rPr lang="en-AU" smtClean="0"/>
              <a:t>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F4A61-8EF6-4370-A553-70E5633261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691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847A-0839-4CA2-866F-D85E8C857309}" type="datetimeFigureOut">
              <a:rPr lang="en-AU" smtClean="0"/>
              <a:t>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F4A61-8EF6-4370-A553-70E5633261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214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847A-0839-4CA2-866F-D85E8C857309}" type="datetimeFigureOut">
              <a:rPr lang="en-AU" smtClean="0"/>
              <a:t>6/04/2022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F4A61-8EF6-4370-A553-70E5633261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675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847A-0839-4CA2-866F-D85E8C857309}" type="datetimeFigureOut">
              <a:rPr lang="en-AU" smtClean="0"/>
              <a:t>6/04/2022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F4A61-8EF6-4370-A553-70E5633261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714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847A-0839-4CA2-866F-D85E8C857309}" type="datetimeFigureOut">
              <a:rPr lang="en-AU" smtClean="0"/>
              <a:t>6/04/2022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F4A61-8EF6-4370-A553-70E5633261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261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847A-0839-4CA2-866F-D85E8C857309}" type="datetimeFigureOut">
              <a:rPr lang="en-AU" smtClean="0"/>
              <a:t>6/04/2022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F4A61-8EF6-4370-A553-70E5633261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333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847A-0839-4CA2-866F-D85E8C857309}" type="datetimeFigureOut">
              <a:rPr lang="en-AU" smtClean="0"/>
              <a:t>6/04/2022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F4A61-8EF6-4370-A553-70E5633261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584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847A-0839-4CA2-866F-D85E8C857309}" type="datetimeFigureOut">
              <a:rPr lang="en-AU" smtClean="0"/>
              <a:t>6/04/2022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F4A61-8EF6-4370-A553-70E5633261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822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E847A-0839-4CA2-866F-D85E8C857309}" type="datetimeFigureOut">
              <a:rPr lang="en-AU" smtClean="0"/>
              <a:t>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F4A61-8EF6-4370-A553-70E5633261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295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8ECA-527B-4C75-9C32-0ECF60D28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7892A-BAE6-44ED-92E2-94EA225C1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BEDACF-D154-405F-A3D6-62F107A17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85" y="1182937"/>
            <a:ext cx="7891117" cy="356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85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3935C-431F-45F8-9C3B-8FEDF7277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1294C1C-E16F-4226-AFBB-63183C4349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" y="280988"/>
            <a:ext cx="2673350" cy="359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06CC82-C7D2-4F84-9DEE-56872B60B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796" y="1565021"/>
            <a:ext cx="4623038" cy="492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53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1884C-9B03-4094-A5FB-6F10268FC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968A9-D9B7-44DF-9277-DD6BB6A61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5C1954-4467-46C1-86C0-501E2B0B1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07" y="866643"/>
            <a:ext cx="8490386" cy="512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39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833DA-6E3F-4DED-B4B2-4C5CB6D3C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39792-C30C-4198-A2D3-B0E1E3DD4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PCT Contracting States">
            <a:extLst>
              <a:ext uri="{FF2B5EF4-FFF2-40B4-BE49-F238E27FC236}">
                <a16:creationId xmlns:a16="http://schemas.microsoft.com/office/drawing/2014/main" id="{4C96DFD5-4398-4039-9108-F9F3EA0F0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3704"/>
            <a:ext cx="9144000" cy="47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787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E7732-2020-4D1B-B6D9-D2B0F2846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C89D5-55F1-44AA-93D1-BE0BA4896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87C1D8-DCE4-4F5B-84BD-9B5599888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4" y="792480"/>
            <a:ext cx="8020628" cy="560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809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98C8F-0B0E-4F56-8B7D-B310B1E74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ODS">
            <a:extLst>
              <a:ext uri="{FF2B5EF4-FFF2-40B4-BE49-F238E27FC236}">
                <a16:creationId xmlns:a16="http://schemas.microsoft.com/office/drawing/2014/main" id="{F8D35C33-7E89-4E84-9098-3BE8F09933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2" y="1196612"/>
            <a:ext cx="8809895" cy="495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663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61A4A-FF5D-4371-B9A1-E4FC326C9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70" y="406558"/>
            <a:ext cx="5721350" cy="604488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emerging economy is based on ideas more than objects</a:t>
            </a:r>
          </a:p>
          <a:p>
            <a:r>
              <a:rPr lang="en-US" dirty="0"/>
              <a:t>entirely different institutional arrangements, pricing systems and so on to get an efficient allocation of ideas.</a:t>
            </a:r>
          </a:p>
          <a:p>
            <a:r>
              <a:rPr lang="en-US" dirty="0"/>
              <a:t>most important job for economic policy is to create an institutional environment that supports technological change </a:t>
            </a:r>
          </a:p>
          <a:p>
            <a:r>
              <a:rPr lang="en-US" dirty="0"/>
              <a:t>the unique characteristics of ideas make material progress possible</a:t>
            </a:r>
          </a:p>
          <a:p>
            <a:r>
              <a:rPr lang="en-US" dirty="0"/>
              <a:t>ideas matter not just for what humans have, but also for how they are. </a:t>
            </a:r>
          </a:p>
          <a:p>
            <a:r>
              <a:rPr lang="en-US" dirty="0"/>
              <a:t>a world that also includes ideas justifies a new mindset that treats all humans with the dignity and respect that we offer to ‘us.’ </a:t>
            </a:r>
          </a:p>
          <a:p>
            <a:r>
              <a:rPr lang="en-US" dirty="0"/>
              <a:t>… a world in which we may derive net material benefits from the presence of others.</a:t>
            </a:r>
          </a:p>
          <a:p>
            <a:endParaRPr lang="en-US" dirty="0"/>
          </a:p>
          <a:p>
            <a:endParaRPr lang="en-AU" dirty="0"/>
          </a:p>
        </p:txBody>
      </p:sp>
      <p:pic>
        <p:nvPicPr>
          <p:cNvPr id="2052" name="Picture 4" descr="Nobel laureate Paul Romer to deliver Gilbert Lecture : NewsCenter">
            <a:extLst>
              <a:ext uri="{FF2B5EF4-FFF2-40B4-BE49-F238E27FC236}">
                <a16:creationId xmlns:a16="http://schemas.microsoft.com/office/drawing/2014/main" id="{D8E563B8-9BC6-4C25-936F-55E36BDE7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383" y="267016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834E96-E09B-47CA-AE2C-70DA7FB06758}"/>
              </a:ext>
            </a:extLst>
          </p:cNvPr>
          <p:cNvSpPr txBox="1"/>
          <p:nvPr/>
        </p:nvSpPr>
        <p:spPr>
          <a:xfrm>
            <a:off x="6532880" y="3428999"/>
            <a:ext cx="1889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Paul Romer, </a:t>
            </a:r>
          </a:p>
          <a:p>
            <a:pPr algn="ctr"/>
            <a:r>
              <a:rPr lang="en-AU" dirty="0"/>
              <a:t>Nobel Laureate, 2018</a:t>
            </a:r>
          </a:p>
        </p:txBody>
      </p:sp>
    </p:spTree>
    <p:extLst>
      <p:ext uri="{BB962C8B-B14F-4D97-AF65-F5344CB8AC3E}">
        <p14:creationId xmlns:p14="http://schemas.microsoft.com/office/powerpoint/2010/main" val="687184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694DE-34A1-4820-9814-009BA363E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8E738-6E83-4A5A-8B97-E7F288E74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/>
              <a:t>ADPIC, Artículo 7</a:t>
            </a:r>
          </a:p>
          <a:p>
            <a:pPr marL="0" indent="0">
              <a:buNone/>
            </a:pPr>
            <a:r>
              <a:rPr lang="es-ES" dirty="0"/>
              <a:t>Objetivos</a:t>
            </a:r>
          </a:p>
          <a:p>
            <a:pPr marL="0" indent="0">
              <a:buNone/>
            </a:pPr>
            <a:r>
              <a:rPr lang="es-ES" dirty="0"/>
              <a:t>La protección y la observancia de los derechos de propiedad intelectual deberán contribuir a </a:t>
            </a:r>
          </a:p>
          <a:p>
            <a:r>
              <a:rPr lang="es-ES" dirty="0"/>
              <a:t>la promoción de la innovación tecnológica y a la transferencia y difusión de la tecnología, </a:t>
            </a:r>
          </a:p>
          <a:p>
            <a:r>
              <a:rPr lang="es-ES" dirty="0"/>
              <a:t>en beneficio recíproco de los productores y de los usuarios de conocimientos tecnológicos y </a:t>
            </a:r>
          </a:p>
          <a:p>
            <a:r>
              <a:rPr lang="es-ES" dirty="0"/>
              <a:t>de modo que favorezcan el bienestar social y económico y </a:t>
            </a:r>
          </a:p>
          <a:p>
            <a:r>
              <a:rPr lang="es-ES" dirty="0"/>
              <a:t>el equilibrio de derechos y obligaciones.</a:t>
            </a:r>
            <a:endParaRPr lang="en-AU" dirty="0"/>
          </a:p>
        </p:txBody>
      </p:sp>
      <p:pic>
        <p:nvPicPr>
          <p:cNvPr id="3074" name="Picture 2" descr="Organización Mundial del Comercio - Portada">
            <a:extLst>
              <a:ext uri="{FF2B5EF4-FFF2-40B4-BE49-F238E27FC236}">
                <a16:creationId xmlns:a16="http://schemas.microsoft.com/office/drawing/2014/main" id="{E6AAED28-4074-4180-91EC-DA62E36B4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51" y="234497"/>
            <a:ext cx="4207510" cy="236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85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EB55D-9F21-4D1E-AEC6-A1A3777F7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F1915C-8D47-4D69-BFE1-7976D5527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160" y="245586"/>
            <a:ext cx="6736079" cy="6657846"/>
          </a:xfrm>
        </p:spPr>
      </p:pic>
    </p:spTree>
    <p:extLst>
      <p:ext uri="{BB962C8B-B14F-4D97-AF65-F5344CB8AC3E}">
        <p14:creationId xmlns:p14="http://schemas.microsoft.com/office/powerpoint/2010/main" val="3298199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6F58B-02B0-4B7F-97FF-0B972A625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6ACC3D-BA1E-47C2-9E92-D0BBA0B9A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290" y="314327"/>
            <a:ext cx="4065472" cy="343471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2E2C6B-A256-48B7-BB63-237D050D8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544" y="2356372"/>
            <a:ext cx="5169166" cy="44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12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6E45D-22DB-4CF6-A733-7850C122B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CC79E71-4871-4204-AE42-8BA39AD79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0175" y="3724132"/>
            <a:ext cx="4667490" cy="2768742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C4E0B1-2454-4EC7-9DD8-4B06D383B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55" y="314326"/>
            <a:ext cx="4667490" cy="333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42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E9FC15-EAFE-4D20-89F1-0239E4A1E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" y="178751"/>
            <a:ext cx="3657600" cy="20097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0EFE609-78D2-4B6F-939A-C9ADFA624178}"/>
              </a:ext>
            </a:extLst>
          </p:cNvPr>
          <p:cNvSpPr txBox="1"/>
          <p:nvPr/>
        </p:nvSpPr>
        <p:spPr>
          <a:xfrm>
            <a:off x="1866898" y="2504383"/>
            <a:ext cx="162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Chile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EBE5E8-C054-4D86-A077-F8EE54686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" y="3558905"/>
            <a:ext cx="3657600" cy="20097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7EF611-A2BF-4F6B-A996-4984C5BD9413}"/>
              </a:ext>
            </a:extLst>
          </p:cNvPr>
          <p:cNvSpPr txBox="1"/>
          <p:nvPr/>
        </p:nvSpPr>
        <p:spPr>
          <a:xfrm>
            <a:off x="6370322" y="6326940"/>
            <a:ext cx="153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Uruguay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42A0CE-F94B-4A47-B275-7EF4C175F0F9}"/>
              </a:ext>
            </a:extLst>
          </p:cNvPr>
          <p:cNvSpPr txBox="1"/>
          <p:nvPr/>
        </p:nvSpPr>
        <p:spPr>
          <a:xfrm>
            <a:off x="6510022" y="2577294"/>
            <a:ext cx="1254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Nueva </a:t>
            </a:r>
            <a:r>
              <a:rPr lang="en-AU" dirty="0" err="1"/>
              <a:t>Zelandia</a:t>
            </a:r>
            <a:endParaRPr lang="en-A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89CE24-8229-4184-B12B-73414D7FD448}"/>
              </a:ext>
            </a:extLst>
          </p:cNvPr>
          <p:cNvSpPr txBox="1"/>
          <p:nvPr/>
        </p:nvSpPr>
        <p:spPr>
          <a:xfrm>
            <a:off x="1412240" y="5755917"/>
            <a:ext cx="153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/>
              <a:t>Singapur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051D3C-8D2B-42A2-AD6F-8698B3476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362" y="204210"/>
            <a:ext cx="3657600" cy="20097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F3E88B-62B1-4978-827E-1BD6F90A54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5880" y="3746142"/>
            <a:ext cx="36576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21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853D-6B8D-46EB-BA70-56D16192C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F7E94-6787-45B0-8EF6-99178400E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" y="274637"/>
            <a:ext cx="8128000" cy="3633378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4A06890-3A74-487C-B5F3-9EB099E55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3477" y="2753360"/>
            <a:ext cx="5067485" cy="3963034"/>
          </a:xfrm>
        </p:spPr>
      </p:pic>
    </p:spTree>
    <p:extLst>
      <p:ext uri="{BB962C8B-B14F-4D97-AF65-F5344CB8AC3E}">
        <p14:creationId xmlns:p14="http://schemas.microsoft.com/office/powerpoint/2010/main" val="1032234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190</Words>
  <Application>Microsoft Office PowerPoint</Application>
  <PresentationFormat>On-screen Show (4:3)</PresentationFormat>
  <Paragraphs>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Antony Taubman</dc:creator>
  <cp:lastModifiedBy>Antony Taubman</cp:lastModifiedBy>
  <cp:revision>4</cp:revision>
  <dcterms:created xsi:type="dcterms:W3CDTF">2022-04-04T23:16:53Z</dcterms:created>
  <dcterms:modified xsi:type="dcterms:W3CDTF">2022-04-05T21:18:21Z</dcterms:modified>
</cp:coreProperties>
</file>