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23" r:id="rId3"/>
    <p:sldId id="282" r:id="rId4"/>
    <p:sldId id="292" r:id="rId5"/>
    <p:sldId id="286" r:id="rId6"/>
    <p:sldId id="368" r:id="rId7"/>
    <p:sldId id="369" r:id="rId8"/>
    <p:sldId id="356" r:id="rId9"/>
    <p:sldId id="266" r:id="rId10"/>
    <p:sldId id="372" r:id="rId11"/>
    <p:sldId id="313" r:id="rId12"/>
    <p:sldId id="294" r:id="rId13"/>
    <p:sldId id="371" r:id="rId14"/>
    <p:sldId id="296" r:id="rId15"/>
    <p:sldId id="374" r:id="rId16"/>
    <p:sldId id="300" r:id="rId17"/>
    <p:sldId id="373" r:id="rId18"/>
    <p:sldId id="353" r:id="rId19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EB80A4EF-5C29-4B5C-89BF-3B2C3C419230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</p:spPr>
        <p:txBody>
          <a:bodyPr vert="horz" lIns="93932" tIns="46966" rIns="93932" bIns="469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B2883505-B4CB-4EFA-A018-A17CC5495E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Esta charla</a:t>
            </a:r>
            <a:r>
              <a:rPr lang="en-US" baseline="0" dirty="0" smtClean="0"/>
              <a:t> esta basada en trabajos de investigacion sobre el tema por mas de 20 anios.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3505-B4CB-4EFA-A018-A17CC5495E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8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The figure depicts the correlation between (the cyclical components of) government spending (gov expenditure from WEO and IFS) and GDP for 123 countries for the period 1960-2017: 22 developed and 101 developing countries.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C3632-1E19-4B78-826C-EECAF57FB299}" type="slidenum">
              <a:rPr lang="es-419" smtClean="0"/>
              <a:t>5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21748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The figure depicts the correlation between (the cyclical components of) government spending (gov expenditure from WEO and IFS) and GDP for 123 countries for the period 1960-2017: 22 developed and 101 developing countries.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C3632-1E19-4B78-826C-EECAF57FB299}" type="slidenum">
              <a:rPr lang="es-419" smtClean="0"/>
              <a:t>6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34581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C3632-1E19-4B78-826C-EECAF57FB299}" type="slidenum">
              <a:rPr lang="es-419" smtClean="0"/>
              <a:t>12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377727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3505-B4CB-4EFA-A018-A17CC5495E2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25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C3632-1E19-4B78-826C-EECAF57FB299}" type="slidenum">
              <a:rPr lang="es-419" smtClean="0"/>
              <a:t>14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75582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de</a:t>
            </a:r>
            <a:r>
              <a:rPr lang="en-US" baseline="0" dirty="0" smtClean="0"/>
              <a:t> structural:  Chile y Uruguay.  </a:t>
            </a:r>
            <a:r>
              <a:rPr lang="en-US" baseline="0" dirty="0" err="1" smtClean="0"/>
              <a:t>Ejemplo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observado</a:t>
            </a:r>
            <a:r>
              <a:rPr lang="en-US" baseline="0" dirty="0" smtClean="0"/>
              <a:t>: zona Euro.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3505-B4CB-4EFA-A018-A17CC5495E2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7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477F-5666-4ABF-AAF9-CD77BE995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AA9F7-0623-48D4-B13F-01BB0C38F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4C361-1CC3-4F0F-B0BD-506FBE84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1E75-3059-4910-92E8-9C650E9AAEB8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9F5AA-FF97-4CBF-92E9-A339AA10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91BD9-F198-46FD-8FC5-0B913E01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8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84FE-D3BE-4222-A2EE-1DAAF161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1FDAE-ADEF-496C-A23F-3FCBA863B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19102-73A2-4BEC-B5C6-8EDC436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708B-AB67-485E-BCDA-A5250641ABA3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43E6-A74D-4D7F-93A2-80FDC572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12A71-94A9-439B-A0F6-589093A9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1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A7910B-01AA-46FB-B9A3-663398772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D1193-04F1-4DCE-9B9B-5ECEF3769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4957C-9192-4B2B-822C-0CD841B7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F540-6201-445B-9F13-483148C60022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E98EF-47C5-4F7D-99B7-DC2B727C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76099-97C3-4003-8198-8810CBCD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9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08A4A-65C8-40D0-88A0-1231B2C2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B2746-80C4-44BF-8169-F9B493B1D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D18A7-EDB0-409E-9DDF-480CC7A0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A83C-4089-4F16-AB0F-C6A9A15FA3EE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BD59E-BC78-45EE-8255-1F449170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759C4-0C44-469A-BF5D-7A6BCC81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9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EEF7A-AF71-4321-9686-C34201287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D923A-0954-4A3F-94FC-1DD8EFC65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440A2-54CE-43CE-A7AB-57B38448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07B3-2101-4B36-B67D-A70214BCC1FA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A8914-D6DB-4EDB-A08B-C46DB24E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27B7B-0C46-4C71-974A-4ABD655C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49C89-7A66-4F2B-85EC-B207417AC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7F32-225E-4806-9CA6-A05979A4B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5E7E7-AAA1-451C-AE64-C8BD618D4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2B91A-89D6-49F3-A00C-B10355F4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71DF-7215-457F-98EB-D35929E92199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C2E96-2BEC-4BB4-9241-C95DEFA3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1443C-04AA-4329-85AC-E767A3D6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4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39A8-5683-488E-880F-BA521BA9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95B50-3525-413C-9AFF-2438898BB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12ADD-D10B-433B-BC09-E27884BAC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BF4E3-05C0-4DB1-9769-FEA88411E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6D5D1-866F-4000-8247-54FE81E5D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A4BC10-E484-461C-A707-0C013F26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5D9-D055-49CD-94C0-6A52C647388E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AC0420-140C-4E79-9F77-8D0642C1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0D8F8A-C811-4676-81EE-AB7A00AC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1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645EB-682C-4CF2-B22A-7335BEBB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CF932-F8F6-4A94-B6F4-732B5D2C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FEA-E73E-4DAF-9420-DC067A51D289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32660D-F1F7-41F2-9E95-F13ADE4F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2BA46-D423-4557-BAAF-4430B702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36CBE-AC9B-427C-B3D3-9DEC3A0B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712E-8CC7-424A-8339-BD5DD78C7FB2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0D8C39-0B4F-49B9-BA03-056F860B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CE023-226E-4986-8CB9-90E915BA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6CC8-6EE4-4DFE-A8F9-F325F2E6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9A569-D23B-4A41-9590-A26CCA6BC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3834A-6594-498D-9F51-E828CD9DF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82394-2AAB-4F06-9FB3-608CC1FD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E8DE-715A-4CD6-B4E4-3B73123C76B4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B73E8-7F7E-4880-964E-6BCCF817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00E45-A514-4458-92B4-1FEF8803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4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A2B4B-3D6F-4AA8-98B4-3B40F0D8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91D93-43D9-40B7-AE84-64CDA4B9E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21CD6-7960-4898-8254-ADBEF7C35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B39D3-4A11-4956-8DBE-5E8D44D8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77D9-BD4F-4DD0-93E8-4C217CE85359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C68B2-DBCE-4C27-B54B-8044A96C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6F22F-13B6-41D4-8293-F5A78E29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5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5185D3-8545-4C09-A222-074A6E5CD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E8390-5614-4236-8616-0F4F3C310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ADEB7-23B1-4059-B746-C22817F12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D2EAE-0B3C-42BE-8CCF-04E0D4C5528D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F72C2-2EFF-4C73-A025-99E7FF17C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96E57-EF6B-4871-B8F4-C3AEE1FF2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91080-7F17-487A-847C-134A6F1D1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8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930B-7E8D-449F-B58B-F494BEE5E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240" y="2473234"/>
            <a:ext cx="10705548" cy="987721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rgbClr val="0070C0"/>
                </a:solidFill>
              </a:rPr>
              <a:t>Política </a:t>
            </a:r>
            <a:r>
              <a:rPr lang="en-US" sz="6700" dirty="0">
                <a:solidFill>
                  <a:srgbClr val="0070C0"/>
                </a:solidFill>
              </a:rPr>
              <a:t>fiscal procíclica</a:t>
            </a:r>
            <a:r>
              <a:rPr lang="en-US" sz="6700" dirty="0" smtClean="0">
                <a:solidFill>
                  <a:srgbClr val="0070C0"/>
                </a:solidFill>
              </a:rPr>
              <a:t>:  </a:t>
            </a:r>
            <a:br>
              <a:rPr lang="en-US" sz="6700" dirty="0" smtClean="0">
                <a:solidFill>
                  <a:srgbClr val="0070C0"/>
                </a:solidFill>
              </a:rPr>
            </a:br>
            <a:r>
              <a:rPr lang="en-US" sz="6700" dirty="0" smtClean="0">
                <a:solidFill>
                  <a:srgbClr val="0070C0"/>
                </a:solidFill>
              </a:rPr>
              <a:t>Teoría y evidencia</a:t>
            </a:r>
            <a:endParaRPr lang="en-US" sz="6700" dirty="0">
              <a:solidFill>
                <a:srgbClr val="0070C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C9AD1F-0451-465F-A900-6F7547867BB2}"/>
              </a:ext>
            </a:extLst>
          </p:cNvPr>
          <p:cNvSpPr txBox="1">
            <a:spLocks/>
          </p:cNvSpPr>
          <p:nvPr/>
        </p:nvSpPr>
        <p:spPr>
          <a:xfrm>
            <a:off x="7926437" y="6405444"/>
            <a:ext cx="514658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1302B5C-DB06-4C4E-96BE-1FBF05AA6CE8}"/>
              </a:ext>
            </a:extLst>
          </p:cNvPr>
          <p:cNvSpPr txBox="1">
            <a:spLocks/>
          </p:cNvSpPr>
          <p:nvPr/>
        </p:nvSpPr>
        <p:spPr>
          <a:xfrm>
            <a:off x="60959" y="84985"/>
            <a:ext cx="7865478" cy="452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5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D561FFC-91AC-4152-A045-3E61958E93CE}"/>
              </a:ext>
            </a:extLst>
          </p:cNvPr>
          <p:cNvSpPr txBox="1">
            <a:spLocks/>
          </p:cNvSpPr>
          <p:nvPr/>
        </p:nvSpPr>
        <p:spPr>
          <a:xfrm>
            <a:off x="60959" y="6252831"/>
            <a:ext cx="4155707" cy="121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75334" y="4060723"/>
            <a:ext cx="52077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n-US" sz="2400" dirty="0" smtClean="0"/>
              <a:t>Carlos A. Végh</a:t>
            </a:r>
          </a:p>
          <a:p>
            <a:pPr lvl="1" algn="ctr"/>
            <a:r>
              <a:rPr lang="en-US" sz="2400" dirty="0" smtClean="0"/>
              <a:t>Johns Hopkins University y NBER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 algn="ctr"/>
            <a:r>
              <a:rPr lang="en-US" sz="2400" dirty="0" smtClean="0"/>
              <a:t>  Academia Nacional </a:t>
            </a:r>
            <a:r>
              <a:rPr lang="en-US" sz="2400" dirty="0"/>
              <a:t>de Economía </a:t>
            </a:r>
            <a:endParaRPr lang="en-US" sz="2400" dirty="0" smtClean="0"/>
          </a:p>
          <a:p>
            <a:pPr lvl="1" algn="ctr"/>
            <a:r>
              <a:rPr lang="en-US" sz="2400" dirty="0" smtClean="0"/>
              <a:t>Julio 6, 2022</a:t>
            </a:r>
            <a:endParaRPr lang="en-US" sz="2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3AE1B-D2E7-4690-A27E-16CC1DA09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8" y="365125"/>
            <a:ext cx="11149779" cy="1325563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err="1" smtClean="0">
                <a:solidFill>
                  <a:srgbClr val="0070C0"/>
                </a:solidFill>
              </a:rPr>
              <a:t>Presiones</a:t>
            </a:r>
            <a:r>
              <a:rPr lang="en-US" sz="3500" b="1" dirty="0" smtClean="0">
                <a:solidFill>
                  <a:srgbClr val="0070C0"/>
                </a:solidFill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</a:rPr>
              <a:t>políticas</a:t>
            </a:r>
            <a:r>
              <a:rPr lang="en-US" sz="3500" b="1" dirty="0" smtClean="0">
                <a:solidFill>
                  <a:srgbClr val="0070C0"/>
                </a:solidFill>
              </a:rPr>
              <a:t> a </a:t>
            </a:r>
            <a:r>
              <a:rPr lang="en-US" sz="3500" b="1" dirty="0" err="1" smtClean="0">
                <a:solidFill>
                  <a:srgbClr val="0070C0"/>
                </a:solidFill>
              </a:rPr>
              <a:t>subir</a:t>
            </a:r>
            <a:r>
              <a:rPr lang="en-US" sz="3500" b="1" dirty="0" smtClean="0">
                <a:solidFill>
                  <a:srgbClr val="0070C0"/>
                </a:solidFill>
              </a:rPr>
              <a:t> el </a:t>
            </a:r>
            <a:r>
              <a:rPr lang="en-US" sz="3500" b="1" dirty="0" err="1" smtClean="0">
                <a:solidFill>
                  <a:srgbClr val="0070C0"/>
                </a:solidFill>
              </a:rPr>
              <a:t>gasto</a:t>
            </a:r>
            <a:r>
              <a:rPr lang="en-US" sz="3500" b="1" dirty="0" smtClean="0">
                <a:solidFill>
                  <a:srgbClr val="0070C0"/>
                </a:solidFill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</a:rPr>
              <a:t>público</a:t>
            </a:r>
            <a:r>
              <a:rPr lang="en-US" sz="3500" b="1" dirty="0" smtClean="0">
                <a:solidFill>
                  <a:srgbClr val="0070C0"/>
                </a:solidFill>
              </a:rPr>
              <a:t> en </a:t>
            </a:r>
            <a:r>
              <a:rPr lang="en-US" sz="3500" b="1" dirty="0" err="1" smtClean="0">
                <a:solidFill>
                  <a:srgbClr val="0070C0"/>
                </a:solidFill>
              </a:rPr>
              <a:t>tiempos</a:t>
            </a:r>
            <a:r>
              <a:rPr lang="en-US" sz="3500" b="1" dirty="0" smtClean="0">
                <a:solidFill>
                  <a:srgbClr val="0070C0"/>
                </a:solidFill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</a:rPr>
              <a:t>buenos</a:t>
            </a:r>
            <a:endParaRPr lang="en-US" sz="35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5F346-296C-424D-9347-6E97BBB3A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000" dirty="0" err="1" smtClean="0"/>
              <a:t>Presiones</a:t>
            </a:r>
            <a:r>
              <a:rPr lang="en-US" sz="3000" dirty="0" smtClean="0"/>
              <a:t> </a:t>
            </a:r>
            <a:r>
              <a:rPr lang="en-US" sz="3000" dirty="0" err="1" smtClean="0"/>
              <a:t>políticas</a:t>
            </a:r>
            <a:r>
              <a:rPr lang="en-US" sz="3000" dirty="0" smtClean="0"/>
              <a:t> a </a:t>
            </a:r>
            <a:r>
              <a:rPr lang="en-US" sz="3000" dirty="0" err="1" smtClean="0"/>
              <a:t>gastar</a:t>
            </a:r>
            <a:r>
              <a:rPr lang="en-US" sz="3000" dirty="0" smtClean="0"/>
              <a:t> en </a:t>
            </a:r>
            <a:r>
              <a:rPr lang="en-US" sz="3000" dirty="0" err="1" smtClean="0"/>
              <a:t>buenos</a:t>
            </a:r>
            <a:r>
              <a:rPr lang="en-US" sz="3000" dirty="0" smtClean="0"/>
              <a:t> </a:t>
            </a:r>
            <a:r>
              <a:rPr lang="en-US" sz="3000" dirty="0" err="1" smtClean="0"/>
              <a:t>tiempos</a:t>
            </a:r>
            <a:r>
              <a:rPr lang="en-US" sz="3000" dirty="0" smtClean="0"/>
              <a:t> son </a:t>
            </a:r>
            <a:r>
              <a:rPr lang="en-US" sz="3000" dirty="0" err="1" smtClean="0"/>
              <a:t>difíciles</a:t>
            </a:r>
            <a:r>
              <a:rPr lang="en-US" sz="3000" dirty="0" smtClean="0"/>
              <a:t> de </a:t>
            </a:r>
            <a:r>
              <a:rPr lang="en-US" sz="3000" dirty="0" err="1" smtClean="0"/>
              <a:t>resistir</a:t>
            </a:r>
            <a:r>
              <a:rPr lang="en-US" sz="3000" dirty="0" smtClean="0"/>
              <a:t> </a:t>
            </a:r>
          </a:p>
          <a:p>
            <a:pPr lvl="1">
              <a:lnSpc>
                <a:spcPct val="120000"/>
              </a:lnSpc>
            </a:pPr>
            <a:endParaRPr lang="en-US" sz="2600" dirty="0" smtClean="0"/>
          </a:p>
          <a:p>
            <a:pPr>
              <a:lnSpc>
                <a:spcPct val="120000"/>
              </a:lnSpc>
            </a:pPr>
            <a:r>
              <a:rPr lang="en-US" sz="3000" dirty="0" err="1" smtClean="0"/>
              <a:t>Muchas</a:t>
            </a:r>
            <a:r>
              <a:rPr lang="en-US" sz="3000" dirty="0" smtClean="0"/>
              <a:t> </a:t>
            </a:r>
            <a:r>
              <a:rPr lang="en-US" sz="3000" dirty="0" err="1" smtClean="0"/>
              <a:t>veces</a:t>
            </a:r>
            <a:r>
              <a:rPr lang="en-US" sz="3000" dirty="0"/>
              <a:t> </a:t>
            </a:r>
            <a:r>
              <a:rPr lang="en-US" sz="3000" dirty="0" err="1" smtClean="0"/>
              <a:t>también</a:t>
            </a:r>
            <a:r>
              <a:rPr lang="en-US" sz="3000" dirty="0" smtClean="0"/>
              <a:t> se </a:t>
            </a:r>
            <a:r>
              <a:rPr lang="en-US" sz="3000" dirty="0" err="1" smtClean="0"/>
              <a:t>bajan</a:t>
            </a:r>
            <a:r>
              <a:rPr lang="en-US" sz="3000" dirty="0" smtClean="0"/>
              <a:t> </a:t>
            </a:r>
            <a:r>
              <a:rPr lang="en-US" sz="3000" dirty="0" err="1" smtClean="0"/>
              <a:t>los</a:t>
            </a:r>
            <a:r>
              <a:rPr lang="en-US" sz="3000" dirty="0" smtClean="0"/>
              <a:t> </a:t>
            </a:r>
            <a:r>
              <a:rPr lang="en-US" sz="3000" dirty="0" err="1" smtClean="0"/>
              <a:t>impuestos</a:t>
            </a:r>
            <a:r>
              <a:rPr lang="en-US" sz="3000" dirty="0" smtClean="0"/>
              <a:t> para </a:t>
            </a:r>
            <a:r>
              <a:rPr lang="en-US" sz="3000" dirty="0" err="1" smtClean="0"/>
              <a:t>evitar</a:t>
            </a:r>
            <a:r>
              <a:rPr lang="en-US" sz="3000" dirty="0" smtClean="0"/>
              <a:t> que se </a:t>
            </a:r>
            <a:r>
              <a:rPr lang="en-US" sz="3000" dirty="0" err="1" smtClean="0"/>
              <a:t>malgaste</a:t>
            </a:r>
            <a:endParaRPr lang="en-US" sz="3000" dirty="0" smtClean="0"/>
          </a:p>
          <a:p>
            <a:pPr lvl="1">
              <a:lnSpc>
                <a:spcPct val="120000"/>
              </a:lnSpc>
            </a:pPr>
            <a:endParaRPr lang="en-US" sz="2600" dirty="0" smtClean="0"/>
          </a:p>
          <a:p>
            <a:pPr>
              <a:lnSpc>
                <a:spcPct val="120000"/>
              </a:lnSpc>
            </a:pPr>
            <a:r>
              <a:rPr lang="en-US" sz="3000" dirty="0" smtClean="0"/>
              <a:t> Este </a:t>
            </a:r>
            <a:r>
              <a:rPr lang="en-US" sz="3000" dirty="0" err="1" smtClean="0"/>
              <a:t>exceso</a:t>
            </a:r>
            <a:r>
              <a:rPr lang="en-US" sz="3000" dirty="0" smtClean="0"/>
              <a:t> de </a:t>
            </a:r>
            <a:r>
              <a:rPr lang="en-US" sz="3000" dirty="0" err="1" smtClean="0"/>
              <a:t>gasto</a:t>
            </a:r>
            <a:r>
              <a:rPr lang="en-US" sz="3000" dirty="0" smtClean="0"/>
              <a:t> </a:t>
            </a:r>
            <a:r>
              <a:rPr lang="en-US" sz="3000" dirty="0"/>
              <a:t>e</a:t>
            </a:r>
            <a:r>
              <a:rPr lang="en-US" sz="3000" dirty="0" smtClean="0"/>
              <a:t>n </a:t>
            </a:r>
            <a:r>
              <a:rPr lang="en-US" sz="3000" dirty="0" err="1" smtClean="0"/>
              <a:t>tiempos</a:t>
            </a:r>
            <a:r>
              <a:rPr lang="en-US" sz="3000" dirty="0" smtClean="0"/>
              <a:t> </a:t>
            </a:r>
            <a:r>
              <a:rPr lang="en-US" sz="3000" dirty="0" err="1" smtClean="0"/>
              <a:t>buenos</a:t>
            </a:r>
            <a:r>
              <a:rPr lang="en-US" sz="3000" dirty="0" smtClean="0"/>
              <a:t> </a:t>
            </a:r>
            <a:r>
              <a:rPr lang="en-US" sz="3000" dirty="0" err="1" smtClean="0"/>
              <a:t>fuerza</a:t>
            </a:r>
            <a:r>
              <a:rPr lang="en-US" sz="3000" dirty="0" smtClean="0"/>
              <a:t> al </a:t>
            </a:r>
            <a:r>
              <a:rPr lang="en-US" sz="3000" dirty="0" err="1" smtClean="0"/>
              <a:t>gobierno</a:t>
            </a:r>
            <a:r>
              <a:rPr lang="en-US" sz="3000" dirty="0" smtClean="0"/>
              <a:t> a </a:t>
            </a:r>
            <a:r>
              <a:rPr lang="en-US" sz="3000" dirty="0" err="1" smtClean="0"/>
              <a:t>ajustar</a:t>
            </a:r>
            <a:r>
              <a:rPr lang="en-US" sz="3000" dirty="0" smtClean="0"/>
              <a:t> en </a:t>
            </a:r>
            <a:r>
              <a:rPr lang="en-US" sz="3000" dirty="0" err="1" smtClean="0"/>
              <a:t>malos</a:t>
            </a:r>
            <a:r>
              <a:rPr lang="en-US" sz="3000" dirty="0" smtClean="0"/>
              <a:t> </a:t>
            </a:r>
            <a:r>
              <a:rPr lang="en-US" sz="3000" dirty="0" err="1" smtClean="0"/>
              <a:t>tiempos</a:t>
            </a:r>
            <a:r>
              <a:rPr lang="en-US" sz="3000" dirty="0" smtClean="0"/>
              <a:t> para </a:t>
            </a:r>
            <a:r>
              <a:rPr lang="en-US" sz="3000" dirty="0" err="1" smtClean="0"/>
              <a:t>asegurar</a:t>
            </a:r>
            <a:r>
              <a:rPr lang="en-US" sz="3000" dirty="0" smtClean="0"/>
              <a:t> la </a:t>
            </a:r>
            <a:r>
              <a:rPr lang="en-US" sz="3000" dirty="0" err="1" smtClean="0"/>
              <a:t>solvencia</a:t>
            </a:r>
            <a:r>
              <a:rPr lang="en-US" sz="3000" dirty="0" smtClean="0"/>
              <a:t> fiscal intertemporal</a:t>
            </a:r>
            <a:endParaRPr lang="en-US" sz="30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97658-5183-47D6-931B-BA9E9412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9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8631"/>
            <a:ext cx="10515600" cy="1840832"/>
          </a:xfrm>
        </p:spPr>
        <p:txBody>
          <a:bodyPr>
            <a:no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Pregunta</a:t>
            </a:r>
            <a:r>
              <a:rPr lang="en-US" dirty="0">
                <a:solidFill>
                  <a:srgbClr val="0070C0"/>
                </a:solidFill>
              </a:rPr>
              <a:t> # </a:t>
            </a:r>
            <a:r>
              <a:rPr lang="en-US" dirty="0" smtClean="0">
                <a:solidFill>
                  <a:srgbClr val="0070C0"/>
                </a:solidFill>
              </a:rPr>
              <a:t>3</a:t>
            </a:r>
            <a:r>
              <a:rPr lang="es-419" dirty="0" smtClean="0">
                <a:solidFill>
                  <a:srgbClr val="0070C0"/>
                </a:solidFill>
              </a:rPr>
              <a:t>: </a:t>
            </a:r>
            <a:r>
              <a:rPr lang="es-419" dirty="0">
                <a:solidFill>
                  <a:srgbClr val="0070C0"/>
                </a:solidFill>
              </a:rPr>
              <a:t/>
            </a:r>
            <a:br>
              <a:rPr lang="es-419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¿Hay </a:t>
            </a:r>
            <a:r>
              <a:rPr lang="en-US" dirty="0" err="1" smtClean="0">
                <a:solidFill>
                  <a:srgbClr val="0070C0"/>
                </a:solidFill>
              </a:rPr>
              <a:t>países</a:t>
            </a:r>
            <a:r>
              <a:rPr lang="en-US" dirty="0" smtClean="0">
                <a:solidFill>
                  <a:srgbClr val="0070C0"/>
                </a:solidFill>
              </a:rPr>
              <a:t> que se </a:t>
            </a:r>
            <a:r>
              <a:rPr lang="en-US" dirty="0" err="1" smtClean="0">
                <a:solidFill>
                  <a:srgbClr val="0070C0"/>
                </a:solidFill>
              </a:rPr>
              <a:t>hayan</a:t>
            </a:r>
            <a:r>
              <a:rPr lang="en-US" dirty="0" smtClean="0">
                <a:solidFill>
                  <a:srgbClr val="0070C0"/>
                </a:solidFill>
              </a:rPr>
              <a:t> “</a:t>
            </a:r>
            <a:r>
              <a:rPr lang="en-US" dirty="0" err="1" smtClean="0">
                <a:solidFill>
                  <a:srgbClr val="0070C0"/>
                </a:solidFill>
              </a:rPr>
              <a:t>graduado</a:t>
            </a:r>
            <a:r>
              <a:rPr lang="en-US" dirty="0" smtClean="0">
                <a:solidFill>
                  <a:srgbClr val="0070C0"/>
                </a:solidFill>
              </a:rPr>
              <a:t>”? </a:t>
            </a:r>
            <a:r>
              <a:rPr lang="es-419" dirty="0" smtClean="0">
                <a:solidFill>
                  <a:srgbClr val="0070C0"/>
                </a:solidFill>
              </a:rPr>
              <a:t>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AEEA9-BCB8-4BE1-8A94-8B439B2B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79" y="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Graduación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 Antes y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después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año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2000</a:t>
            </a:r>
            <a:endParaRPr lang="es-419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846637" cy="423862"/>
          </a:xfrm>
        </p:spPr>
        <p:txBody>
          <a:bodyPr/>
          <a:lstStyle/>
          <a:p>
            <a:pPr algn="ctr"/>
            <a:r>
              <a:rPr lang="es-419" b="0" dirty="0"/>
              <a:t>Before year 2000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6463" y="1671638"/>
            <a:ext cx="4603462" cy="433387"/>
          </a:xfrm>
        </p:spPr>
        <p:txBody>
          <a:bodyPr/>
          <a:lstStyle/>
          <a:p>
            <a:pPr algn="ctr"/>
            <a:r>
              <a:rPr lang="es-419" b="0" dirty="0"/>
              <a:t>After year 2000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E8014-C1FC-43ED-A360-590698AC1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17" y="1203519"/>
            <a:ext cx="10955462" cy="4663844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076070-1AF2-4883-B3C1-075424EF0EC3}"/>
              </a:ext>
            </a:extLst>
          </p:cNvPr>
          <p:cNvSpPr txBox="1">
            <a:spLocks/>
          </p:cNvSpPr>
          <p:nvPr/>
        </p:nvSpPr>
        <p:spPr>
          <a:xfrm>
            <a:off x="914400" y="947738"/>
            <a:ext cx="4846637" cy="42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b="0" dirty="0" smtClean="0"/>
              <a:t>Antes del año 2000</a:t>
            </a:r>
            <a:endParaRPr lang="es-419" b="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CC08709-09A0-4C2D-8B52-927CF2B2FDAC}"/>
              </a:ext>
            </a:extLst>
          </p:cNvPr>
          <p:cNvSpPr txBox="1">
            <a:spLocks/>
          </p:cNvSpPr>
          <p:nvPr/>
        </p:nvSpPr>
        <p:spPr>
          <a:xfrm>
            <a:off x="6709997" y="979726"/>
            <a:ext cx="4603462" cy="433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b="0" dirty="0" smtClean="0"/>
              <a:t>Después </a:t>
            </a:r>
            <a:r>
              <a:rPr lang="es-419" b="0" dirty="0" smtClean="0"/>
              <a:t>del año 2000</a:t>
            </a:r>
            <a:endParaRPr lang="es-419" b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EA6D33-5D0C-4D7E-9874-701C8A986E21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Fuente: </a:t>
            </a:r>
            <a:r>
              <a:rPr lang="en-US" dirty="0"/>
              <a:t>Frankel, Vegh, </a:t>
            </a:r>
            <a:r>
              <a:rPr lang="en-US" dirty="0" smtClean="0"/>
              <a:t>y </a:t>
            </a:r>
            <a:r>
              <a:rPr lang="en-US" dirty="0"/>
              <a:t>Vuletin (2013, </a:t>
            </a:r>
            <a:r>
              <a:rPr lang="en-US" dirty="0" err="1" smtClean="0"/>
              <a:t>actualizado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7D1E-DBA5-4D38-A554-7F2D1270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817117"/>
            <a:ext cx="355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Nota:  La </a:t>
            </a:r>
            <a:r>
              <a:rPr lang="en-US" dirty="0" err="1" smtClean="0"/>
              <a:t>tasa</a:t>
            </a:r>
            <a:r>
              <a:rPr lang="en-US" dirty="0" smtClean="0"/>
              <a:t> de </a:t>
            </a:r>
            <a:r>
              <a:rPr lang="en-US" dirty="0" err="1" smtClean="0"/>
              <a:t>graduación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22%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LAC: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Antes y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después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del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año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2000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90089"/>
          </a:xfrm>
        </p:spPr>
        <p:txBody>
          <a:bodyPr/>
          <a:lstStyle/>
          <a:p>
            <a:pPr algn="ctr"/>
            <a:r>
              <a:rPr lang="es-419" b="0" dirty="0"/>
              <a:t>Antes del año 2000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3278" y="1946327"/>
            <a:ext cx="5046406" cy="589934"/>
          </a:xfrm>
        </p:spPr>
        <p:txBody>
          <a:bodyPr>
            <a:normAutofit fontScale="40000" lnSpcReduction="20000"/>
          </a:bodyPr>
          <a:lstStyle/>
          <a:p>
            <a:endParaRPr lang="es-419" b="0" dirty="0"/>
          </a:p>
          <a:p>
            <a:pPr algn="ctr"/>
            <a:r>
              <a:rPr lang="es-419" sz="6000" b="0" dirty="0" err="1" smtClean="0"/>
              <a:t>Despues</a:t>
            </a:r>
            <a:r>
              <a:rPr lang="es-419" sz="6000" b="0" dirty="0" smtClean="0"/>
              <a:t> del </a:t>
            </a:r>
            <a:r>
              <a:rPr lang="es-419" sz="6000" b="0" dirty="0"/>
              <a:t>año </a:t>
            </a:r>
            <a:r>
              <a:rPr lang="es-419" sz="6000" b="0" dirty="0" smtClean="0"/>
              <a:t>2000 </a:t>
            </a:r>
            <a:endParaRPr lang="es-419" sz="6000" b="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96714" y="2271252"/>
            <a:ext cx="4506632" cy="415904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997575" y="2270329"/>
            <a:ext cx="4605798" cy="408509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825904" y="3033129"/>
            <a:ext cx="0" cy="5293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666271" y="5597804"/>
            <a:ext cx="12007" cy="586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39631" y="3174270"/>
            <a:ext cx="78317" cy="341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78789" y="2986875"/>
            <a:ext cx="0" cy="52939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281720" y="1449176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889834" y="145791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145499" y="2276186"/>
            <a:ext cx="136222" cy="150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113440" y="2390021"/>
            <a:ext cx="85669" cy="265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0156274" y="2125326"/>
            <a:ext cx="0" cy="52939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23168" y="6488668"/>
            <a:ext cx="3551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Nota:  La </a:t>
            </a:r>
            <a:r>
              <a:rPr lang="en-US" dirty="0" err="1"/>
              <a:t>tasa</a:t>
            </a:r>
            <a:r>
              <a:rPr lang="en-US" dirty="0"/>
              <a:t> de </a:t>
            </a:r>
            <a:r>
              <a:rPr lang="en-US" dirty="0" err="1"/>
              <a:t>graduación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smtClean="0"/>
              <a:t>21%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17" y="365125"/>
            <a:ext cx="10515600" cy="1325563"/>
          </a:xfrm>
        </p:spPr>
        <p:txBody>
          <a:bodyPr/>
          <a:lstStyle/>
          <a:p>
            <a:pPr algn="ctr"/>
            <a:r>
              <a:rPr lang="es-419" dirty="0" smtClean="0">
                <a:solidFill>
                  <a:srgbClr val="0070C0"/>
                </a:solidFill>
              </a:rPr>
              <a:t>La importancia de las instituciones</a:t>
            </a:r>
            <a:endParaRPr lang="es-419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F48BD1-0482-41AC-AE26-DC78C762B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648" y="1371600"/>
            <a:ext cx="9921538" cy="4351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199CFC-BE56-469B-8A99-B5A5554E8EF7}"/>
              </a:ext>
            </a:extLst>
          </p:cNvPr>
          <p:cNvSpPr/>
          <p:nvPr/>
        </p:nvSpPr>
        <p:spPr>
          <a:xfrm>
            <a:off x="0" y="617696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Fuente:  </a:t>
            </a:r>
            <a:r>
              <a:rPr lang="en-US" dirty="0"/>
              <a:t>Frankel, Vegh, </a:t>
            </a:r>
            <a:r>
              <a:rPr lang="en-US" dirty="0" smtClean="0"/>
              <a:t>y </a:t>
            </a:r>
            <a:r>
              <a:rPr lang="en-US" dirty="0"/>
              <a:t>Vuletin (2013, </a:t>
            </a:r>
            <a:r>
              <a:rPr lang="en-US" dirty="0" err="1" smtClean="0"/>
              <a:t>actualizado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220F15-D207-4391-9229-AD677BB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Pregunta</a:t>
            </a:r>
            <a:r>
              <a:rPr lang="en-US" dirty="0" smtClean="0">
                <a:solidFill>
                  <a:srgbClr val="0070C0"/>
                </a:solidFill>
              </a:rPr>
              <a:t> # </a:t>
            </a:r>
            <a:r>
              <a:rPr lang="en-US" dirty="0" smtClean="0">
                <a:solidFill>
                  <a:srgbClr val="0070C0"/>
                </a:solidFill>
              </a:rPr>
              <a:t>4</a:t>
            </a:r>
            <a:r>
              <a:rPr lang="es-419" dirty="0" smtClean="0">
                <a:solidFill>
                  <a:srgbClr val="0070C0"/>
                </a:solidFill>
              </a:rPr>
              <a:t>: </a:t>
            </a:r>
            <a:r>
              <a:rPr lang="es-419" dirty="0">
                <a:solidFill>
                  <a:srgbClr val="0070C0"/>
                </a:solidFill>
              </a:rPr>
              <a:t/>
            </a:r>
            <a:br>
              <a:rPr lang="es-419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¿</a:t>
            </a:r>
            <a:r>
              <a:rPr lang="en-US" dirty="0" err="1">
                <a:solidFill>
                  <a:srgbClr val="0070C0"/>
                </a:solidFill>
              </a:rPr>
              <a:t>Cuáles</a:t>
            </a:r>
            <a:r>
              <a:rPr lang="en-US" dirty="0">
                <a:solidFill>
                  <a:srgbClr val="0070C0"/>
                </a:solidFill>
              </a:rPr>
              <a:t> son las </a:t>
            </a:r>
            <a:r>
              <a:rPr lang="en-US" dirty="0" err="1">
                <a:solidFill>
                  <a:srgbClr val="0070C0"/>
                </a:solidFill>
              </a:rPr>
              <a:t>implicancias</a:t>
            </a:r>
            <a:r>
              <a:rPr lang="en-US" dirty="0">
                <a:solidFill>
                  <a:srgbClr val="0070C0"/>
                </a:solidFill>
              </a:rPr>
              <a:t> para </a:t>
            </a:r>
            <a:r>
              <a:rPr lang="en-US" dirty="0" err="1">
                <a:solidFill>
                  <a:srgbClr val="0070C0"/>
                </a:solidFill>
              </a:rPr>
              <a:t>reglas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fiscales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? 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s-419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C48ED-6364-47A1-955F-97F00B15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4368" cy="1325563"/>
          </a:xfrm>
        </p:spPr>
        <p:txBody>
          <a:bodyPr/>
          <a:lstStyle/>
          <a:p>
            <a:pPr algn="ctr"/>
            <a:r>
              <a:rPr lang="es-419" dirty="0" smtClean="0">
                <a:solidFill>
                  <a:srgbClr val="0070C0"/>
                </a:solidFill>
              </a:rPr>
              <a:t>Implicancias para reglas fiscales</a:t>
            </a:r>
            <a:endParaRPr lang="es-419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671" y="1531710"/>
            <a:ext cx="11043558" cy="46404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dirty="0" smtClean="0"/>
              <a:t>Para </a:t>
            </a:r>
            <a:r>
              <a:rPr lang="en-US" dirty="0" err="1" smtClean="0"/>
              <a:t>combatir</a:t>
            </a:r>
            <a:r>
              <a:rPr lang="en-US" dirty="0" smtClean="0"/>
              <a:t> la </a:t>
            </a:r>
            <a:r>
              <a:rPr lang="en-US" dirty="0" err="1" smtClean="0"/>
              <a:t>prociclicalidad</a:t>
            </a:r>
            <a:r>
              <a:rPr lang="en-US" dirty="0" smtClean="0"/>
              <a:t> fiscal, se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adoptado</a:t>
            </a:r>
            <a:r>
              <a:rPr lang="en-US" dirty="0" smtClean="0"/>
              <a:t> </a:t>
            </a:r>
            <a:r>
              <a:rPr lang="en-US" dirty="0" err="1" smtClean="0"/>
              <a:t>reglas</a:t>
            </a:r>
            <a:r>
              <a:rPr lang="en-US" dirty="0" smtClean="0"/>
              <a:t> </a:t>
            </a:r>
            <a:r>
              <a:rPr lang="en-US" dirty="0" err="1" smtClean="0"/>
              <a:t>fiscales</a:t>
            </a:r>
            <a:r>
              <a:rPr lang="en-US" dirty="0" smtClean="0"/>
              <a:t> de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Reglas</a:t>
            </a:r>
            <a:r>
              <a:rPr lang="en-US" dirty="0" smtClean="0"/>
              <a:t> </a:t>
            </a:r>
            <a:r>
              <a:rPr lang="en-US" dirty="0" err="1" smtClean="0"/>
              <a:t>fiscales</a:t>
            </a:r>
            <a:r>
              <a:rPr lang="en-US" dirty="0" smtClean="0"/>
              <a:t> </a:t>
            </a:r>
            <a:r>
              <a:rPr lang="en-US" dirty="0" err="1" smtClean="0"/>
              <a:t>basadas</a:t>
            </a:r>
            <a:r>
              <a:rPr lang="en-US" dirty="0" smtClean="0"/>
              <a:t> en el </a:t>
            </a:r>
            <a:r>
              <a:rPr lang="en-US" dirty="0" err="1" smtClean="0"/>
              <a:t>déficit</a:t>
            </a:r>
            <a:r>
              <a:rPr lang="en-US" dirty="0" smtClean="0"/>
              <a:t> </a:t>
            </a:r>
            <a:r>
              <a:rPr lang="en-US" dirty="0" err="1" smtClean="0"/>
              <a:t>primario</a:t>
            </a:r>
            <a:r>
              <a:rPr lang="en-US" dirty="0" smtClean="0"/>
              <a:t> </a:t>
            </a:r>
            <a:r>
              <a:rPr lang="en-US" i="1" dirty="0" err="1" smtClean="0"/>
              <a:t>observado</a:t>
            </a:r>
            <a:r>
              <a:rPr lang="en-US" i="1" dirty="0" smtClean="0"/>
              <a:t> </a:t>
            </a:r>
            <a:r>
              <a:rPr lang="en-US" dirty="0" smtClean="0"/>
              <a:t>(Zona Euro)</a:t>
            </a:r>
          </a:p>
          <a:p>
            <a:pPr lvl="1"/>
            <a:r>
              <a:rPr lang="en-US" dirty="0" err="1"/>
              <a:t>Reglas</a:t>
            </a:r>
            <a:r>
              <a:rPr lang="en-US" dirty="0"/>
              <a:t> </a:t>
            </a:r>
            <a:r>
              <a:rPr lang="en-US" dirty="0" err="1"/>
              <a:t>fiscales</a:t>
            </a:r>
            <a:r>
              <a:rPr lang="en-US" dirty="0"/>
              <a:t> </a:t>
            </a:r>
            <a:r>
              <a:rPr lang="en-US" dirty="0" err="1"/>
              <a:t>basadas</a:t>
            </a:r>
            <a:r>
              <a:rPr lang="en-US" dirty="0"/>
              <a:t> en el </a:t>
            </a:r>
            <a:r>
              <a:rPr lang="en-US" dirty="0" err="1"/>
              <a:t>déficit</a:t>
            </a:r>
            <a:r>
              <a:rPr lang="en-US" dirty="0"/>
              <a:t> </a:t>
            </a:r>
            <a:r>
              <a:rPr lang="en-US" dirty="0" err="1"/>
              <a:t>primario</a:t>
            </a:r>
            <a:r>
              <a:rPr lang="en-US" dirty="0"/>
              <a:t> </a:t>
            </a:r>
            <a:r>
              <a:rPr lang="en-US" i="1" dirty="0" err="1" smtClean="0"/>
              <a:t>estructural</a:t>
            </a:r>
            <a:r>
              <a:rPr lang="en-US" i="1" dirty="0" smtClean="0"/>
              <a:t> </a:t>
            </a:r>
            <a:r>
              <a:rPr lang="en-US" dirty="0" smtClean="0"/>
              <a:t>(Chile, Uruguay)</a:t>
            </a:r>
          </a:p>
          <a:p>
            <a:pPr lvl="1"/>
            <a:r>
              <a:rPr lang="en-US" dirty="0" err="1" smtClean="0"/>
              <a:t>Reglas</a:t>
            </a:r>
            <a:r>
              <a:rPr lang="en-US" dirty="0" smtClean="0"/>
              <a:t> </a:t>
            </a:r>
            <a:r>
              <a:rPr lang="en-US" dirty="0" err="1" smtClean="0"/>
              <a:t>basadas</a:t>
            </a:r>
            <a:r>
              <a:rPr lang="en-US" dirty="0" smtClean="0"/>
              <a:t> en el </a:t>
            </a:r>
            <a:r>
              <a:rPr lang="en-US" dirty="0" err="1" smtClean="0"/>
              <a:t>gasto</a:t>
            </a:r>
            <a:r>
              <a:rPr lang="en-US" dirty="0" smtClean="0"/>
              <a:t> </a:t>
            </a:r>
            <a:r>
              <a:rPr lang="en-US" dirty="0" err="1" smtClean="0"/>
              <a:t>público</a:t>
            </a:r>
            <a:r>
              <a:rPr lang="en-US" dirty="0" smtClean="0"/>
              <a:t> (</a:t>
            </a:r>
            <a:r>
              <a:rPr lang="en-US" dirty="0" err="1" smtClean="0"/>
              <a:t>Brasil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peor</a:t>
            </a:r>
            <a:r>
              <a:rPr lang="en-US" dirty="0" smtClean="0"/>
              <a:t> </a:t>
            </a:r>
            <a:r>
              <a:rPr lang="en-US" dirty="0" err="1" smtClean="0"/>
              <a:t>regla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pues</a:t>
            </a:r>
            <a:r>
              <a:rPr lang="en-US" dirty="0" smtClean="0"/>
              <a:t> </a:t>
            </a:r>
            <a:r>
              <a:rPr lang="en-US" dirty="0" err="1" smtClean="0"/>
              <a:t>maximiza</a:t>
            </a:r>
            <a:r>
              <a:rPr lang="en-US" dirty="0" smtClean="0"/>
              <a:t> la </a:t>
            </a:r>
            <a:r>
              <a:rPr lang="en-US" dirty="0" err="1" smtClean="0"/>
              <a:t>prociclicalidad</a:t>
            </a:r>
            <a:r>
              <a:rPr lang="en-US" dirty="0" smtClean="0"/>
              <a:t>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regla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segunda</a:t>
            </a:r>
            <a:r>
              <a:rPr lang="en-US" dirty="0"/>
              <a:t> </a:t>
            </a:r>
            <a:r>
              <a:rPr lang="en-US" dirty="0" err="1" smtClean="0"/>
              <a:t>pues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se </a:t>
            </a:r>
            <a:r>
              <a:rPr lang="en-US" dirty="0" err="1" smtClean="0"/>
              <a:t>cumple</a:t>
            </a:r>
            <a:r>
              <a:rPr lang="en-US" dirty="0" smtClean="0"/>
              <a:t>, replica la </a:t>
            </a:r>
            <a:r>
              <a:rPr lang="en-US" dirty="0" err="1" smtClean="0"/>
              <a:t>política</a:t>
            </a:r>
            <a:r>
              <a:rPr lang="en-US" dirty="0" smtClean="0"/>
              <a:t> fiscal </a:t>
            </a:r>
            <a:r>
              <a:rPr lang="en-US" dirty="0" err="1"/>
              <a:t>ó</a:t>
            </a:r>
            <a:r>
              <a:rPr lang="en-US" dirty="0" err="1" smtClean="0"/>
              <a:t>ptima</a:t>
            </a:r>
            <a:r>
              <a:rPr lang="en-US" dirty="0" smtClean="0"/>
              <a:t> en un </a:t>
            </a:r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teórico</a:t>
            </a:r>
            <a:r>
              <a:rPr lang="en-US" dirty="0" smtClean="0"/>
              <a:t> (</a:t>
            </a:r>
            <a:r>
              <a:rPr lang="en-US" dirty="0" err="1" smtClean="0"/>
              <a:t>pol</a:t>
            </a:r>
            <a:r>
              <a:rPr lang="en-US" dirty="0" err="1"/>
              <a:t>í</a:t>
            </a:r>
            <a:r>
              <a:rPr lang="en-US" dirty="0" err="1" smtClean="0"/>
              <a:t>tica</a:t>
            </a:r>
            <a:r>
              <a:rPr lang="en-US" dirty="0" smtClean="0"/>
              <a:t> </a:t>
            </a:r>
            <a:r>
              <a:rPr lang="en-US" dirty="0" err="1" smtClean="0"/>
              <a:t>acíclica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err="1" smtClean="0"/>
              <a:t>Calcular</a:t>
            </a:r>
            <a:r>
              <a:rPr lang="en-US" dirty="0" smtClean="0"/>
              <a:t> el </a:t>
            </a:r>
            <a:r>
              <a:rPr lang="en-US" dirty="0" err="1" smtClean="0"/>
              <a:t>déficit</a:t>
            </a:r>
            <a:r>
              <a:rPr lang="en-US" dirty="0" smtClean="0"/>
              <a:t> </a:t>
            </a:r>
            <a:r>
              <a:rPr lang="en-US" dirty="0" err="1" smtClean="0"/>
              <a:t>ajustado</a:t>
            </a:r>
            <a:r>
              <a:rPr lang="en-US" dirty="0" smtClean="0"/>
              <a:t> por el </a:t>
            </a:r>
            <a:r>
              <a:rPr lang="en-US" dirty="0" err="1" smtClean="0"/>
              <a:t>ciclo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trivial … Pero la </a:t>
            </a:r>
            <a:r>
              <a:rPr lang="en-US" dirty="0" err="1" smtClean="0"/>
              <a:t>experiencia</a:t>
            </a:r>
            <a:r>
              <a:rPr lang="en-US" dirty="0" smtClean="0"/>
              <a:t> de Chile </a:t>
            </a:r>
            <a:r>
              <a:rPr lang="en-US" dirty="0" err="1" smtClean="0"/>
              <a:t>indica</a:t>
            </a:r>
            <a:r>
              <a:rPr lang="en-US" dirty="0" smtClean="0"/>
              <a:t> que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hacerse</a:t>
            </a:r>
            <a:r>
              <a:rPr lang="en-US" dirty="0" smtClean="0"/>
              <a:t>   </a:t>
            </a:r>
            <a:endParaRPr lang="en-US" dirty="0"/>
          </a:p>
          <a:p>
            <a:pPr lvl="1"/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3774D-11D2-4071-8F6A-96E9C716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Conclusiones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prociclicalidad</a:t>
            </a:r>
            <a:r>
              <a:rPr lang="en-US" dirty="0" smtClean="0"/>
              <a:t> fiscal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que </a:t>
            </a:r>
            <a:r>
              <a:rPr lang="en-US" dirty="0" err="1" smtClean="0"/>
              <a:t>enfrentan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países</a:t>
            </a:r>
            <a:r>
              <a:rPr lang="en-US" dirty="0" smtClean="0"/>
              <a:t> </a:t>
            </a:r>
            <a:r>
              <a:rPr lang="en-US" dirty="0" err="1" smtClean="0"/>
              <a:t>emergentes</a:t>
            </a:r>
            <a:r>
              <a:rPr lang="en-US" dirty="0" smtClean="0"/>
              <a:t> en el </a:t>
            </a:r>
            <a:r>
              <a:rPr lang="en-US" dirty="0" err="1" smtClean="0"/>
              <a:t>manejo</a:t>
            </a:r>
            <a:r>
              <a:rPr lang="en-US" dirty="0" smtClean="0"/>
              <a:t> de las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macroeconómicas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prociclicalidad</a:t>
            </a:r>
            <a:r>
              <a:rPr lang="en-US" dirty="0" smtClean="0"/>
              <a:t> fiscal </a:t>
            </a:r>
            <a:r>
              <a:rPr lang="en-US" dirty="0" err="1" smtClean="0"/>
              <a:t>amplifica</a:t>
            </a:r>
            <a:r>
              <a:rPr lang="en-US" dirty="0" smtClean="0"/>
              <a:t> el </a:t>
            </a:r>
            <a:r>
              <a:rPr lang="en-US" dirty="0" err="1" smtClean="0"/>
              <a:t>ciclo</a:t>
            </a:r>
            <a:r>
              <a:rPr lang="en-US" dirty="0" smtClean="0"/>
              <a:t> </a:t>
            </a:r>
            <a:r>
              <a:rPr lang="en-US" dirty="0" err="1" smtClean="0"/>
              <a:t>económico</a:t>
            </a:r>
            <a:r>
              <a:rPr lang="en-US" dirty="0" smtClean="0"/>
              <a:t>, genera </a:t>
            </a:r>
            <a:r>
              <a:rPr lang="en-US" dirty="0" err="1" smtClean="0"/>
              <a:t>desahorro</a:t>
            </a:r>
            <a:r>
              <a:rPr lang="en-US" dirty="0" smtClean="0"/>
              <a:t> en </a:t>
            </a:r>
            <a:r>
              <a:rPr lang="en-US" dirty="0" err="1" smtClean="0"/>
              <a:t>tiempos</a:t>
            </a:r>
            <a:r>
              <a:rPr lang="en-US" dirty="0" smtClean="0"/>
              <a:t> </a:t>
            </a:r>
            <a:r>
              <a:rPr lang="en-US" dirty="0" err="1" smtClean="0"/>
              <a:t>buenos</a:t>
            </a:r>
            <a:r>
              <a:rPr lang="en-US" dirty="0" smtClean="0"/>
              <a:t>, y </a:t>
            </a:r>
            <a:r>
              <a:rPr lang="en-US" dirty="0" err="1" smtClean="0"/>
              <a:t>siembra</a:t>
            </a:r>
            <a:r>
              <a:rPr lang="en-US" dirty="0" smtClean="0"/>
              <a:t> las </a:t>
            </a:r>
            <a:r>
              <a:rPr lang="en-US" dirty="0" err="1" smtClean="0"/>
              <a:t>semillas</a:t>
            </a:r>
            <a:r>
              <a:rPr lang="en-US" dirty="0" smtClean="0"/>
              <a:t> para la </a:t>
            </a:r>
            <a:r>
              <a:rPr lang="en-US" dirty="0" err="1" smtClean="0"/>
              <a:t>siguiente</a:t>
            </a:r>
            <a:r>
              <a:rPr lang="en-US" dirty="0" smtClean="0"/>
              <a:t> crisis</a:t>
            </a:r>
          </a:p>
          <a:p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reglas</a:t>
            </a:r>
            <a:r>
              <a:rPr lang="en-US" dirty="0" smtClean="0"/>
              <a:t> </a:t>
            </a:r>
            <a:r>
              <a:rPr lang="en-US" dirty="0" err="1" smtClean="0"/>
              <a:t>fiscales</a:t>
            </a:r>
            <a:r>
              <a:rPr lang="en-US" dirty="0" smtClean="0"/>
              <a:t> son de gran </a:t>
            </a:r>
            <a:r>
              <a:rPr lang="en-US" dirty="0" err="1" smtClean="0"/>
              <a:t>utilidad</a:t>
            </a:r>
            <a:r>
              <a:rPr lang="en-US" dirty="0" smtClean="0"/>
              <a:t> y </a:t>
            </a:r>
            <a:r>
              <a:rPr lang="en-US" dirty="0" err="1" smtClean="0"/>
              <a:t>ayudan</a:t>
            </a:r>
            <a:r>
              <a:rPr lang="en-US" dirty="0" smtClean="0"/>
              <a:t> a </a:t>
            </a:r>
            <a:r>
              <a:rPr lang="en-US" dirty="0" err="1" smtClean="0"/>
              <a:t>escapar</a:t>
            </a:r>
            <a:r>
              <a:rPr lang="en-US" dirty="0" smtClean="0"/>
              <a:t> la </a:t>
            </a:r>
            <a:r>
              <a:rPr lang="en-US" dirty="0" err="1" smtClean="0"/>
              <a:t>trampa</a:t>
            </a:r>
            <a:r>
              <a:rPr lang="en-US" dirty="0" smtClean="0"/>
              <a:t> procíclica</a:t>
            </a:r>
          </a:p>
          <a:p>
            <a:endParaRPr lang="en-US" dirty="0"/>
          </a:p>
          <a:p>
            <a:r>
              <a:rPr lang="en-US" dirty="0" smtClean="0"/>
              <a:t>Pero, en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instancia</a:t>
            </a:r>
            <a:r>
              <a:rPr lang="en-US" dirty="0" smtClean="0"/>
              <a:t>, no </a:t>
            </a:r>
            <a:r>
              <a:rPr lang="en-US" dirty="0" smtClean="0"/>
              <a:t>hay </a:t>
            </a:r>
            <a:r>
              <a:rPr lang="en-US" dirty="0" err="1" smtClean="0"/>
              <a:t>regla</a:t>
            </a:r>
            <a:r>
              <a:rPr lang="en-US" dirty="0" smtClean="0"/>
              <a:t> que </a:t>
            </a:r>
            <a:r>
              <a:rPr lang="en-US" dirty="0" err="1" smtClean="0"/>
              <a:t>solucione</a:t>
            </a:r>
            <a:r>
              <a:rPr lang="en-US" dirty="0" smtClean="0"/>
              <a:t> el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no </a:t>
            </a:r>
            <a:r>
              <a:rPr lang="en-US" dirty="0" err="1" smtClean="0"/>
              <a:t>existe</a:t>
            </a:r>
            <a:r>
              <a:rPr lang="en-US" dirty="0" smtClean="0"/>
              <a:t> la </a:t>
            </a:r>
            <a:r>
              <a:rPr lang="en-US" dirty="0" err="1" smtClean="0"/>
              <a:t>voluntad</a:t>
            </a:r>
            <a:r>
              <a:rPr lang="en-US" dirty="0" smtClean="0"/>
              <a:t> </a:t>
            </a:r>
            <a:r>
              <a:rPr lang="en-US" dirty="0" err="1" smtClean="0"/>
              <a:t>política</a:t>
            </a:r>
            <a:r>
              <a:rPr lang="en-US" dirty="0" smtClean="0"/>
              <a:t> de </a:t>
            </a:r>
            <a:r>
              <a:rPr lang="en-US" dirty="0" err="1" smtClean="0"/>
              <a:t>ahorrar</a:t>
            </a:r>
            <a:r>
              <a:rPr lang="en-US" dirty="0" smtClean="0"/>
              <a:t> en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tiempos</a:t>
            </a:r>
            <a:r>
              <a:rPr lang="en-US" dirty="0" smtClean="0"/>
              <a:t> </a:t>
            </a:r>
            <a:r>
              <a:rPr lang="en-US" dirty="0" err="1" smtClean="0"/>
              <a:t>buenos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A7B6-0139-4D51-B83A-ED8A7181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0070C0"/>
                </a:solidFill>
              </a:rPr>
              <a:t>MUCHAS GRACIAS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8DF53-90F2-431E-97FE-8B991BEAA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1DF0B-F9B2-46A1-BF07-76571164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26" y="365125"/>
            <a:ext cx="9694606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Preguntas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19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¿</a:t>
            </a:r>
            <a:r>
              <a:rPr lang="en-US" sz="3200" dirty="0" err="1" smtClean="0"/>
              <a:t>Cómo</a:t>
            </a:r>
            <a:r>
              <a:rPr lang="en-US" sz="3200" dirty="0" smtClean="0"/>
              <a:t> se conduce la </a:t>
            </a:r>
            <a:r>
              <a:rPr lang="en-US" sz="3200" dirty="0" err="1" smtClean="0"/>
              <a:t>política</a:t>
            </a:r>
            <a:r>
              <a:rPr lang="en-US" sz="3200" dirty="0" smtClean="0"/>
              <a:t> fiscal a </a:t>
            </a:r>
            <a:r>
              <a:rPr lang="en-US" sz="3200" dirty="0" err="1" smtClean="0"/>
              <a:t>través</a:t>
            </a:r>
            <a:r>
              <a:rPr lang="en-US" sz="3200" dirty="0" smtClean="0"/>
              <a:t> del </a:t>
            </a:r>
            <a:r>
              <a:rPr lang="en-US" sz="3200" dirty="0" err="1" smtClean="0"/>
              <a:t>ciclo</a:t>
            </a:r>
            <a:r>
              <a:rPr lang="en-US" sz="3200" dirty="0"/>
              <a:t> </a:t>
            </a:r>
            <a:r>
              <a:rPr lang="en-US" sz="3200" dirty="0" err="1"/>
              <a:t>económico</a:t>
            </a:r>
            <a:r>
              <a:rPr lang="en-US" sz="3200" dirty="0" smtClean="0"/>
              <a:t>?  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¿Por </a:t>
            </a:r>
            <a:r>
              <a:rPr lang="en-US" sz="3200" dirty="0" err="1"/>
              <a:t>qué</a:t>
            </a:r>
            <a:r>
              <a:rPr lang="en-US" sz="3200" dirty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/>
              <a:t>la </a:t>
            </a:r>
            <a:r>
              <a:rPr lang="en-US" sz="3200" dirty="0" err="1"/>
              <a:t>política</a:t>
            </a:r>
            <a:r>
              <a:rPr lang="en-US" sz="3200" dirty="0"/>
              <a:t> fiscal procíclica en </a:t>
            </a:r>
            <a:r>
              <a:rPr lang="en-US" sz="3200" dirty="0" err="1"/>
              <a:t>países</a:t>
            </a:r>
            <a:r>
              <a:rPr lang="en-US" sz="3200" dirty="0"/>
              <a:t> </a:t>
            </a:r>
            <a:r>
              <a:rPr lang="en-US" sz="3200" dirty="0" err="1" smtClean="0"/>
              <a:t>emergentes</a:t>
            </a:r>
            <a:r>
              <a:rPr lang="en-US" sz="3200" dirty="0" smtClean="0"/>
              <a:t>/en </a:t>
            </a:r>
            <a:r>
              <a:rPr lang="en-US" sz="3200" dirty="0" err="1" smtClean="0"/>
              <a:t>desarrollo</a:t>
            </a:r>
            <a:r>
              <a:rPr lang="en-US" sz="3200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¿Hay </a:t>
            </a:r>
            <a:r>
              <a:rPr lang="en-US" sz="3200" dirty="0" err="1" smtClean="0"/>
              <a:t>pa</a:t>
            </a:r>
            <a:r>
              <a:rPr lang="en-US" sz="3200" dirty="0" err="1"/>
              <a:t>í</a:t>
            </a:r>
            <a:r>
              <a:rPr lang="en-US" sz="3200" dirty="0" err="1" smtClean="0"/>
              <a:t>ses</a:t>
            </a:r>
            <a:r>
              <a:rPr lang="en-US" sz="3200" dirty="0" smtClean="0"/>
              <a:t> que se </a:t>
            </a:r>
            <a:r>
              <a:rPr lang="en-US" sz="3200" dirty="0" err="1" smtClean="0"/>
              <a:t>hayan</a:t>
            </a:r>
            <a:r>
              <a:rPr lang="en-US" sz="3200" dirty="0" smtClean="0"/>
              <a:t> “</a:t>
            </a:r>
            <a:r>
              <a:rPr lang="en-US" sz="3200" dirty="0" err="1" smtClean="0"/>
              <a:t>graduado</a:t>
            </a:r>
            <a:r>
              <a:rPr lang="en-US" sz="3200" dirty="0" smtClean="0"/>
              <a:t>”?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4.  ¿</a:t>
            </a:r>
            <a:r>
              <a:rPr lang="en-US" sz="3200" dirty="0" err="1" smtClean="0"/>
              <a:t>Cuáles</a:t>
            </a:r>
            <a:r>
              <a:rPr lang="en-US" sz="3200" dirty="0" smtClean="0"/>
              <a:t> son las </a:t>
            </a:r>
            <a:r>
              <a:rPr lang="en-US" sz="3200" dirty="0" err="1" smtClean="0"/>
              <a:t>implicancias</a:t>
            </a:r>
            <a:r>
              <a:rPr lang="en-US" sz="3200" dirty="0" smtClean="0"/>
              <a:t> para </a:t>
            </a:r>
            <a:r>
              <a:rPr lang="en-US" sz="3200" dirty="0" err="1" smtClean="0"/>
              <a:t>reglas</a:t>
            </a:r>
            <a:r>
              <a:rPr lang="en-US" sz="3200" dirty="0" smtClean="0"/>
              <a:t> </a:t>
            </a:r>
            <a:r>
              <a:rPr lang="en-US" sz="3200" dirty="0" err="1" smtClean="0"/>
              <a:t>fiscales</a:t>
            </a:r>
            <a:r>
              <a:rPr lang="en-US" sz="3200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endParaRPr lang="en-US" sz="4400" dirty="0"/>
          </a:p>
          <a:p>
            <a:pPr marL="514350" indent="-514350">
              <a:buFont typeface="+mj-lt"/>
              <a:buAutoNum type="arabicPeriod"/>
            </a:pPr>
            <a:endParaRPr lang="en-US" sz="44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878DD-3D99-48AB-A274-C05F3943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7382" y="365125"/>
            <a:ext cx="12479382" cy="1325563"/>
          </a:xfrm>
        </p:spPr>
        <p:txBody>
          <a:bodyPr>
            <a:normAutofit/>
          </a:bodyPr>
          <a:lstStyle/>
          <a:p>
            <a:pPr algn="ctr"/>
            <a:r>
              <a:rPr lang="en-US" sz="3700" dirty="0" smtClean="0">
                <a:solidFill>
                  <a:srgbClr val="0070C0"/>
                </a:solidFill>
              </a:rPr>
              <a:t>¿</a:t>
            </a:r>
            <a:r>
              <a:rPr lang="en-US" sz="3700" dirty="0" err="1" smtClean="0">
                <a:solidFill>
                  <a:srgbClr val="0070C0"/>
                </a:solidFill>
              </a:rPr>
              <a:t>Cómo</a:t>
            </a:r>
            <a:r>
              <a:rPr lang="en-US" sz="3700" dirty="0" smtClean="0">
                <a:solidFill>
                  <a:srgbClr val="0070C0"/>
                </a:solidFill>
              </a:rPr>
              <a:t> se </a:t>
            </a:r>
            <a:r>
              <a:rPr lang="en-US" sz="3700" dirty="0" err="1" smtClean="0">
                <a:solidFill>
                  <a:srgbClr val="0070C0"/>
                </a:solidFill>
              </a:rPr>
              <a:t>definen</a:t>
            </a:r>
            <a:r>
              <a:rPr lang="en-US" sz="3700" dirty="0" smtClean="0">
                <a:solidFill>
                  <a:srgbClr val="0070C0"/>
                </a:solidFill>
              </a:rPr>
              <a:t> las </a:t>
            </a:r>
            <a:r>
              <a:rPr lang="en-US" sz="3700" dirty="0" err="1" smtClean="0">
                <a:solidFill>
                  <a:srgbClr val="0070C0"/>
                </a:solidFill>
              </a:rPr>
              <a:t>propiedades</a:t>
            </a:r>
            <a:r>
              <a:rPr lang="en-US" sz="3700" dirty="0" smtClean="0">
                <a:solidFill>
                  <a:srgbClr val="0070C0"/>
                </a:solidFill>
              </a:rPr>
              <a:t> </a:t>
            </a:r>
            <a:r>
              <a:rPr lang="en-US" sz="3700" dirty="0" err="1" smtClean="0">
                <a:solidFill>
                  <a:srgbClr val="0070C0"/>
                </a:solidFill>
              </a:rPr>
              <a:t>cíclicas</a:t>
            </a:r>
            <a:r>
              <a:rPr lang="en-US" sz="3700" dirty="0" smtClean="0">
                <a:solidFill>
                  <a:srgbClr val="0070C0"/>
                </a:solidFill>
              </a:rPr>
              <a:t> de la pol</a:t>
            </a:r>
            <a:r>
              <a:rPr lang="es-419" sz="4000" dirty="0" smtClean="0">
                <a:solidFill>
                  <a:srgbClr val="0070C0"/>
                </a:solidFill>
              </a:rPr>
              <a:t>í</a:t>
            </a:r>
            <a:r>
              <a:rPr lang="en-US" sz="3700" dirty="0" err="1" smtClean="0">
                <a:solidFill>
                  <a:srgbClr val="0070C0"/>
                </a:solidFill>
              </a:rPr>
              <a:t>tica</a:t>
            </a:r>
            <a:r>
              <a:rPr lang="en-US" sz="3700" dirty="0" smtClean="0">
                <a:solidFill>
                  <a:srgbClr val="0070C0"/>
                </a:solidFill>
              </a:rPr>
              <a:t> fiscal? </a:t>
            </a:r>
            <a:endParaRPr lang="es-419" sz="37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36179" cy="447892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Basado en el </a:t>
                </a:r>
                <a:r>
                  <a:rPr lang="en-US" dirty="0" err="1" smtClean="0"/>
                  <a:t>comportamiento</a:t>
                </a:r>
                <a:r>
                  <a:rPr lang="en-US" dirty="0" smtClean="0"/>
                  <a:t> de </a:t>
                </a:r>
                <a:r>
                  <a:rPr lang="en-US" i="1" dirty="0" err="1" smtClean="0"/>
                  <a:t>instrumentos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política</a:t>
                </a:r>
                <a:r>
                  <a:rPr lang="en-US" dirty="0" smtClean="0"/>
                  <a:t> fiscal:</a:t>
                </a:r>
                <a:endParaRPr lang="en-US" dirty="0"/>
              </a:p>
              <a:p>
                <a:pPr lvl="1"/>
                <a:r>
                  <a:rPr lang="es-419" dirty="0" smtClean="0"/>
                  <a:t>Gasto público</a:t>
                </a:r>
                <a:endParaRPr lang="en-US" dirty="0"/>
              </a:p>
              <a:p>
                <a:pPr lvl="1"/>
                <a:r>
                  <a:rPr lang="en-US" dirty="0" err="1" smtClean="0"/>
                  <a:t>Tasa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impositiva</a:t>
                </a:r>
                <a:r>
                  <a:rPr lang="en-US" dirty="0" smtClean="0"/>
                  <a:t> (y </a:t>
                </a:r>
                <a:r>
                  <a:rPr lang="en-US" i="1" dirty="0" smtClean="0"/>
                  <a:t>no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recaudación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impositiva</a:t>
                </a:r>
                <a:r>
                  <a:rPr lang="en-US" dirty="0" smtClean="0"/>
                  <a:t> que </a:t>
                </a:r>
                <a:r>
                  <a:rPr lang="en-US" dirty="0" err="1" smtClean="0"/>
                  <a:t>es</a:t>
                </a:r>
                <a:r>
                  <a:rPr lang="en-US" dirty="0"/>
                  <a:t> </a:t>
                </a:r>
                <a:r>
                  <a:rPr lang="en-US" dirty="0" err="1"/>
                  <a:t>endógena</a:t>
                </a:r>
                <a:r>
                  <a:rPr lang="en-US" dirty="0" smtClean="0"/>
                  <a:t>)</a:t>
                </a:r>
                <a:endParaRPr lang="en-US" i="1" dirty="0"/>
              </a:p>
              <a:p>
                <a:pPr marL="457200" lvl="1" indent="0">
                  <a:buNone/>
                </a:pPr>
                <a:endParaRPr lang="es-419" i="1" dirty="0"/>
              </a:p>
              <a:p>
                <a:r>
                  <a:rPr lang="es-419" dirty="0" smtClean="0"/>
                  <a:t>Política </a:t>
                </a:r>
                <a:r>
                  <a:rPr lang="es-419" dirty="0"/>
                  <a:t>fiscal </a:t>
                </a:r>
                <a:r>
                  <a:rPr lang="es-419" dirty="0" err="1" smtClean="0"/>
                  <a:t>procíclica</a:t>
                </a:r>
                <a:r>
                  <a:rPr lang="es-419" dirty="0" smtClean="0"/>
                  <a:t> (</a:t>
                </a:r>
                <a:r>
                  <a:rPr lang="es-419" dirty="0" err="1" smtClean="0"/>
                  <a:t>expansionaria</a:t>
                </a:r>
                <a:r>
                  <a:rPr lang="es-419" dirty="0" smtClean="0"/>
                  <a:t> en buenos tiempos, </a:t>
                </a:r>
                <a:r>
                  <a:rPr lang="es-419" dirty="0" err="1" smtClean="0"/>
                  <a:t>contraccionaria</a:t>
                </a:r>
                <a:r>
                  <a:rPr lang="es-419" dirty="0" smtClean="0"/>
                  <a:t> en malos tiempos):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𝑐𝑜𝑟𝑟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𝑃𝐼𝐵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𝑐𝑜𝑟𝑟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τ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𝑃𝐼𝐵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s-419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s-419" dirty="0"/>
              </a:p>
              <a:p>
                <a:r>
                  <a:rPr lang="es-419" dirty="0" smtClean="0"/>
                  <a:t>Pol</a:t>
                </a:r>
                <a:r>
                  <a:rPr lang="es-419" dirty="0"/>
                  <a:t>í</a:t>
                </a:r>
                <a:r>
                  <a:rPr lang="es-419" dirty="0" smtClean="0"/>
                  <a:t>tica </a:t>
                </a:r>
                <a:r>
                  <a:rPr lang="es-419" dirty="0"/>
                  <a:t>fiscal </a:t>
                </a:r>
                <a:r>
                  <a:rPr lang="es-419" dirty="0" err="1" smtClean="0"/>
                  <a:t>acíclica</a:t>
                </a:r>
                <a:r>
                  <a:rPr lang="es-419" dirty="0" smtClean="0"/>
                  <a:t>  (independiente del ciclo):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𝑐𝑜𝑟𝑟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𝑃𝐼𝐵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𝑐𝑜𝑟𝑟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τ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𝑃𝐼𝐵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419" dirty="0">
                  <a:solidFill>
                    <a:schemeClr val="tx1"/>
                  </a:solidFill>
                </a:endParaRPr>
              </a:p>
              <a:p>
                <a:endParaRPr lang="es-419" dirty="0"/>
              </a:p>
              <a:p>
                <a:r>
                  <a:rPr lang="es-419" dirty="0" smtClean="0"/>
                  <a:t>Pol</a:t>
                </a:r>
                <a:r>
                  <a:rPr lang="es-419" dirty="0"/>
                  <a:t>í</a:t>
                </a:r>
                <a:r>
                  <a:rPr lang="es-419" dirty="0" smtClean="0"/>
                  <a:t>tica </a:t>
                </a:r>
                <a:r>
                  <a:rPr lang="es-419" dirty="0"/>
                  <a:t>fiscal </a:t>
                </a:r>
                <a:r>
                  <a:rPr lang="es-419" dirty="0" err="1" smtClean="0"/>
                  <a:t>contracíclica</a:t>
                </a:r>
                <a:r>
                  <a:rPr lang="es-419" dirty="0"/>
                  <a:t> </a:t>
                </a:r>
                <a:r>
                  <a:rPr lang="es-419" dirty="0" smtClean="0"/>
                  <a:t>(</a:t>
                </a:r>
                <a:r>
                  <a:rPr lang="es-419" dirty="0" err="1" smtClean="0"/>
                  <a:t>expansionaria</a:t>
                </a:r>
                <a:r>
                  <a:rPr lang="es-419" dirty="0" smtClean="0"/>
                  <a:t> </a:t>
                </a:r>
                <a:r>
                  <a:rPr lang="es-419" dirty="0"/>
                  <a:t>en </a:t>
                </a:r>
                <a:r>
                  <a:rPr lang="es-419" dirty="0" smtClean="0"/>
                  <a:t>malos tiempos, </a:t>
                </a:r>
                <a:r>
                  <a:rPr lang="es-419" dirty="0" err="1" smtClean="0"/>
                  <a:t>contraccionaria</a:t>
                </a:r>
                <a:r>
                  <a:rPr lang="es-419" dirty="0" smtClean="0"/>
                  <a:t> en buenos tiempos): 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𝑐𝑜𝑟𝑟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𝑃𝐼𝐵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𝑐𝑜𝑟𝑟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τ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𝑃𝐼𝐵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419" dirty="0">
                  <a:solidFill>
                    <a:schemeClr val="tx1"/>
                  </a:solidFill>
                </a:endParaRPr>
              </a:p>
              <a:p>
                <a:endParaRPr lang="es-419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36179" cy="4478922"/>
              </a:xfrm>
              <a:blipFill>
                <a:blip r:embed="rId2"/>
                <a:stretch>
                  <a:fillRect l="-511" t="-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6FDAE-C2D9-4EC5-9D00-28907180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7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Pregunta</a:t>
            </a:r>
            <a:r>
              <a:rPr lang="en-US" dirty="0" smtClean="0">
                <a:solidFill>
                  <a:srgbClr val="0070C0"/>
                </a:solidFill>
              </a:rPr>
              <a:t> # 1</a:t>
            </a:r>
            <a:r>
              <a:rPr lang="es-419" dirty="0" smtClean="0">
                <a:solidFill>
                  <a:srgbClr val="0070C0"/>
                </a:solidFill>
              </a:rPr>
              <a:t>: </a:t>
            </a:r>
            <a:r>
              <a:rPr lang="es-419" dirty="0">
                <a:solidFill>
                  <a:srgbClr val="0070C0"/>
                </a:solidFill>
              </a:rPr>
              <a:t/>
            </a:r>
            <a:br>
              <a:rPr lang="es-419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¿</a:t>
            </a:r>
            <a:r>
              <a:rPr lang="en-US" dirty="0" err="1">
                <a:solidFill>
                  <a:srgbClr val="0070C0"/>
                </a:solidFill>
              </a:rPr>
              <a:t>Cómo</a:t>
            </a:r>
            <a:r>
              <a:rPr lang="en-US" dirty="0">
                <a:solidFill>
                  <a:srgbClr val="0070C0"/>
                </a:solidFill>
              </a:rPr>
              <a:t> se conduce la </a:t>
            </a:r>
            <a:r>
              <a:rPr lang="en-US" dirty="0" err="1">
                <a:solidFill>
                  <a:srgbClr val="0070C0"/>
                </a:solidFill>
              </a:rPr>
              <a:t>política</a:t>
            </a:r>
            <a:r>
              <a:rPr lang="en-US" dirty="0">
                <a:solidFill>
                  <a:srgbClr val="0070C0"/>
                </a:solidFill>
              </a:rPr>
              <a:t> fiscal a </a:t>
            </a:r>
            <a:r>
              <a:rPr lang="en-US" dirty="0" err="1">
                <a:solidFill>
                  <a:srgbClr val="0070C0"/>
                </a:solidFill>
              </a:rPr>
              <a:t>través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del </a:t>
            </a:r>
            <a:r>
              <a:rPr lang="en-US" dirty="0" err="1">
                <a:solidFill>
                  <a:srgbClr val="0070C0"/>
                </a:solidFill>
              </a:rPr>
              <a:t>ciclo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económico</a:t>
            </a:r>
            <a:r>
              <a:rPr lang="en-US" dirty="0">
                <a:solidFill>
                  <a:srgbClr val="0070C0"/>
                </a:solidFill>
              </a:rPr>
              <a:t>? </a:t>
            </a:r>
            <a:r>
              <a:rPr lang="en-US" dirty="0"/>
              <a:t/>
            </a:r>
            <a:br>
              <a:rPr lang="en-US" dirty="0"/>
            </a:br>
            <a:endParaRPr lang="es-419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C48ED-6364-47A1-955F-97F00B15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232" y="311705"/>
            <a:ext cx="12011890" cy="1325563"/>
          </a:xfrm>
        </p:spPr>
        <p:txBody>
          <a:bodyPr>
            <a:noAutofit/>
          </a:bodyPr>
          <a:lstStyle/>
          <a:p>
            <a:pPr algn="ctr"/>
            <a:r>
              <a:rPr lang="en-US" sz="3500" dirty="0" err="1" smtClean="0">
                <a:solidFill>
                  <a:srgbClr val="0070C0"/>
                </a:solidFill>
              </a:rPr>
              <a:t>Correlación</a:t>
            </a:r>
            <a:r>
              <a:rPr lang="en-US" sz="3500" dirty="0" smtClean="0">
                <a:solidFill>
                  <a:srgbClr val="0070C0"/>
                </a:solidFill>
              </a:rPr>
              <a:t> entre </a:t>
            </a:r>
            <a:r>
              <a:rPr lang="en-US" sz="3500" dirty="0" err="1" smtClean="0">
                <a:solidFill>
                  <a:srgbClr val="0070C0"/>
                </a:solidFill>
              </a:rPr>
              <a:t>gasto</a:t>
            </a:r>
            <a:r>
              <a:rPr lang="en-US" sz="3500" dirty="0" smtClean="0">
                <a:solidFill>
                  <a:srgbClr val="0070C0"/>
                </a:solidFill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</a:rPr>
              <a:t>público</a:t>
            </a:r>
            <a:r>
              <a:rPr lang="en-US" sz="3500" dirty="0" smtClean="0">
                <a:solidFill>
                  <a:srgbClr val="0070C0"/>
                </a:solidFill>
              </a:rPr>
              <a:t> y PIB (1960-2021)</a:t>
            </a:r>
            <a:r>
              <a:rPr lang="en-US" sz="3500" dirty="0">
                <a:solidFill>
                  <a:srgbClr val="0070C0"/>
                </a:solidFill>
              </a:rPr>
              <a:t/>
            </a:r>
            <a:br>
              <a:rPr lang="en-US" sz="3500" dirty="0">
                <a:solidFill>
                  <a:srgbClr val="0070C0"/>
                </a:solidFill>
              </a:rPr>
            </a:br>
            <a:r>
              <a:rPr lang="en-US" sz="3500" dirty="0" err="1" smtClean="0">
                <a:solidFill>
                  <a:srgbClr val="0070C0"/>
                </a:solidFill>
              </a:rPr>
              <a:t>eeseee</a:t>
            </a:r>
            <a:endParaRPr lang="es-419" sz="35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419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6E032-A064-4F97-B544-0443E3CA0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13805"/>
            <a:ext cx="10972800" cy="5293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2A73AB-817A-4392-82D8-070C9725864F}"/>
              </a:ext>
            </a:extLst>
          </p:cNvPr>
          <p:cNvSpPr/>
          <p:nvPr/>
        </p:nvSpPr>
        <p:spPr>
          <a:xfrm>
            <a:off x="0" y="617696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Fuente: </a:t>
            </a:r>
            <a:r>
              <a:rPr lang="en-US" dirty="0"/>
              <a:t>Kaminsky, Reinhart, </a:t>
            </a:r>
            <a:r>
              <a:rPr lang="en-US" dirty="0" smtClean="0"/>
              <a:t>y </a:t>
            </a:r>
            <a:r>
              <a:rPr lang="en-US" dirty="0"/>
              <a:t>Végh (2004, </a:t>
            </a:r>
            <a:r>
              <a:rPr lang="en-US" dirty="0" err="1" smtClean="0"/>
              <a:t>actualizado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BE733-67AF-43CC-8482-4CE31454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232" y="311705"/>
            <a:ext cx="12011890" cy="1325563"/>
          </a:xfrm>
        </p:spPr>
        <p:txBody>
          <a:bodyPr>
            <a:noAutofit/>
          </a:bodyPr>
          <a:lstStyle/>
          <a:p>
            <a:pPr algn="ctr"/>
            <a:r>
              <a:rPr lang="en-US" sz="3500" dirty="0" err="1" smtClean="0">
                <a:solidFill>
                  <a:srgbClr val="0070C0"/>
                </a:solidFill>
              </a:rPr>
              <a:t>Correlación</a:t>
            </a:r>
            <a:r>
              <a:rPr lang="en-US" sz="3500" dirty="0" smtClean="0">
                <a:solidFill>
                  <a:srgbClr val="0070C0"/>
                </a:solidFill>
              </a:rPr>
              <a:t> entre </a:t>
            </a:r>
            <a:r>
              <a:rPr lang="en-US" sz="3500" dirty="0" err="1" smtClean="0">
                <a:solidFill>
                  <a:srgbClr val="0070C0"/>
                </a:solidFill>
              </a:rPr>
              <a:t>gasto</a:t>
            </a:r>
            <a:r>
              <a:rPr lang="en-US" sz="3500" dirty="0" smtClean="0">
                <a:solidFill>
                  <a:srgbClr val="0070C0"/>
                </a:solidFill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</a:rPr>
              <a:t>público</a:t>
            </a:r>
            <a:r>
              <a:rPr lang="en-US" sz="3500" dirty="0" smtClean="0">
                <a:solidFill>
                  <a:srgbClr val="0070C0"/>
                </a:solidFill>
              </a:rPr>
              <a:t> y PIB (1960-2021)</a:t>
            </a:r>
            <a:br>
              <a:rPr lang="en-US" sz="3500" dirty="0" smtClean="0">
                <a:solidFill>
                  <a:srgbClr val="0070C0"/>
                </a:solidFill>
              </a:rPr>
            </a:br>
            <a:r>
              <a:rPr lang="en-US" sz="3500" dirty="0" smtClean="0">
                <a:solidFill>
                  <a:srgbClr val="0070C0"/>
                </a:solidFill>
              </a:rPr>
              <a:t>(con LAC en </a:t>
            </a:r>
            <a:r>
              <a:rPr lang="en-US" sz="3500" dirty="0" err="1" smtClean="0">
                <a:solidFill>
                  <a:srgbClr val="0070C0"/>
                </a:solidFill>
              </a:rPr>
              <a:t>rojo</a:t>
            </a:r>
            <a:r>
              <a:rPr lang="en-US" sz="3500" dirty="0" smtClean="0">
                <a:solidFill>
                  <a:srgbClr val="0070C0"/>
                </a:solidFill>
              </a:rPr>
              <a:t>)</a:t>
            </a:r>
            <a:r>
              <a:rPr lang="en-US" sz="3500" dirty="0">
                <a:solidFill>
                  <a:srgbClr val="0070C0"/>
                </a:solidFill>
              </a:rPr>
              <a:t/>
            </a:r>
            <a:br>
              <a:rPr lang="en-US" sz="3500" dirty="0">
                <a:solidFill>
                  <a:srgbClr val="0070C0"/>
                </a:solidFill>
              </a:rPr>
            </a:br>
            <a:endParaRPr lang="es-419" sz="35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419" dirty="0"/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2A73AB-817A-4392-82D8-070C9725864F}"/>
              </a:ext>
            </a:extLst>
          </p:cNvPr>
          <p:cNvSpPr/>
          <p:nvPr/>
        </p:nvSpPr>
        <p:spPr>
          <a:xfrm>
            <a:off x="0" y="6481141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Fuente: </a:t>
            </a:r>
            <a:r>
              <a:rPr lang="en-US" dirty="0"/>
              <a:t>Kaminsky, Reinhart, </a:t>
            </a:r>
            <a:r>
              <a:rPr lang="en-US" dirty="0" smtClean="0"/>
              <a:t>y </a:t>
            </a:r>
            <a:r>
              <a:rPr lang="en-US" dirty="0"/>
              <a:t>Végh (2004, </a:t>
            </a:r>
            <a:r>
              <a:rPr lang="en-US" dirty="0" err="1" smtClean="0"/>
              <a:t>actualizado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BE733-67AF-43CC-8482-4CE31454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Picture 4" descr="http://www.mapsofworld.com/images/world-countries-flags/greece-flag.gif">
            <a:extLst>
              <a:ext uri="{FF2B5EF4-FFF2-40B4-BE49-F238E27FC236}">
                <a16:creationId xmlns:a16="http://schemas.microsoft.com/office/drawing/2014/main" id="{918C8CDC-5C72-45B6-A9D4-303F76C79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31" y="4396287"/>
            <a:ext cx="510504" cy="3466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31C753-1AF2-448C-9CB6-51AC87E1082D}"/>
              </a:ext>
            </a:extLst>
          </p:cNvPr>
          <p:cNvCxnSpPr/>
          <p:nvPr/>
        </p:nvCxnSpPr>
        <p:spPr>
          <a:xfrm>
            <a:off x="6961248" y="2068712"/>
            <a:ext cx="6795" cy="62053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083273-39AF-4CC5-A62E-4A7744F45E57}"/>
              </a:ext>
            </a:extLst>
          </p:cNvPr>
          <p:cNvCxnSpPr>
            <a:cxnSpLocks/>
          </p:cNvCxnSpPr>
          <p:nvPr/>
        </p:nvCxnSpPr>
        <p:spPr>
          <a:xfrm flipV="1">
            <a:off x="7748908" y="3660430"/>
            <a:ext cx="0" cy="68172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31C753-1AF2-448C-9CB6-51AC87E1082D}"/>
              </a:ext>
            </a:extLst>
          </p:cNvPr>
          <p:cNvCxnSpPr/>
          <p:nvPr/>
        </p:nvCxnSpPr>
        <p:spPr>
          <a:xfrm>
            <a:off x="8815448" y="1686564"/>
            <a:ext cx="6795" cy="62053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1258529" y="1179871"/>
            <a:ext cx="9202994" cy="53782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012368" y="2549525"/>
            <a:ext cx="1082" cy="5016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72393" y="2105025"/>
            <a:ext cx="66557" cy="444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664030" y="2307099"/>
            <a:ext cx="7432" cy="36195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flipH="1">
            <a:off x="6616816" y="2198004"/>
            <a:ext cx="94428" cy="478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645804" y="2187597"/>
            <a:ext cx="3175" cy="50165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83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0021" y="365125"/>
            <a:ext cx="1268609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      </a:t>
            </a:r>
            <a:r>
              <a:rPr lang="en-US" sz="4000" dirty="0" err="1" smtClean="0">
                <a:solidFill>
                  <a:srgbClr val="0070C0"/>
                </a:solidFill>
              </a:rPr>
              <a:t>Correlación</a:t>
            </a:r>
            <a:r>
              <a:rPr lang="en-US" sz="4000" dirty="0" smtClean="0">
                <a:solidFill>
                  <a:srgbClr val="0070C0"/>
                </a:solidFill>
              </a:rPr>
              <a:t> entre </a:t>
            </a:r>
            <a:r>
              <a:rPr lang="en-US" sz="4000" dirty="0" err="1" smtClean="0">
                <a:solidFill>
                  <a:srgbClr val="0070C0"/>
                </a:solidFill>
              </a:rPr>
              <a:t>tasa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impositiva</a:t>
            </a:r>
            <a:r>
              <a:rPr lang="en-US" sz="4000" dirty="0" smtClean="0">
                <a:solidFill>
                  <a:srgbClr val="0070C0"/>
                </a:solidFill>
              </a:rPr>
              <a:t> (IVA) y PIB, 1961-2019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050" y="1747301"/>
            <a:ext cx="8693974" cy="5024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480" y="2445056"/>
            <a:ext cx="1541776" cy="10539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18168" y="2344763"/>
            <a:ext cx="1541776" cy="12388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90813" y="1706925"/>
            <a:ext cx="5467149" cy="240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971219" y="3331599"/>
            <a:ext cx="0" cy="5293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47594" y="3331599"/>
            <a:ext cx="0" cy="54205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18050" y="5806542"/>
            <a:ext cx="29174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Fuente: </a:t>
            </a:r>
            <a:r>
              <a:rPr lang="en-US" sz="1200" dirty="0" smtClean="0"/>
              <a:t> Vegh y Vuletin (2015, </a:t>
            </a:r>
            <a:r>
              <a:rPr lang="en-US" sz="1200" dirty="0" err="1"/>
              <a:t>actualizado</a:t>
            </a:r>
            <a:r>
              <a:rPr lang="en-US" sz="1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9107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427" y="2748631"/>
            <a:ext cx="10933470" cy="1840832"/>
          </a:xfrm>
        </p:spPr>
        <p:txBody>
          <a:bodyPr>
            <a:no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Pregunta</a:t>
            </a:r>
            <a:r>
              <a:rPr lang="en-US" dirty="0">
                <a:solidFill>
                  <a:srgbClr val="0070C0"/>
                </a:solidFill>
              </a:rPr>
              <a:t> # </a:t>
            </a:r>
            <a:r>
              <a:rPr lang="en-US" dirty="0" smtClean="0">
                <a:solidFill>
                  <a:srgbClr val="0070C0"/>
                </a:solidFill>
              </a:rPr>
              <a:t>2</a:t>
            </a:r>
            <a:r>
              <a:rPr lang="es-419" dirty="0" smtClean="0">
                <a:solidFill>
                  <a:srgbClr val="0070C0"/>
                </a:solidFill>
              </a:rPr>
              <a:t>: </a:t>
            </a:r>
            <a:r>
              <a:rPr lang="es-419" dirty="0">
                <a:solidFill>
                  <a:srgbClr val="0070C0"/>
                </a:solidFill>
              </a:rPr>
              <a:t/>
            </a:r>
            <a:br>
              <a:rPr lang="es-419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¿Por </a:t>
            </a:r>
            <a:r>
              <a:rPr lang="en-US" dirty="0" err="1" smtClean="0">
                <a:solidFill>
                  <a:srgbClr val="0070C0"/>
                </a:solidFill>
              </a:rPr>
              <a:t>qué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es</a:t>
            </a:r>
            <a:r>
              <a:rPr lang="en-US" dirty="0" smtClean="0">
                <a:solidFill>
                  <a:srgbClr val="0070C0"/>
                </a:solidFill>
              </a:rPr>
              <a:t> la </a:t>
            </a:r>
            <a:r>
              <a:rPr lang="en-US" dirty="0" err="1" smtClean="0">
                <a:solidFill>
                  <a:srgbClr val="0070C0"/>
                </a:solidFill>
              </a:rPr>
              <a:t>política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fiscal procíclica en </a:t>
            </a:r>
            <a:r>
              <a:rPr lang="en-US" dirty="0" err="1">
                <a:solidFill>
                  <a:srgbClr val="0070C0"/>
                </a:solidFill>
              </a:rPr>
              <a:t>países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en </a:t>
            </a:r>
            <a:r>
              <a:rPr lang="en-US" dirty="0" err="1" smtClean="0">
                <a:solidFill>
                  <a:srgbClr val="0070C0"/>
                </a:solidFill>
              </a:rPr>
              <a:t>desarrollo</a:t>
            </a:r>
            <a:r>
              <a:rPr lang="en-US" dirty="0" smtClean="0">
                <a:solidFill>
                  <a:srgbClr val="0070C0"/>
                </a:solidFill>
              </a:rPr>
              <a:t>?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6232C-8844-4B72-9B01-180755C9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3AE1B-D2E7-4690-A27E-16CC1DA09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587" y="365125"/>
            <a:ext cx="1088431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Falta</a:t>
            </a:r>
            <a:r>
              <a:rPr lang="en-US" sz="3600" b="1" dirty="0" smtClean="0">
                <a:solidFill>
                  <a:srgbClr val="0070C0"/>
                </a:solidFill>
              </a:rPr>
              <a:t> de </a:t>
            </a:r>
            <a:r>
              <a:rPr lang="en-US" sz="3600" b="1" dirty="0" err="1" smtClean="0">
                <a:solidFill>
                  <a:srgbClr val="0070C0"/>
                </a:solidFill>
              </a:rPr>
              <a:t>acceso</a:t>
            </a:r>
            <a:r>
              <a:rPr lang="en-US" sz="3600" b="1" dirty="0" smtClean="0">
                <a:solidFill>
                  <a:srgbClr val="0070C0"/>
                </a:solidFill>
              </a:rPr>
              <a:t> a </a:t>
            </a:r>
            <a:r>
              <a:rPr lang="en-US" sz="3600" b="1" dirty="0" err="1" smtClean="0">
                <a:solidFill>
                  <a:srgbClr val="0070C0"/>
                </a:solidFill>
              </a:rPr>
              <a:t>los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mercados</a:t>
            </a:r>
            <a:r>
              <a:rPr lang="en-US" sz="3600" b="1" dirty="0" smtClean="0">
                <a:solidFill>
                  <a:srgbClr val="0070C0"/>
                </a:solidFill>
              </a:rPr>
              <a:t> de </a:t>
            </a:r>
            <a:r>
              <a:rPr lang="en-US" sz="3600" b="1" dirty="0" err="1" smtClean="0">
                <a:solidFill>
                  <a:srgbClr val="0070C0"/>
                </a:solidFill>
              </a:rPr>
              <a:t>crédito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internacionales</a:t>
            </a:r>
            <a:r>
              <a:rPr lang="en-US" sz="3600" b="1" dirty="0">
                <a:solidFill>
                  <a:srgbClr val="0070C0"/>
                </a:solidFill>
              </a:rPr>
              <a:t> en </a:t>
            </a:r>
            <a:r>
              <a:rPr lang="en-US" sz="3600" b="1" dirty="0" err="1">
                <a:solidFill>
                  <a:srgbClr val="0070C0"/>
                </a:solidFill>
              </a:rPr>
              <a:t>malos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tiempos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5F346-296C-424D-9347-6E97BBB3A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En </a:t>
            </a:r>
            <a:r>
              <a:rPr lang="en-US" dirty="0" err="1"/>
              <a:t>teoría</a:t>
            </a:r>
            <a:r>
              <a:rPr lang="en-US" dirty="0" smtClean="0"/>
              <a:t>, la </a:t>
            </a:r>
            <a:r>
              <a:rPr lang="en-US" dirty="0" err="1" smtClean="0"/>
              <a:t>política</a:t>
            </a:r>
            <a:r>
              <a:rPr lang="en-US" dirty="0" smtClean="0"/>
              <a:t> fiscal </a:t>
            </a:r>
            <a:r>
              <a:rPr lang="en-US" dirty="0" err="1" smtClean="0"/>
              <a:t>óptima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ahorrar</a:t>
            </a:r>
            <a:r>
              <a:rPr lang="en-US" dirty="0" smtClean="0"/>
              <a:t> (o </a:t>
            </a:r>
            <a:r>
              <a:rPr lang="en-US" dirty="0" err="1" smtClean="0"/>
              <a:t>repagar</a:t>
            </a:r>
            <a:r>
              <a:rPr lang="en-US" dirty="0" smtClean="0"/>
              <a:t> </a:t>
            </a:r>
            <a:r>
              <a:rPr lang="en-US" dirty="0" err="1" smtClean="0"/>
              <a:t>deuda</a:t>
            </a:r>
            <a:r>
              <a:rPr lang="en-US" dirty="0" smtClean="0"/>
              <a:t>) en </a:t>
            </a:r>
            <a:r>
              <a:rPr lang="en-US" dirty="0" err="1" smtClean="0"/>
              <a:t>buenos</a:t>
            </a:r>
            <a:r>
              <a:rPr lang="en-US" dirty="0" smtClean="0"/>
              <a:t> </a:t>
            </a:r>
            <a:r>
              <a:rPr lang="en-US" dirty="0" err="1" smtClean="0"/>
              <a:t>tiempos</a:t>
            </a:r>
            <a:r>
              <a:rPr lang="en-US" dirty="0" smtClean="0"/>
              <a:t> y </a:t>
            </a:r>
            <a:r>
              <a:rPr lang="en-US" dirty="0" err="1" smtClean="0"/>
              <a:t>desahorrar</a:t>
            </a:r>
            <a:r>
              <a:rPr lang="en-US" dirty="0" smtClean="0"/>
              <a:t> (o </a:t>
            </a:r>
            <a:r>
              <a:rPr lang="en-US" dirty="0" err="1" smtClean="0"/>
              <a:t>pedir</a:t>
            </a:r>
            <a:r>
              <a:rPr lang="en-US" dirty="0" smtClean="0"/>
              <a:t> </a:t>
            </a:r>
            <a:r>
              <a:rPr lang="en-US" dirty="0" err="1" smtClean="0"/>
              <a:t>prestado</a:t>
            </a:r>
            <a:r>
              <a:rPr lang="en-US" dirty="0" smtClean="0"/>
              <a:t>) en </a:t>
            </a:r>
            <a:r>
              <a:rPr lang="en-US" dirty="0" err="1" smtClean="0"/>
              <a:t>malos</a:t>
            </a:r>
            <a:r>
              <a:rPr lang="en-US" dirty="0" smtClean="0"/>
              <a:t> </a:t>
            </a:r>
            <a:r>
              <a:rPr lang="en-US" dirty="0" err="1" smtClean="0"/>
              <a:t>tiempos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Si un </a:t>
            </a:r>
            <a:r>
              <a:rPr lang="en-US" dirty="0" err="1" smtClean="0"/>
              <a:t>país</a:t>
            </a:r>
            <a:r>
              <a:rPr lang="en-US" dirty="0" smtClean="0"/>
              <a:t> no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acceso</a:t>
            </a:r>
            <a:r>
              <a:rPr lang="en-US" dirty="0" smtClean="0"/>
              <a:t> a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mercados</a:t>
            </a:r>
            <a:r>
              <a:rPr lang="en-US" dirty="0" smtClean="0"/>
              <a:t> de </a:t>
            </a:r>
            <a:r>
              <a:rPr lang="en-US" dirty="0" err="1" smtClean="0"/>
              <a:t>crédito</a:t>
            </a:r>
            <a:r>
              <a:rPr lang="en-US" dirty="0" smtClean="0"/>
              <a:t> </a:t>
            </a:r>
            <a:r>
              <a:rPr lang="en-US" dirty="0" err="1" smtClean="0"/>
              <a:t>internacionales</a:t>
            </a:r>
            <a:r>
              <a:rPr lang="en-US" dirty="0" smtClean="0"/>
              <a:t> en </a:t>
            </a:r>
            <a:r>
              <a:rPr lang="en-US" dirty="0" err="1" smtClean="0"/>
              <a:t>tiempos</a:t>
            </a:r>
            <a:r>
              <a:rPr lang="en-US" dirty="0" smtClean="0"/>
              <a:t> </a:t>
            </a:r>
            <a:r>
              <a:rPr lang="en-US" dirty="0" err="1" smtClean="0"/>
              <a:t>malos</a:t>
            </a:r>
            <a:r>
              <a:rPr lang="en-US" dirty="0" smtClean="0"/>
              <a:t>, no </a:t>
            </a:r>
            <a:r>
              <a:rPr lang="en-US" dirty="0" err="1" smtClean="0"/>
              <a:t>tendrá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remedio</a:t>
            </a:r>
            <a:r>
              <a:rPr lang="en-US" dirty="0" smtClean="0"/>
              <a:t> que </a:t>
            </a:r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gasto</a:t>
            </a:r>
            <a:r>
              <a:rPr lang="en-US" dirty="0" smtClean="0"/>
              <a:t> </a:t>
            </a:r>
            <a:r>
              <a:rPr lang="en-US" dirty="0" err="1" smtClean="0"/>
              <a:t>público</a:t>
            </a:r>
            <a:r>
              <a:rPr lang="en-US" dirty="0" smtClean="0"/>
              <a:t> y/o </a:t>
            </a:r>
            <a:r>
              <a:rPr lang="en-US" dirty="0" err="1" smtClean="0"/>
              <a:t>subir</a:t>
            </a:r>
            <a:r>
              <a:rPr lang="en-US" dirty="0" smtClean="0"/>
              <a:t> las </a:t>
            </a:r>
            <a:r>
              <a:rPr lang="en-US" dirty="0" err="1" smtClean="0"/>
              <a:t>tasas</a:t>
            </a:r>
            <a:r>
              <a:rPr lang="en-US" dirty="0" smtClean="0"/>
              <a:t> </a:t>
            </a:r>
            <a:r>
              <a:rPr lang="en-US" dirty="0" err="1" smtClean="0"/>
              <a:t>impositivas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En </a:t>
            </a:r>
            <a:r>
              <a:rPr lang="en-US" dirty="0" err="1" smtClean="0"/>
              <a:t>cambio</a:t>
            </a:r>
            <a:r>
              <a:rPr lang="en-US" dirty="0" smtClean="0"/>
              <a:t>,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países</a:t>
            </a:r>
            <a:r>
              <a:rPr lang="en-US" dirty="0" smtClean="0"/>
              <a:t> </a:t>
            </a:r>
            <a:r>
              <a:rPr lang="en-US" dirty="0" err="1" smtClean="0"/>
              <a:t>desarrollados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fácil</a:t>
            </a:r>
            <a:r>
              <a:rPr lang="en-US" dirty="0" smtClean="0"/>
              <a:t> </a:t>
            </a:r>
            <a:r>
              <a:rPr lang="en-US" dirty="0" err="1" smtClean="0"/>
              <a:t>acceso</a:t>
            </a:r>
            <a:r>
              <a:rPr lang="en-US" dirty="0" smtClean="0"/>
              <a:t> a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mercados</a:t>
            </a:r>
            <a:r>
              <a:rPr lang="en-US" dirty="0" smtClean="0"/>
              <a:t> de </a:t>
            </a:r>
            <a:r>
              <a:rPr lang="en-US" dirty="0" err="1" smtClean="0"/>
              <a:t>capitales</a:t>
            </a:r>
            <a:r>
              <a:rPr lang="en-US" dirty="0" smtClean="0"/>
              <a:t> en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momento</a:t>
            </a:r>
            <a:r>
              <a:rPr lang="en-US" dirty="0" smtClean="0"/>
              <a:t> 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97658-5183-47D6-931B-BA9E9412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080-7F17-487A-847C-134A6F1D17B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7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13564</TotalTime>
  <Words>901</Words>
  <Application>Microsoft Office PowerPoint</Application>
  <PresentationFormat>Widescreen</PresentationFormat>
  <Paragraphs>122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Política fiscal procíclica:   Teoría y evidencia</vt:lpstr>
      <vt:lpstr>Preguntas</vt:lpstr>
      <vt:lpstr>¿Cómo se definen las propiedades cíclicas de la política fiscal? </vt:lpstr>
      <vt:lpstr>Pregunta # 1:  ¿Cómo se conduce la política fiscal a través del ciclo económico?  </vt:lpstr>
      <vt:lpstr>Correlación entre gasto público y PIB (1960-2021) eeseee</vt:lpstr>
      <vt:lpstr>Correlación entre gasto público y PIB (1960-2021) (con LAC en rojo) </vt:lpstr>
      <vt:lpstr>      Correlación entre tasa impositiva (IVA) y PIB, 1961-2019</vt:lpstr>
      <vt:lpstr>Pregunta # 2:  ¿Por qué es la política fiscal procíclica en países en desarrollo?  </vt:lpstr>
      <vt:lpstr>Falta de acceso a los mercados de crédito internacionales en malos tiempos</vt:lpstr>
      <vt:lpstr>Presiones políticas a subir el gasto público en tiempos buenos</vt:lpstr>
      <vt:lpstr>Pregunta # 3:  ¿Hay países que se hayan “graduado”?   </vt:lpstr>
      <vt:lpstr>Graduación:  Antes y después del año 2000</vt:lpstr>
      <vt:lpstr>LAC:  Antes y después del año 2000</vt:lpstr>
      <vt:lpstr>La importancia de las instituciones</vt:lpstr>
      <vt:lpstr>Pregunta # 4:  ¿Cuáles son las implicancias para reglas fiscales ?  </vt:lpstr>
      <vt:lpstr>Implicancias para reglas fiscales</vt:lpstr>
      <vt:lpstr>Conclusiones 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Carlos Vegh</dc:creator>
  <cp:lastModifiedBy>Carlos Vegh</cp:lastModifiedBy>
  <cp:revision>460</cp:revision>
  <cp:lastPrinted>2022-06-25T20:08:38Z</cp:lastPrinted>
  <dcterms:created xsi:type="dcterms:W3CDTF">2019-10-16T20:00:56Z</dcterms:created>
  <dcterms:modified xsi:type="dcterms:W3CDTF">2022-07-05T21:26:14Z</dcterms:modified>
</cp:coreProperties>
</file>