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5939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6352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450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44948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3923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7584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19225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8240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6568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7417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2314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3524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0406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8416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216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6267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C09D-89E5-4A6E-BA23-0F5DAB5AF1E9}" type="datetimeFigureOut">
              <a:rPr lang="es-UY" smtClean="0"/>
              <a:t>23/8/2022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931876-9F85-4A45-89CB-9F44F70AE0C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1644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460FC-AD7B-7D12-5E54-C02151C97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9716" y="4001314"/>
            <a:ext cx="10126915" cy="1223230"/>
          </a:xfrm>
        </p:spPr>
        <p:txBody>
          <a:bodyPr/>
          <a:lstStyle/>
          <a:p>
            <a:pPr algn="ctr"/>
            <a:r>
              <a:rPr lang="es-UY" sz="4400" dirty="0"/>
              <a:t>Reforma de la SS ¿Hacia dónde vamos?</a:t>
            </a:r>
            <a:br>
              <a:rPr lang="es-UY" sz="4400" dirty="0"/>
            </a:br>
            <a:br>
              <a:rPr lang="es-UY" sz="4400" dirty="0"/>
            </a:br>
            <a:r>
              <a:rPr lang="es-UY" sz="4400" dirty="0"/>
              <a:t>Creación de la</a:t>
            </a:r>
            <a:br>
              <a:rPr lang="es-UY" sz="4400" dirty="0"/>
            </a:br>
            <a:r>
              <a:rPr lang="es-UY" sz="4400" dirty="0"/>
              <a:t>Agencia Reguladora de la Seguridad Social</a:t>
            </a:r>
            <a:br>
              <a:rPr lang="es-UY" sz="4400" dirty="0"/>
            </a:br>
            <a:r>
              <a:rPr lang="es-UY" sz="4400" dirty="0"/>
              <a:t>(</a:t>
            </a:r>
            <a:r>
              <a:rPr lang="es-UY" sz="4400" dirty="0" err="1"/>
              <a:t>ARSeS</a:t>
            </a:r>
            <a:r>
              <a:rPr lang="es-UY" sz="4400" dirty="0"/>
              <a:t>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078C80-B2EB-E73C-AC7C-A64F1A0A0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9705" y="576110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s-UY" sz="3200" dirty="0"/>
              <a:t>José Antonio Licandro</a:t>
            </a:r>
          </a:p>
        </p:txBody>
      </p:sp>
    </p:spTree>
    <p:extLst>
      <p:ext uri="{BB962C8B-B14F-4D97-AF65-F5344CB8AC3E}">
        <p14:creationId xmlns:p14="http://schemas.microsoft.com/office/powerpoint/2010/main" val="401158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41A2D-0C90-9E5A-CC43-B410F0045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104"/>
            <a:ext cx="8596668" cy="1320800"/>
          </a:xfrm>
        </p:spPr>
        <p:txBody>
          <a:bodyPr/>
          <a:lstStyle/>
          <a:p>
            <a:r>
              <a:rPr lang="es-UY" dirty="0"/>
              <a:t>Porqué es importante tener una agencia como la </a:t>
            </a:r>
            <a:r>
              <a:rPr lang="es-UY" dirty="0" err="1"/>
              <a:t>ARSeS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A6AD3-5D5D-60D9-F6E0-82C681B9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102" y="1561904"/>
            <a:ext cx="9048466" cy="4948079"/>
          </a:xfrm>
        </p:spPr>
        <p:txBody>
          <a:bodyPr>
            <a:normAutofit/>
          </a:bodyPr>
          <a:lstStyle/>
          <a:p>
            <a:r>
              <a:rPr lang="es-UY" sz="2800" dirty="0"/>
              <a:t>Históricamente los regímenes de reparto tienen incentivos a incrementar los beneficios.</a:t>
            </a:r>
          </a:p>
          <a:p>
            <a:pPr marL="0" indent="0">
              <a:buNone/>
            </a:pPr>
            <a:endParaRPr lang="es-UY" sz="2800" dirty="0"/>
          </a:p>
          <a:p>
            <a:r>
              <a:rPr lang="es-UY" sz="2800" dirty="0"/>
              <a:t>El sistema político canaliza esos incentivos hasta que los problemas se hacen ostensibles y ahí actúa de manera reactiva.</a:t>
            </a:r>
          </a:p>
          <a:p>
            <a:pPr marL="0" indent="0">
              <a:buNone/>
            </a:pPr>
            <a:endParaRPr lang="es-UY" sz="2800" dirty="0"/>
          </a:p>
          <a:p>
            <a:r>
              <a:rPr lang="es-UY" sz="2800" dirty="0"/>
              <a:t>Los “costos políticos” postergan soluciones de largo plazo, lo que agrava los problemas y obliga a soluciones más dolorosas e injustas.</a:t>
            </a:r>
          </a:p>
          <a:p>
            <a:pPr marL="0" indent="0">
              <a:buNone/>
            </a:pPr>
            <a:endParaRPr lang="es-UY" sz="2000" dirty="0"/>
          </a:p>
          <a:p>
            <a:endParaRPr lang="es-UY" sz="2000" dirty="0"/>
          </a:p>
        </p:txBody>
      </p:sp>
    </p:spTree>
    <p:extLst>
      <p:ext uri="{BB962C8B-B14F-4D97-AF65-F5344CB8AC3E}">
        <p14:creationId xmlns:p14="http://schemas.microsoft.com/office/powerpoint/2010/main" val="402848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41A2D-0C90-9E5A-CC43-B410F0045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104"/>
            <a:ext cx="8596668" cy="1320800"/>
          </a:xfrm>
        </p:spPr>
        <p:txBody>
          <a:bodyPr/>
          <a:lstStyle/>
          <a:p>
            <a:r>
              <a:rPr lang="es-UY" dirty="0"/>
              <a:t>Porqué es importante tener una agencia como la </a:t>
            </a:r>
            <a:r>
              <a:rPr lang="es-UY" dirty="0" err="1"/>
              <a:t>ARSeS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A6AD3-5D5D-60D9-F6E0-82C681B9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7" y="1323833"/>
            <a:ext cx="11300347" cy="5186149"/>
          </a:xfrm>
        </p:spPr>
        <p:txBody>
          <a:bodyPr>
            <a:normAutofit fontScale="77500" lnSpcReduction="20000"/>
          </a:bodyPr>
          <a:lstStyle/>
          <a:p>
            <a:endParaRPr lang="es-UY" sz="2000" dirty="0"/>
          </a:p>
          <a:p>
            <a:r>
              <a:rPr lang="es-UY" sz="2800" b="1" dirty="0"/>
              <a:t>Los grandes perdedores son las futuras generaciones</a:t>
            </a:r>
            <a:r>
              <a:rPr lang="es-UY" sz="2600" dirty="0"/>
              <a:t>:</a:t>
            </a:r>
          </a:p>
          <a:p>
            <a:pPr lvl="1"/>
            <a:r>
              <a:rPr lang="es-UY" sz="2600" dirty="0"/>
              <a:t>Destinan porciones crecientes de recursos fiscales a jubilaciones del Pilar de reparto.</a:t>
            </a:r>
          </a:p>
          <a:p>
            <a:pPr lvl="1"/>
            <a:r>
              <a:rPr lang="es-UY" sz="2600" dirty="0"/>
              <a:t>Asumen mayores cargas sociales y tributarias.   </a:t>
            </a:r>
          </a:p>
          <a:p>
            <a:pPr lvl="1"/>
            <a:r>
              <a:rPr lang="es-UY" sz="2600" dirty="0"/>
              <a:t>Terminan aceptando jubilaciones en peores condiciones que sus predecesores.</a:t>
            </a:r>
          </a:p>
          <a:p>
            <a:pPr lvl="1"/>
            <a:r>
              <a:rPr lang="es-UY" sz="2600" dirty="0"/>
              <a:t>Como consecuencia, disponen de menos recursos para otras políticas públicas (infancia, educación, vivienda, salud, infraestructura, C&amp;T, </a:t>
            </a:r>
            <a:r>
              <a:rPr lang="es-UY" sz="2600" dirty="0" err="1"/>
              <a:t>etc</a:t>
            </a:r>
            <a:r>
              <a:rPr lang="es-UY" sz="2600" dirty="0"/>
              <a:t>).</a:t>
            </a:r>
          </a:p>
          <a:p>
            <a:pPr marL="457200" lvl="1" indent="0">
              <a:buNone/>
            </a:pPr>
            <a:endParaRPr lang="es-UY" sz="2600" dirty="0"/>
          </a:p>
          <a:p>
            <a:r>
              <a:rPr lang="es-UY" sz="2800" b="1" dirty="0"/>
              <a:t>También hay inequidades </a:t>
            </a:r>
            <a:r>
              <a:rPr lang="es-UY" sz="2800" b="1" dirty="0" err="1"/>
              <a:t>intra-generaciones</a:t>
            </a:r>
            <a:r>
              <a:rPr lang="es-UY" sz="2800" b="1" dirty="0"/>
              <a:t> por la diversidad de sistemas</a:t>
            </a:r>
          </a:p>
          <a:p>
            <a:endParaRPr lang="es-UY" sz="2400" dirty="0"/>
          </a:p>
          <a:p>
            <a:r>
              <a:rPr lang="es-UY" sz="2800" b="1" dirty="0"/>
              <a:t>Para la mayoría de los usuarios,</a:t>
            </a:r>
            <a:r>
              <a:rPr lang="es-UY" sz="2600" dirty="0"/>
              <a:t> que es el sistema mixto actual (BPS </a:t>
            </a:r>
            <a:r>
              <a:rPr lang="es-UY" sz="2600" dirty="0" err="1"/>
              <a:t>yAhorro</a:t>
            </a:r>
            <a:r>
              <a:rPr lang="es-UY" sz="2600" dirty="0"/>
              <a:t> Individual):</a:t>
            </a:r>
          </a:p>
          <a:p>
            <a:pPr lvl="1"/>
            <a:r>
              <a:rPr lang="es-UY" sz="2600" dirty="0"/>
              <a:t>Es difícil entender a cuánto ascenderá su prestación. </a:t>
            </a:r>
          </a:p>
          <a:p>
            <a:pPr lvl="1"/>
            <a:r>
              <a:rPr lang="es-UY" sz="2600" dirty="0"/>
              <a:t>No hay vocación de atenderlos de manera integral.</a:t>
            </a:r>
          </a:p>
        </p:txBody>
      </p:sp>
    </p:spTree>
    <p:extLst>
      <p:ext uri="{BB962C8B-B14F-4D97-AF65-F5344CB8AC3E}">
        <p14:creationId xmlns:p14="http://schemas.microsoft.com/office/powerpoint/2010/main" val="29135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41A2D-0C90-9E5A-CC43-B410F0045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1104"/>
            <a:ext cx="8596668" cy="1320800"/>
          </a:xfrm>
        </p:spPr>
        <p:txBody>
          <a:bodyPr/>
          <a:lstStyle/>
          <a:p>
            <a:r>
              <a:rPr lang="es-UY" dirty="0"/>
              <a:t>Porqué es importante tener una agencia como la </a:t>
            </a:r>
            <a:r>
              <a:rPr lang="es-UY" dirty="0" err="1"/>
              <a:t>ARSeS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A6AD3-5D5D-60D9-F6E0-82C681B9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8" y="1201001"/>
            <a:ext cx="11077938" cy="5186149"/>
          </a:xfrm>
        </p:spPr>
        <p:txBody>
          <a:bodyPr>
            <a:normAutofit fontScale="92500"/>
          </a:bodyPr>
          <a:lstStyle/>
          <a:p>
            <a:endParaRPr lang="es-UY" sz="2600" dirty="0"/>
          </a:p>
          <a:p>
            <a:r>
              <a:rPr lang="es-UY" sz="2800" b="1" dirty="0"/>
              <a:t>Falta un </a:t>
            </a:r>
            <a:r>
              <a:rPr lang="es-UY" sz="2800" b="1" i="1" dirty="0"/>
              <a:t>Marco Institucional</a:t>
            </a:r>
            <a:r>
              <a:rPr lang="es-UY" sz="2800" b="1" dirty="0"/>
              <a:t> que mitigue los problemas</a:t>
            </a:r>
            <a:r>
              <a:rPr lang="es-UY" sz="2800" dirty="0"/>
              <a:t> anteriores:</a:t>
            </a:r>
          </a:p>
          <a:p>
            <a:pPr lvl="1"/>
            <a:r>
              <a:rPr lang="es-UY" sz="2800" dirty="0"/>
              <a:t>No hay incentivos apropiados ni  mandato explícito para controlar la gestión de los administradores (BPS, Paraestatales, Servicios de Retiro). </a:t>
            </a:r>
          </a:p>
          <a:p>
            <a:pPr lvl="1"/>
            <a:r>
              <a:rPr lang="es-UY" sz="2800" dirty="0"/>
              <a:t>Nadie hace un seguimiento sistemático de la evolución futura de las variables demográficas ni se evalúan los objetivos del sistema:</a:t>
            </a:r>
          </a:p>
          <a:p>
            <a:pPr lvl="2"/>
            <a:r>
              <a:rPr lang="es-UY" sz="2800" dirty="0"/>
              <a:t>cobertura y suficiencia (</a:t>
            </a:r>
            <a:r>
              <a:rPr lang="es-UY" sz="2800" b="1" i="1" dirty="0"/>
              <a:t>justicia </a:t>
            </a:r>
            <a:r>
              <a:rPr lang="es-UY" sz="2800" b="1" i="1" dirty="0" err="1"/>
              <a:t>intrageneracional</a:t>
            </a:r>
            <a:r>
              <a:rPr lang="es-UY" sz="2800" dirty="0"/>
              <a:t>) y </a:t>
            </a:r>
          </a:p>
          <a:p>
            <a:pPr lvl="2"/>
            <a:r>
              <a:rPr lang="es-UY" sz="2800" dirty="0"/>
              <a:t>sostenibilidad financiera (</a:t>
            </a:r>
            <a:r>
              <a:rPr lang="es-UY" sz="2800" b="1" i="1" dirty="0"/>
              <a:t>justicia intergeneracional</a:t>
            </a:r>
            <a:r>
              <a:rPr lang="es-UY" sz="2800" dirty="0"/>
              <a:t>).</a:t>
            </a:r>
          </a:p>
          <a:p>
            <a:pPr lvl="1"/>
            <a:r>
              <a:rPr lang="es-UY" sz="2800" dirty="0"/>
              <a:t>La </a:t>
            </a:r>
            <a:r>
              <a:rPr lang="es-UY" sz="2800" b="1" i="1" dirty="0"/>
              <a:t>Opinión Pública </a:t>
            </a:r>
            <a:r>
              <a:rPr lang="es-UY" sz="2800" dirty="0"/>
              <a:t>y el </a:t>
            </a:r>
            <a:r>
              <a:rPr lang="es-UY" sz="2800" b="1" i="1" dirty="0"/>
              <a:t>Sistema Político </a:t>
            </a:r>
            <a:r>
              <a:rPr lang="es-UY" sz="2800" dirty="0"/>
              <a:t>no están debidamente informados ni alertas de los problemas que se acumulan.</a:t>
            </a:r>
          </a:p>
          <a:p>
            <a:endParaRPr lang="es-UY" sz="2000" dirty="0"/>
          </a:p>
        </p:txBody>
      </p:sp>
    </p:spTree>
    <p:extLst>
      <p:ext uri="{BB962C8B-B14F-4D97-AF65-F5344CB8AC3E}">
        <p14:creationId xmlns:p14="http://schemas.microsoft.com/office/powerpoint/2010/main" val="212148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3719C-0C1E-6C09-E249-C9E896C4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45494"/>
            <a:ext cx="8596668" cy="1320800"/>
          </a:xfrm>
        </p:spPr>
        <p:txBody>
          <a:bodyPr/>
          <a:lstStyle/>
          <a:p>
            <a:pPr algn="ctr"/>
            <a:r>
              <a:rPr lang="es-UY" dirty="0"/>
              <a:t>Aspectos del diseño institucional de la</a:t>
            </a:r>
            <a:br>
              <a:rPr lang="es-UY" dirty="0"/>
            </a:br>
            <a:r>
              <a:rPr lang="es-UY" dirty="0" err="1"/>
              <a:t>ARSeS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7C90E-E445-40EE-26DA-4B704ED44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46413"/>
            <a:ext cx="10837333" cy="5527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UY" sz="28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s-UY" sz="2800" b="1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Mandato</a:t>
            </a: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lphaLcPeriod"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Evaluar ,Regular y Supervisar a los sujetos prestadores de la Seguridad Social (BPS, Servicios de Retiro MD y MI, Cajas Paraestatales y entidades privadas como AFAP y Sociedades Administradoras de Fondos Complementarios).</a:t>
            </a:r>
          </a:p>
          <a:p>
            <a:pPr marL="457200" indent="-457200">
              <a:buAutoNum type="alphaLcPeriod"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Velar por el cumplimiento de los principios de Universalidad, Suficiencia, Adecuación y Sostenibilidad Financiera de todas las prestaciones de Seguridad Social de la República según la ley.</a:t>
            </a:r>
          </a:p>
          <a:p>
            <a:pPr marL="457200" indent="-457200">
              <a:buAutoNum type="alphaLcPeriod"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Velar por la buena administración, estabilidad y suficiencia de las prestaciones y de los derechos de los afiliados</a:t>
            </a:r>
          </a:p>
          <a:p>
            <a:pPr marL="457200" indent="-457200">
              <a:buAutoNum type="alphaLcPeriod"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Informar al P. Ejecutivo y al </a:t>
            </a:r>
            <a:r>
              <a:rPr lang="es-UY" sz="2000" i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Parlmento</a:t>
            </a: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 del estado de situación de la SS y darle amplia difusión pública</a:t>
            </a:r>
          </a:p>
          <a:p>
            <a:pPr marL="457200" indent="-457200">
              <a:buAutoNum type="alphaLcPeriod"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Promover el conocimiento de los derechos de los afiliados y atender sus reclamos</a:t>
            </a:r>
          </a:p>
          <a:p>
            <a:pPr marL="457200" indent="-457200">
              <a:buAutoNum type="alphaLcPeriod"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Hacer recomendaciones y promover la investigación en SS y planes de evaluación de los distintos planes.</a:t>
            </a:r>
          </a:p>
          <a:p>
            <a:pPr marL="0" indent="0">
              <a:buNone/>
            </a:pPr>
            <a:endParaRPr lang="es-UY" sz="20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UY" sz="2000" i="1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s-UY" sz="2000" i="1" dirty="0"/>
          </a:p>
        </p:txBody>
      </p:sp>
    </p:spTree>
    <p:extLst>
      <p:ext uri="{BB962C8B-B14F-4D97-AF65-F5344CB8AC3E}">
        <p14:creationId xmlns:p14="http://schemas.microsoft.com/office/powerpoint/2010/main" val="321932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3719C-0C1E-6C09-E249-C9E896C4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69" y="254755"/>
            <a:ext cx="11546005" cy="1320800"/>
          </a:xfrm>
        </p:spPr>
        <p:txBody>
          <a:bodyPr/>
          <a:lstStyle/>
          <a:p>
            <a:pPr algn="ctr"/>
            <a:r>
              <a:rPr lang="es-UY" dirty="0"/>
              <a:t>Aspectos del diseño institucional de la</a:t>
            </a:r>
            <a:br>
              <a:rPr lang="es-UY" dirty="0"/>
            </a:br>
            <a:r>
              <a:rPr lang="es-UY" dirty="0" err="1"/>
              <a:t>ARSeS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7C90E-E445-40EE-26DA-4B704ED44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75556"/>
            <a:ext cx="10022511" cy="4948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UY" sz="2800" dirty="0">
                <a:latin typeface="Trebuchet MS" panose="020B0603020202020204" pitchFamily="34" charset="0"/>
                <a:cs typeface="Times New Roman" panose="02020603050405020304" pitchFamily="18" charset="0"/>
              </a:rPr>
              <a:t>1. </a:t>
            </a:r>
            <a:r>
              <a:rPr lang="es-UY" sz="2800" b="1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Mandato</a:t>
            </a:r>
            <a:r>
              <a:rPr lang="es-UY" sz="2400" b="1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g. evaluar, regular y controlar los </a:t>
            </a:r>
            <a:r>
              <a:rPr lang="es-UY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regímes</a:t>
            </a: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de Ahorro Individual: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	1. Estructura de los Fonos y </a:t>
            </a:r>
            <a:r>
              <a:rPr lang="es-UY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Subfondos</a:t>
            </a: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atendiendo al riesgo-retorno acorde con la etapa de vida del afiliado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	2. Instrumentos de </a:t>
            </a:r>
            <a:r>
              <a:rPr lang="es-UY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desacumulación</a:t>
            </a: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como Rentas Vitalicias previsionales y otros que se creen.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	3. Parámetros actuariales actualizados para todo el sistema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Lo anterior implica absorber poderes jurídicos y cometidos desempeñados por el BCU en materia de AFAP (no así con las Aseguradoras).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h. Asesorar y proponer disposiciones en materia de sus competencias, en particular seguros </a:t>
            </a:r>
            <a:r>
              <a:rPr lang="es-UY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previsionarles</a:t>
            </a: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del régimen de ahorro individual</a:t>
            </a:r>
          </a:p>
          <a:p>
            <a:pPr marL="0" indent="0">
              <a:buNone/>
            </a:pPr>
            <a:r>
              <a:rPr lang="es-UY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i. Coordinar con MTSS y el BCU en todo lo pertinente.</a:t>
            </a:r>
          </a:p>
          <a:p>
            <a:pPr marL="0" indent="0">
              <a:buNone/>
            </a:pPr>
            <a:r>
              <a:rPr lang="es-UY" sz="2000" i="1" dirty="0">
                <a:latin typeface="Trebuchet MS" panose="020B0603020202020204" pitchFamily="34" charset="0"/>
                <a:cs typeface="Times New Roman" panose="02020603050405020304" pitchFamily="18" charset="0"/>
              </a:rPr>
              <a:t>	</a:t>
            </a:r>
            <a:endParaRPr lang="es-UY" sz="2000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6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3719C-0C1E-6C09-E249-C9E896C4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242" y="9088"/>
            <a:ext cx="8596668" cy="1320800"/>
          </a:xfrm>
        </p:spPr>
        <p:txBody>
          <a:bodyPr/>
          <a:lstStyle/>
          <a:p>
            <a:pPr algn="ctr"/>
            <a:r>
              <a:rPr lang="es-UY" dirty="0"/>
              <a:t>Aspectos del diseño institucional de la</a:t>
            </a:r>
            <a:br>
              <a:rPr lang="es-UY" dirty="0"/>
            </a:br>
            <a:r>
              <a:rPr lang="es-UY" dirty="0" err="1"/>
              <a:t>ARSeS</a:t>
            </a:r>
            <a:r>
              <a:rPr lang="es-UY" dirty="0"/>
              <a:t>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7C90E-E445-40EE-26DA-4B704ED44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64" y="1193408"/>
            <a:ext cx="11627893" cy="56009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UY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Alcanza con el mandato? NO, se requiere un organismo que mire a largo plazo.</a:t>
            </a:r>
          </a:p>
          <a:p>
            <a:pPr marL="0" indent="0">
              <a:buNone/>
            </a:pPr>
            <a:r>
              <a:rPr lang="es-UY" sz="24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La INDEPENDENCIA del Gobierno de turno </a:t>
            </a:r>
            <a:r>
              <a:rPr lang="es-UY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fortalece el cumplimiento del mandato al no estar tan expuesta a “incentivos perversos” y “costos políticos” de corto plazo.</a:t>
            </a:r>
          </a:p>
          <a:p>
            <a:pPr marL="0" indent="0">
              <a:buNone/>
            </a:pPr>
            <a:r>
              <a:rPr lang="es-UY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Anteproyecto </a:t>
            </a:r>
            <a:r>
              <a:rPr lang="es-UY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viene bien orientado: </a:t>
            </a:r>
            <a:r>
              <a:rPr lang="es-UY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 Jurídica Estatal Descentralizada</a:t>
            </a:r>
            <a:r>
              <a:rPr lang="es-UY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UY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(servicio descentralizado) gobernada por un </a:t>
            </a:r>
            <a:r>
              <a:rPr lang="es-UY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Directorio de 3 miembros con mandato </a:t>
            </a:r>
            <a:r>
              <a:rPr lang="es-UY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 largo que el</a:t>
            </a:r>
            <a:r>
              <a:rPr lang="es-UY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ciclo electoral</a:t>
            </a:r>
            <a:endParaRPr lang="es-U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s-UY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Designados por art 187 de la Constitución</a:t>
            </a:r>
          </a:p>
          <a:p>
            <a:pPr lvl="1"/>
            <a:r>
              <a:rPr lang="es-UY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Requisitos: formación, capacidad técnica, idoneidad moral y prestigio.</a:t>
            </a:r>
          </a:p>
          <a:p>
            <a:pPr lvl="1"/>
            <a:r>
              <a:rPr lang="es-UY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Duración del mandato 6 años</a:t>
            </a:r>
          </a:p>
          <a:p>
            <a:pPr marL="0" indent="0">
              <a:buNone/>
            </a:pPr>
            <a:r>
              <a:rPr lang="es-UY" sz="24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A mejorar</a:t>
            </a:r>
            <a:r>
              <a:rPr lang="es-UY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UY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deberían sustituirse de </a:t>
            </a:r>
            <a:r>
              <a:rPr lang="es-UY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manera</a:t>
            </a:r>
            <a:r>
              <a:rPr lang="es-UY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 alternada, tanto para guardar la memoria institucional como para salvaguardar la independencia del gobierno de turno</a:t>
            </a:r>
          </a:p>
          <a:p>
            <a:pPr marL="0" indent="0">
              <a:buNone/>
            </a:pPr>
            <a:r>
              <a:rPr lang="es-UY" sz="24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Pero CUIDADO, el diseño institucional no lo es todo. </a:t>
            </a:r>
            <a:r>
              <a:rPr lang="es-UY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Debe ser respetado en la práctica y no tenemos bien desarrollada esta cultura institucional en otros ámbitos.</a:t>
            </a:r>
            <a:endParaRPr lang="es-UY" sz="2400" b="1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UY" sz="2400" b="1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UY" sz="2400" i="1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UY" sz="2400" i="1" dirty="0"/>
          </a:p>
        </p:txBody>
      </p:sp>
    </p:spTree>
    <p:extLst>
      <p:ext uri="{BB962C8B-B14F-4D97-AF65-F5344CB8AC3E}">
        <p14:creationId xmlns:p14="http://schemas.microsoft.com/office/powerpoint/2010/main" val="328421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2691C-7614-BD63-DF00-40F37B72A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118045" cy="3184479"/>
          </a:xfrm>
        </p:spPr>
        <p:txBody>
          <a:bodyPr>
            <a:normAutofit/>
          </a:bodyPr>
          <a:lstStyle/>
          <a:p>
            <a:r>
              <a:rPr lang="es-UY" sz="4000" dirty="0"/>
              <a:t>Creación de la</a:t>
            </a:r>
            <a:br>
              <a:rPr lang="es-UY" sz="4000" dirty="0"/>
            </a:br>
            <a:r>
              <a:rPr lang="es-UY" sz="4000" dirty="0"/>
              <a:t>Agencia Reguladora de la Seguridad Social</a:t>
            </a:r>
            <a:br>
              <a:rPr lang="es-UY" sz="4000" dirty="0"/>
            </a:br>
            <a:r>
              <a:rPr lang="es-UY" sz="4000" dirty="0"/>
              <a:t>(</a:t>
            </a:r>
            <a:r>
              <a:rPr lang="es-UY" sz="4000" dirty="0" err="1"/>
              <a:t>ARSeS</a:t>
            </a:r>
            <a:r>
              <a:rPr lang="es-UY" sz="4000" dirty="0"/>
              <a:t>)</a:t>
            </a:r>
            <a:br>
              <a:rPr lang="es-UY" sz="4000" dirty="0"/>
            </a:br>
            <a:br>
              <a:rPr lang="es-UY" sz="4000" dirty="0"/>
            </a:br>
            <a:r>
              <a:rPr lang="es-UY" sz="4000" dirty="0"/>
              <a:t>                                José Antonio </a:t>
            </a:r>
            <a:r>
              <a:rPr lang="es-UY" sz="4000" dirty="0" err="1"/>
              <a:t>licandro</a:t>
            </a:r>
            <a:endParaRPr lang="es-UY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5D7107-BAC9-619B-3B48-525EB8AD6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889612"/>
            <a:ext cx="8596668" cy="2151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UY" sz="5400" dirty="0"/>
          </a:p>
          <a:p>
            <a:pPr marL="0" indent="0" algn="ctr">
              <a:buNone/>
            </a:pPr>
            <a:r>
              <a:rPr lang="es-UY" sz="5400" dirty="0"/>
              <a:t>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20468323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1356</TotalTime>
  <Words>777</Words>
  <Application>Microsoft Office PowerPoint</Application>
  <PresentationFormat>Panorámica</PresentationFormat>
  <Paragraphs>63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Reforma de la SS ¿Hacia dónde vamos?  Creación de la Agencia Reguladora de la Seguridad Social (ARSeS)</vt:lpstr>
      <vt:lpstr>Porqué es importante tener una agencia como la ARSeS</vt:lpstr>
      <vt:lpstr>Porqué es importante tener una agencia como la ARSeS</vt:lpstr>
      <vt:lpstr>Porqué es importante tener una agencia como la ARSeS</vt:lpstr>
      <vt:lpstr>Aspectos del diseño institucional de la ARSeS</vt:lpstr>
      <vt:lpstr>Aspectos del diseño institucional de la ARSeS</vt:lpstr>
      <vt:lpstr>Aspectos del diseño institucional de la ARSeS: </vt:lpstr>
      <vt:lpstr>Creación de la Agencia Reguladora de la Seguridad Social (ARSeS)                                  José Antonio licandro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de la SS ¿Hacia dónde vamos?  Creación de la Agencia Reguladora de la Seguridad Social (ARSeS)</dc:title>
  <dc:creator>José Antonio</dc:creator>
  <cp:lastModifiedBy>maria benavente</cp:lastModifiedBy>
  <cp:revision>28</cp:revision>
  <dcterms:created xsi:type="dcterms:W3CDTF">2022-08-18T19:14:33Z</dcterms:created>
  <dcterms:modified xsi:type="dcterms:W3CDTF">2022-08-23T18:45:38Z</dcterms:modified>
</cp:coreProperties>
</file>