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65" r:id="rId5"/>
    <p:sldId id="268" r:id="rId6"/>
    <p:sldId id="266" r:id="rId7"/>
    <p:sldId id="267" r:id="rId8"/>
    <p:sldId id="259" r:id="rId9"/>
    <p:sldId id="264" r:id="rId10"/>
    <p:sldId id="261" r:id="rId11"/>
    <p:sldId id="263" r:id="rId12"/>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UY"/>
          </a:p>
        </p:txBody>
      </p:sp>
      <p:sp>
        <p:nvSpPr>
          <p:cNvPr id="4" name="Marcador de fecha 3"/>
          <p:cNvSpPr>
            <a:spLocks noGrp="1"/>
          </p:cNvSpPr>
          <p:nvPr>
            <p:ph type="dt" sz="half" idx="10"/>
          </p:nvPr>
        </p:nvSpPr>
        <p:spPr/>
        <p:txBody>
          <a:bodyPr/>
          <a:lstStyle/>
          <a:p>
            <a:fld id="{92322FD6-7C4F-4A27-897E-3C1A17F80502}" type="datetimeFigureOut">
              <a:rPr lang="es-UY" smtClean="0"/>
              <a:pPr/>
              <a:t>31/3/2023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278937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fecha 3"/>
          <p:cNvSpPr>
            <a:spLocks noGrp="1"/>
          </p:cNvSpPr>
          <p:nvPr>
            <p:ph type="dt" sz="half" idx="10"/>
          </p:nvPr>
        </p:nvSpPr>
        <p:spPr/>
        <p:txBody>
          <a:bodyPr/>
          <a:lstStyle/>
          <a:p>
            <a:fld id="{92322FD6-7C4F-4A27-897E-3C1A17F80502}" type="datetimeFigureOut">
              <a:rPr lang="es-UY" smtClean="0"/>
              <a:pPr/>
              <a:t>31/3/2023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289836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fecha 3"/>
          <p:cNvSpPr>
            <a:spLocks noGrp="1"/>
          </p:cNvSpPr>
          <p:nvPr>
            <p:ph type="dt" sz="half" idx="10"/>
          </p:nvPr>
        </p:nvSpPr>
        <p:spPr/>
        <p:txBody>
          <a:bodyPr/>
          <a:lstStyle/>
          <a:p>
            <a:fld id="{92322FD6-7C4F-4A27-897E-3C1A17F80502}" type="datetimeFigureOut">
              <a:rPr lang="es-UY" smtClean="0"/>
              <a:pPr/>
              <a:t>31/3/2023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312646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Y"/>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fecha 3"/>
          <p:cNvSpPr>
            <a:spLocks noGrp="1"/>
          </p:cNvSpPr>
          <p:nvPr>
            <p:ph type="dt" sz="half" idx="10"/>
          </p:nvPr>
        </p:nvSpPr>
        <p:spPr/>
        <p:txBody>
          <a:bodyPr/>
          <a:lstStyle/>
          <a:p>
            <a:fld id="{92322FD6-7C4F-4A27-897E-3C1A17F80502}" type="datetimeFigureOut">
              <a:rPr lang="es-UY" smtClean="0"/>
              <a:pPr/>
              <a:t>31/3/2023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285537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2322FD6-7C4F-4A27-897E-3C1A17F80502}" type="datetimeFigureOut">
              <a:rPr lang="es-UY" smtClean="0"/>
              <a:pPr/>
              <a:t>31/3/2023</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49735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Marcador de fecha 4"/>
          <p:cNvSpPr>
            <a:spLocks noGrp="1"/>
          </p:cNvSpPr>
          <p:nvPr>
            <p:ph type="dt" sz="half" idx="10"/>
          </p:nvPr>
        </p:nvSpPr>
        <p:spPr/>
        <p:txBody>
          <a:bodyPr/>
          <a:lstStyle/>
          <a:p>
            <a:fld id="{92322FD6-7C4F-4A27-897E-3C1A17F80502}" type="datetimeFigureOut">
              <a:rPr lang="es-UY" smtClean="0"/>
              <a:pPr/>
              <a:t>31/3/2023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374002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Marcador de fecha 6"/>
          <p:cNvSpPr>
            <a:spLocks noGrp="1"/>
          </p:cNvSpPr>
          <p:nvPr>
            <p:ph type="dt" sz="half" idx="10"/>
          </p:nvPr>
        </p:nvSpPr>
        <p:spPr/>
        <p:txBody>
          <a:bodyPr/>
          <a:lstStyle/>
          <a:p>
            <a:fld id="{92322FD6-7C4F-4A27-897E-3C1A17F80502}" type="datetimeFigureOut">
              <a:rPr lang="es-UY" smtClean="0"/>
              <a:pPr/>
              <a:t>31/3/2023</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209701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Y"/>
          </a:p>
        </p:txBody>
      </p:sp>
      <p:sp>
        <p:nvSpPr>
          <p:cNvPr id="3" name="Marcador de fecha 2"/>
          <p:cNvSpPr>
            <a:spLocks noGrp="1"/>
          </p:cNvSpPr>
          <p:nvPr>
            <p:ph type="dt" sz="half" idx="10"/>
          </p:nvPr>
        </p:nvSpPr>
        <p:spPr/>
        <p:txBody>
          <a:bodyPr/>
          <a:lstStyle/>
          <a:p>
            <a:fld id="{92322FD6-7C4F-4A27-897E-3C1A17F80502}" type="datetimeFigureOut">
              <a:rPr lang="es-UY" smtClean="0"/>
              <a:pPr/>
              <a:t>31/3/2023</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243463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322FD6-7C4F-4A27-897E-3C1A17F80502}" type="datetimeFigureOut">
              <a:rPr lang="es-UY" smtClean="0"/>
              <a:pPr/>
              <a:t>31/3/2023</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87226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2322FD6-7C4F-4A27-897E-3C1A17F80502}" type="datetimeFigureOut">
              <a:rPr lang="es-UY" smtClean="0"/>
              <a:pPr/>
              <a:t>31/3/2023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391427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2322FD6-7C4F-4A27-897E-3C1A17F80502}" type="datetimeFigureOut">
              <a:rPr lang="es-UY" smtClean="0"/>
              <a:pPr/>
              <a:t>31/3/2023</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52350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FD6-7C4F-4A27-897E-3C1A17F80502}" type="datetimeFigureOut">
              <a:rPr lang="es-UY" smtClean="0"/>
              <a:pPr/>
              <a:t>31/3/2023</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5C53C-919D-4C85-84F6-6894B83D4BED}" type="slidenum">
              <a:rPr lang="es-UY" smtClean="0"/>
              <a:pPr/>
              <a:t>‹Nº›</a:t>
            </a:fld>
            <a:endParaRPr lang="es-UY"/>
          </a:p>
        </p:txBody>
      </p:sp>
    </p:spTree>
    <p:extLst>
      <p:ext uri="{BB962C8B-B14F-4D97-AF65-F5344CB8AC3E}">
        <p14:creationId xmlns:p14="http://schemas.microsoft.com/office/powerpoint/2010/main" xmlns="" val="57172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hyperlink" Target="https://www.snb.ch/en/mmr/reference/stabrep_2022/source/stabrep_2022.en.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s201.q4cdn.com/589201576/files/doc_financials/2022/q4/Q4-2022-SVB-Basel-Pillar-lll-Disclosures.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pi.com/silicon-valley-bank-would-have-passed-the-liquidity-coverage-ratio-requirement/" TargetMode="Externa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som.yale.edu/story/2023/lessons-applying-liquidity-coverage-ratio-silicon-valley-ban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ca.org.uk/publication/corporate/fsa-rbs.pdf" TargetMode="External"/><Relationship Id="rId2" Type="http://schemas.openxmlformats.org/officeDocument/2006/relationships/hyperlink" Target="https://www.wsj.com/articles/svb-silicon-valley-bank-collapse-chief-risk-officer-f6e1fcf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w.com/es/ubs-acuerda-comprar-credit-suisse-por-m%C3%A1s-de-tres-mil-millones-de-d%C3%B3lares/a-65042519" TargetMode="External"/><Relationship Id="rId2" Type="http://schemas.openxmlformats.org/officeDocument/2006/relationships/hyperlink" Target="https://www.dw.com/es/la-gran-ca%C3%ADda-del-banco-credit-suisse/a-65016503" TargetMode="External"/><Relationship Id="rId1" Type="http://schemas.openxmlformats.org/officeDocument/2006/relationships/slideLayout" Target="../slideLayouts/slideLayout2.xml"/><Relationship Id="rId4" Type="http://schemas.openxmlformats.org/officeDocument/2006/relationships/hyperlink" Target="https://www.firstcitizens.com/m-a/sv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UY" dirty="0" smtClean="0"/>
              <a:t>Estamos ante una nueva crisis financiera internacional? </a:t>
            </a:r>
            <a:endParaRPr lang="es-UY" dirty="0"/>
          </a:p>
        </p:txBody>
      </p:sp>
      <p:sp>
        <p:nvSpPr>
          <p:cNvPr id="3" name="Subtítulo 2"/>
          <p:cNvSpPr>
            <a:spLocks noGrp="1"/>
          </p:cNvSpPr>
          <p:nvPr>
            <p:ph type="subTitle" idx="1"/>
          </p:nvPr>
        </p:nvSpPr>
        <p:spPr/>
        <p:txBody>
          <a:bodyPr/>
          <a:lstStyle/>
          <a:p>
            <a:r>
              <a:rPr lang="es-UY" dirty="0" smtClean="0"/>
              <a:t>Fernando Barrán</a:t>
            </a:r>
            <a:endParaRPr lang="es-UY" dirty="0"/>
          </a:p>
        </p:txBody>
      </p:sp>
    </p:spTree>
    <p:extLst>
      <p:ext uri="{BB962C8B-B14F-4D97-AF65-F5344CB8AC3E}">
        <p14:creationId xmlns:p14="http://schemas.microsoft.com/office/powerpoint/2010/main" xmlns="" val="283397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1478" y="-154448"/>
            <a:ext cx="11260182" cy="1325563"/>
          </a:xfrm>
        </p:spPr>
        <p:txBody>
          <a:bodyPr>
            <a:normAutofit/>
          </a:bodyPr>
          <a:lstStyle/>
          <a:p>
            <a:r>
              <a:rPr lang="es-UY" sz="3600" dirty="0"/>
              <a:t>Resolución Bancaria: </a:t>
            </a:r>
            <a:r>
              <a:rPr lang="es-UY" sz="3600" dirty="0" smtClean="0"/>
              <a:t>corto </a:t>
            </a:r>
            <a:r>
              <a:rPr lang="es-UY" sz="3600" dirty="0"/>
              <a:t>p</a:t>
            </a:r>
            <a:r>
              <a:rPr lang="es-UY" sz="3600" dirty="0" smtClean="0"/>
              <a:t>lazo </a:t>
            </a:r>
            <a:r>
              <a:rPr lang="es-UY" sz="3600" dirty="0"/>
              <a:t>vs efectos de largo plazo</a:t>
            </a:r>
          </a:p>
        </p:txBody>
      </p:sp>
      <p:pic>
        <p:nvPicPr>
          <p:cNvPr id="4" name="Marcador de contenido 3"/>
          <p:cNvPicPr>
            <a:picLocks noGrp="1" noChangeAspect="1"/>
          </p:cNvPicPr>
          <p:nvPr>
            <p:ph idx="1"/>
          </p:nvPr>
        </p:nvPicPr>
        <p:blipFill>
          <a:blip r:embed="rId2" cstate="print"/>
          <a:stretch>
            <a:fillRect/>
          </a:stretch>
        </p:blipFill>
        <p:spPr>
          <a:xfrm>
            <a:off x="603069" y="1051243"/>
            <a:ext cx="6114963" cy="2582215"/>
          </a:xfrm>
          <a:prstGeom prst="rect">
            <a:avLst/>
          </a:prstGeom>
        </p:spPr>
      </p:pic>
      <p:pic>
        <p:nvPicPr>
          <p:cNvPr id="5" name="Imagen 4"/>
          <p:cNvPicPr>
            <a:picLocks noChangeAspect="1"/>
          </p:cNvPicPr>
          <p:nvPr/>
        </p:nvPicPr>
        <p:blipFill>
          <a:blip r:embed="rId3" cstate="print"/>
          <a:stretch>
            <a:fillRect/>
          </a:stretch>
        </p:blipFill>
        <p:spPr>
          <a:xfrm>
            <a:off x="603069" y="3633458"/>
            <a:ext cx="6833421" cy="2842947"/>
          </a:xfrm>
          <a:prstGeom prst="rect">
            <a:avLst/>
          </a:prstGeom>
        </p:spPr>
      </p:pic>
      <p:sp>
        <p:nvSpPr>
          <p:cNvPr id="6" name="Rectángulo 5"/>
          <p:cNvSpPr/>
          <p:nvPr/>
        </p:nvSpPr>
        <p:spPr>
          <a:xfrm>
            <a:off x="7563395" y="2540161"/>
            <a:ext cx="4010296" cy="2554545"/>
          </a:xfrm>
          <a:prstGeom prst="rect">
            <a:avLst/>
          </a:prstGeom>
        </p:spPr>
        <p:txBody>
          <a:bodyPr wrap="square">
            <a:spAutoFit/>
          </a:bodyPr>
          <a:lstStyle/>
          <a:p>
            <a:pPr algn="ctr"/>
            <a:r>
              <a:rPr lang="en-US" sz="3200" dirty="0" smtClean="0"/>
              <a:t>¿De  “Too big to fail” </a:t>
            </a:r>
          </a:p>
          <a:p>
            <a:pPr algn="ctr"/>
            <a:endParaRPr lang="en-US" sz="3200" dirty="0" smtClean="0"/>
          </a:p>
          <a:p>
            <a:pPr algn="ctr"/>
            <a:r>
              <a:rPr lang="en-US" sz="3200" dirty="0"/>
              <a:t>a</a:t>
            </a:r>
            <a:endParaRPr lang="en-US" sz="3200" dirty="0" smtClean="0"/>
          </a:p>
          <a:p>
            <a:pPr algn="ctr"/>
            <a:endParaRPr lang="en-US" sz="3200" dirty="0" smtClean="0"/>
          </a:p>
          <a:p>
            <a:pPr algn="ctr"/>
            <a:r>
              <a:rPr lang="en-US" sz="3200" dirty="0" smtClean="0"/>
              <a:t>“Too big to be saved”?</a:t>
            </a:r>
            <a:endParaRPr lang="es-UY" sz="3200" dirty="0"/>
          </a:p>
        </p:txBody>
      </p:sp>
      <p:sp>
        <p:nvSpPr>
          <p:cNvPr id="7" name="Rectángulo 6"/>
          <p:cNvSpPr/>
          <p:nvPr/>
        </p:nvSpPr>
        <p:spPr>
          <a:xfrm>
            <a:off x="619856" y="6371550"/>
            <a:ext cx="10196190" cy="369332"/>
          </a:xfrm>
          <a:prstGeom prst="rect">
            <a:avLst/>
          </a:prstGeom>
        </p:spPr>
        <p:txBody>
          <a:bodyPr wrap="square">
            <a:spAutoFit/>
          </a:bodyPr>
          <a:lstStyle/>
          <a:p>
            <a:r>
              <a:rPr lang="es-UY" dirty="0" smtClean="0">
                <a:hlinkClick r:id="rId4"/>
              </a:rPr>
              <a:t>https://www.snb.ch/en/mmr/reference/stabrep_2022/source/stabrep_2022.en.pdf</a:t>
            </a:r>
            <a:endParaRPr lang="es-UY" dirty="0" smtClean="0"/>
          </a:p>
        </p:txBody>
      </p:sp>
    </p:spTree>
    <p:extLst>
      <p:ext uri="{BB962C8B-B14F-4D97-AF65-F5344CB8AC3E}">
        <p14:creationId xmlns:p14="http://schemas.microsoft.com/office/powerpoint/2010/main" xmlns="" val="2362043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stretch>
            <a:fillRect/>
          </a:stretch>
        </p:blipFill>
        <p:spPr>
          <a:xfrm>
            <a:off x="1937526" y="177708"/>
            <a:ext cx="8591137" cy="6301469"/>
          </a:xfrm>
          <a:prstGeom prst="rect">
            <a:avLst/>
          </a:prstGeom>
        </p:spPr>
      </p:pic>
      <p:sp>
        <p:nvSpPr>
          <p:cNvPr id="8" name="Rectángulo redondeado 7"/>
          <p:cNvSpPr/>
          <p:nvPr/>
        </p:nvSpPr>
        <p:spPr>
          <a:xfrm>
            <a:off x="1937526" y="5917474"/>
            <a:ext cx="2033583" cy="2351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9" name="Rectángulo redondeado 8"/>
          <p:cNvSpPr/>
          <p:nvPr/>
        </p:nvSpPr>
        <p:spPr>
          <a:xfrm>
            <a:off x="6753497" y="5721531"/>
            <a:ext cx="3618411" cy="2481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xmlns="" val="499595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201784" y="3963"/>
            <a:ext cx="9771016" cy="6837886"/>
          </a:xfrm>
          <a:prstGeom prst="rect">
            <a:avLst/>
          </a:prstGeom>
        </p:spPr>
      </p:pic>
    </p:spTree>
    <p:extLst>
      <p:ext uri="{BB962C8B-B14F-4D97-AF65-F5344CB8AC3E}">
        <p14:creationId xmlns:p14="http://schemas.microsoft.com/office/powerpoint/2010/main" xmlns="" val="1596857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47916" y="107577"/>
            <a:ext cx="5741896" cy="6185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3200" dirty="0" smtClean="0"/>
              <a:t>RBS (2008)</a:t>
            </a:r>
          </a:p>
          <a:p>
            <a:pPr algn="ctr"/>
            <a:endParaRPr lang="es-UY" sz="3200" dirty="0" smtClean="0"/>
          </a:p>
          <a:p>
            <a:r>
              <a:rPr lang="en-US" sz="1600" dirty="0" err="1" smtClean="0"/>
              <a:t>Desde</a:t>
            </a:r>
            <a:r>
              <a:rPr lang="en-US" sz="1600" dirty="0" smtClean="0"/>
              <a:t> </a:t>
            </a:r>
            <a:r>
              <a:rPr lang="en-US" sz="1600" dirty="0" err="1" smtClean="0"/>
              <a:t>abril</a:t>
            </a:r>
            <a:r>
              <a:rPr lang="en-US" sz="1600" dirty="0" smtClean="0"/>
              <a:t> de April 2008 el </a:t>
            </a:r>
            <a:r>
              <a:rPr lang="en-US" sz="1600" dirty="0" err="1" smtClean="0"/>
              <a:t>precio</a:t>
            </a:r>
            <a:r>
              <a:rPr lang="en-US" sz="1600" dirty="0" smtClean="0"/>
              <a:t> de las </a:t>
            </a:r>
            <a:r>
              <a:rPr lang="en-US" sz="1600" dirty="0" err="1" smtClean="0"/>
              <a:t>acciones</a:t>
            </a:r>
            <a:r>
              <a:rPr lang="en-US" sz="1600" dirty="0" smtClean="0"/>
              <a:t> </a:t>
            </a:r>
            <a:r>
              <a:rPr lang="en-US" sz="1600" dirty="0" err="1" smtClean="0"/>
              <a:t>cayó</a:t>
            </a:r>
            <a:r>
              <a:rPr lang="en-US" sz="1600" dirty="0" smtClean="0"/>
              <a:t> en 3 </a:t>
            </a:r>
            <a:r>
              <a:rPr lang="en-US" sz="1600" dirty="0" err="1" smtClean="0"/>
              <a:t>meses</a:t>
            </a:r>
            <a:r>
              <a:rPr lang="en-US" sz="1600" dirty="0" smtClean="0"/>
              <a:t> </a:t>
            </a:r>
            <a:r>
              <a:rPr lang="en-US" sz="1600" dirty="0" err="1" smtClean="0"/>
              <a:t>más</a:t>
            </a:r>
            <a:r>
              <a:rPr lang="en-US" sz="1600" dirty="0" smtClean="0"/>
              <a:t> de 40%. En </a:t>
            </a:r>
            <a:r>
              <a:rPr lang="en-US" sz="1600" dirty="0" err="1" smtClean="0"/>
              <a:t>octubre</a:t>
            </a:r>
            <a:r>
              <a:rPr lang="en-US" sz="1600" dirty="0" smtClean="0"/>
              <a:t> </a:t>
            </a:r>
            <a:r>
              <a:rPr lang="en-US" sz="1600" dirty="0" err="1" smtClean="0"/>
              <a:t>recibio</a:t>
            </a:r>
            <a:r>
              <a:rPr lang="en-US" sz="1600" dirty="0" smtClean="0"/>
              <a:t> </a:t>
            </a:r>
            <a:r>
              <a:rPr lang="en-US" sz="1600" dirty="0" err="1" smtClean="0"/>
              <a:t>asistencia</a:t>
            </a:r>
            <a:r>
              <a:rPr lang="en-US" sz="1600" dirty="0" smtClean="0"/>
              <a:t> </a:t>
            </a:r>
            <a:r>
              <a:rPr lang="en-US" sz="1600" dirty="0" err="1" smtClean="0"/>
              <a:t>financiera</a:t>
            </a:r>
            <a:r>
              <a:rPr lang="en-US" sz="1600" dirty="0" smtClean="0"/>
              <a:t> del </a:t>
            </a:r>
            <a:r>
              <a:rPr lang="en-US" sz="1600" dirty="0" err="1" smtClean="0"/>
              <a:t>BofE</a:t>
            </a:r>
            <a:r>
              <a:rPr lang="en-US" sz="1600" dirty="0" smtClean="0"/>
              <a:t> (</a:t>
            </a:r>
            <a:r>
              <a:rPr lang="es-UY" sz="1600" dirty="0" smtClean="0"/>
              <a:t>£ 37 </a:t>
            </a:r>
            <a:r>
              <a:rPr lang="es-UY" sz="1600" dirty="0" err="1" smtClean="0"/>
              <a:t>bn</a:t>
            </a:r>
            <a:r>
              <a:rPr lang="es-UY" sz="1600" dirty="0" smtClean="0"/>
              <a:t>) y fue capitalizado por el Gobierno  inyectando </a:t>
            </a:r>
            <a:r>
              <a:rPr lang="es-UY" sz="1600" dirty="0"/>
              <a:t>£</a:t>
            </a:r>
            <a:r>
              <a:rPr lang="es-UY" sz="1600" dirty="0" smtClean="0"/>
              <a:t>45.5bn.</a:t>
            </a:r>
            <a:endParaRPr lang="en-US" sz="1600" dirty="0" smtClean="0"/>
          </a:p>
          <a:p>
            <a:endParaRPr lang="en-US" sz="1600" dirty="0" smtClean="0"/>
          </a:p>
          <a:p>
            <a:r>
              <a:rPr lang="es-UY" sz="1600" b="1" dirty="0"/>
              <a:t>La causa inmediata de la caída </a:t>
            </a:r>
            <a:r>
              <a:rPr lang="es-UY" sz="1600" b="1" dirty="0" smtClean="0"/>
              <a:t>fue </a:t>
            </a:r>
            <a:r>
              <a:rPr lang="es-UY" sz="1600" b="1" dirty="0"/>
              <a:t>una corrida </a:t>
            </a:r>
            <a:r>
              <a:rPr lang="es-UY" sz="1600" b="1" dirty="0" smtClean="0"/>
              <a:t>bancaria, </a:t>
            </a:r>
            <a:r>
              <a:rPr lang="es-UY" sz="1600" dirty="0" smtClean="0"/>
              <a:t>disparada por preocupaciones </a:t>
            </a:r>
            <a:r>
              <a:rPr lang="es-UY" sz="1600" dirty="0"/>
              <a:t>acerca de la </a:t>
            </a:r>
            <a:r>
              <a:rPr lang="es-UY" sz="1600" dirty="0" smtClean="0"/>
              <a:t>solvencia.</a:t>
            </a:r>
          </a:p>
          <a:p>
            <a:endParaRPr lang="es-UY" sz="1600" dirty="0" smtClean="0"/>
          </a:p>
          <a:p>
            <a:r>
              <a:rPr lang="es-UY" sz="1600" dirty="0" smtClean="0"/>
              <a:t>Factores que influyeron en la caída:</a:t>
            </a:r>
          </a:p>
          <a:p>
            <a:r>
              <a:rPr lang="es-UY" sz="1600" dirty="0" smtClean="0"/>
              <a:t>1-Debilidad </a:t>
            </a:r>
            <a:r>
              <a:rPr lang="es-UY" sz="1600" dirty="0"/>
              <a:t>patrimonial </a:t>
            </a:r>
            <a:r>
              <a:rPr lang="es-UY" sz="1600" dirty="0" smtClean="0"/>
              <a:t>(relativa); (exceso de capital de 40% respecto del mínimo exigido.)</a:t>
            </a:r>
            <a:endParaRPr lang="es-UY" sz="1600" dirty="0"/>
          </a:p>
          <a:p>
            <a:r>
              <a:rPr lang="es-UY" sz="1600" dirty="0"/>
              <a:t>2. Sobre dependencia de financiamiento mayorista de corto plazo</a:t>
            </a:r>
            <a:r>
              <a:rPr lang="es-UY" sz="1600" dirty="0" smtClean="0"/>
              <a:t>; (El </a:t>
            </a:r>
            <a:r>
              <a:rPr lang="es-UY" sz="1600" dirty="0"/>
              <a:t>crecimiento orgánico del balance de RBS entre fines de 2004 y fines de 2007 </a:t>
            </a:r>
            <a:r>
              <a:rPr lang="es-UY" sz="1600" dirty="0" smtClean="0"/>
              <a:t>fue de 24</a:t>
            </a:r>
            <a:r>
              <a:rPr lang="es-UY" sz="1600" dirty="0"/>
              <a:t>% por </a:t>
            </a:r>
            <a:r>
              <a:rPr lang="es-UY" sz="1600" dirty="0" smtClean="0"/>
              <a:t>año.)</a:t>
            </a:r>
            <a:endParaRPr lang="es-UY" sz="1600" dirty="0"/>
          </a:p>
          <a:p>
            <a:r>
              <a:rPr lang="es-UY" sz="1600" dirty="0"/>
              <a:t>3. Preocupaciones </a:t>
            </a:r>
            <a:r>
              <a:rPr lang="es-UY" sz="1600" dirty="0" smtClean="0"/>
              <a:t>acerca </a:t>
            </a:r>
            <a:r>
              <a:rPr lang="es-UY" sz="1600" dirty="0"/>
              <a:t>de la calidad de </a:t>
            </a:r>
            <a:r>
              <a:rPr lang="es-UY" sz="1600" dirty="0" smtClean="0"/>
              <a:t>los activos;</a:t>
            </a:r>
            <a:endParaRPr lang="es-UY" sz="1600" dirty="0"/>
          </a:p>
          <a:p>
            <a:r>
              <a:rPr lang="es-UY" sz="1600" dirty="0"/>
              <a:t>4. Pérdidas sustanciales en las actividades de trading de </a:t>
            </a:r>
            <a:r>
              <a:rPr lang="es-UY" sz="1600" dirty="0" smtClean="0"/>
              <a:t>créditos que erosionaron </a:t>
            </a:r>
            <a:r>
              <a:rPr lang="es-UY" sz="1600" dirty="0"/>
              <a:t>la confianza del mercado</a:t>
            </a:r>
            <a:r>
              <a:rPr lang="es-UY" sz="1600" dirty="0" smtClean="0"/>
              <a:t>;</a:t>
            </a:r>
          </a:p>
          <a:p>
            <a:r>
              <a:rPr lang="es-UY" sz="1600" dirty="0" smtClean="0"/>
              <a:t>5. Una </a:t>
            </a:r>
            <a:r>
              <a:rPr lang="es-UY" sz="1600" dirty="0"/>
              <a:t>crisis sistémica en la cual los bancos en peores </a:t>
            </a:r>
            <a:r>
              <a:rPr lang="es-UY" sz="1600" dirty="0" smtClean="0"/>
              <a:t>condiciones relativas </a:t>
            </a:r>
            <a:r>
              <a:rPr lang="es-UY" sz="1600" dirty="0"/>
              <a:t>fueron </a:t>
            </a:r>
            <a:r>
              <a:rPr lang="es-UY" sz="1600" dirty="0" smtClean="0"/>
              <a:t>vulnerables </a:t>
            </a:r>
            <a:r>
              <a:rPr lang="es-UY" sz="1600" dirty="0"/>
              <a:t>a la caída.</a:t>
            </a:r>
          </a:p>
        </p:txBody>
      </p:sp>
      <p:sp>
        <p:nvSpPr>
          <p:cNvPr id="3" name="Rectángulo 2"/>
          <p:cNvSpPr/>
          <p:nvPr/>
        </p:nvSpPr>
        <p:spPr>
          <a:xfrm>
            <a:off x="352985" y="6396335"/>
            <a:ext cx="5143499" cy="461665"/>
          </a:xfrm>
          <a:prstGeom prst="rect">
            <a:avLst/>
          </a:prstGeom>
        </p:spPr>
        <p:txBody>
          <a:bodyPr wrap="square">
            <a:spAutoFit/>
          </a:bodyPr>
          <a:lstStyle/>
          <a:p>
            <a:r>
              <a:rPr lang="en-US" sz="1200" dirty="0">
                <a:solidFill>
                  <a:srgbClr val="000000"/>
                </a:solidFill>
                <a:latin typeface="Calibri" panose="020F0502020204030204" pitchFamily="34" charset="0"/>
              </a:rPr>
              <a:t>Financial Services Authority Board </a:t>
            </a:r>
            <a:r>
              <a:rPr lang="en-US" sz="1200" dirty="0" smtClean="0">
                <a:solidFill>
                  <a:srgbClr val="000000"/>
                </a:solidFill>
                <a:latin typeface="Calibri" panose="020F0502020204030204" pitchFamily="34" charset="0"/>
              </a:rPr>
              <a:t>Report, </a:t>
            </a:r>
            <a:r>
              <a:rPr lang="es-UY" sz="1200" dirty="0" err="1" smtClean="0">
                <a:solidFill>
                  <a:srgbClr val="000000"/>
                </a:solidFill>
                <a:latin typeface="Calibri" panose="020F0502020204030204" pitchFamily="34" charset="0"/>
              </a:rPr>
              <a:t>December</a:t>
            </a:r>
            <a:r>
              <a:rPr lang="es-UY" sz="1200" dirty="0" smtClean="0">
                <a:solidFill>
                  <a:srgbClr val="000000"/>
                </a:solidFill>
                <a:latin typeface="Calibri" panose="020F0502020204030204" pitchFamily="34" charset="0"/>
              </a:rPr>
              <a:t> </a:t>
            </a:r>
            <a:r>
              <a:rPr lang="es-UY" sz="1200" dirty="0">
                <a:solidFill>
                  <a:srgbClr val="000000"/>
                </a:solidFill>
                <a:latin typeface="Calibri" panose="020F0502020204030204" pitchFamily="34" charset="0"/>
              </a:rPr>
              <a:t>2011</a:t>
            </a:r>
          </a:p>
          <a:p>
            <a:r>
              <a:rPr lang="es-UY" sz="1200" dirty="0">
                <a:solidFill>
                  <a:srgbClr val="0563C2"/>
                </a:solidFill>
                <a:latin typeface="Calibri" panose="020F0502020204030204" pitchFamily="34" charset="0"/>
              </a:rPr>
              <a:t>https://www.fca.org.uk/publication/corporate/fsa-rbs.pdf</a:t>
            </a:r>
            <a:endParaRPr lang="es-UY" sz="1200" dirty="0"/>
          </a:p>
        </p:txBody>
      </p:sp>
      <p:sp>
        <p:nvSpPr>
          <p:cNvPr id="4" name="Rectángulo redondeado 3"/>
          <p:cNvSpPr/>
          <p:nvPr/>
        </p:nvSpPr>
        <p:spPr>
          <a:xfrm>
            <a:off x="6024282" y="107576"/>
            <a:ext cx="6064623" cy="6185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3200" dirty="0" smtClean="0"/>
              <a:t>SVB (2023)</a:t>
            </a:r>
          </a:p>
          <a:p>
            <a:pPr algn="ctr"/>
            <a:endParaRPr lang="en-US" sz="1600" dirty="0" smtClean="0"/>
          </a:p>
          <a:p>
            <a:r>
              <a:rPr lang="en-US" sz="1600" dirty="0" err="1" smtClean="0"/>
              <a:t>Desde</a:t>
            </a:r>
            <a:r>
              <a:rPr lang="en-US" sz="1600" dirty="0" smtClean="0"/>
              <a:t> </a:t>
            </a:r>
            <a:r>
              <a:rPr lang="en-US" sz="1600" dirty="0" err="1" smtClean="0"/>
              <a:t>diciembre</a:t>
            </a:r>
            <a:r>
              <a:rPr lang="en-US" sz="1600" dirty="0" smtClean="0"/>
              <a:t> de 2021 y hasta </a:t>
            </a:r>
            <a:r>
              <a:rPr lang="en-US" sz="1600" dirty="0" err="1" smtClean="0"/>
              <a:t>diciembre</a:t>
            </a:r>
            <a:r>
              <a:rPr lang="en-US" sz="1600" dirty="0" smtClean="0"/>
              <a:t> de 2022 el </a:t>
            </a:r>
            <a:r>
              <a:rPr lang="en-US" sz="1600" dirty="0" err="1" smtClean="0"/>
              <a:t>precio</a:t>
            </a:r>
            <a:r>
              <a:rPr lang="en-US" sz="1600" dirty="0" smtClean="0"/>
              <a:t> de las </a:t>
            </a:r>
            <a:r>
              <a:rPr lang="en-US" sz="1600" dirty="0" err="1" smtClean="0"/>
              <a:t>acciones</a:t>
            </a:r>
            <a:r>
              <a:rPr lang="en-US" sz="1600" dirty="0" smtClean="0"/>
              <a:t> </a:t>
            </a:r>
            <a:r>
              <a:rPr lang="en-US" sz="1600" dirty="0" err="1" smtClean="0"/>
              <a:t>cayó</a:t>
            </a:r>
            <a:r>
              <a:rPr lang="en-US" sz="1600" dirty="0" smtClean="0"/>
              <a:t> 70%. En </a:t>
            </a:r>
            <a:r>
              <a:rPr lang="en-US" sz="1600" dirty="0" err="1" smtClean="0"/>
              <a:t>marzo</a:t>
            </a:r>
            <a:r>
              <a:rPr lang="en-US" sz="1600" dirty="0" smtClean="0"/>
              <a:t> 2023 la mayor parte de los </a:t>
            </a:r>
            <a:r>
              <a:rPr lang="en-US" sz="1600" dirty="0" err="1" smtClean="0"/>
              <a:t>activos</a:t>
            </a:r>
            <a:r>
              <a:rPr lang="en-US" sz="1600" dirty="0" smtClean="0"/>
              <a:t> y </a:t>
            </a:r>
            <a:r>
              <a:rPr lang="en-US" sz="1600" dirty="0" err="1" smtClean="0"/>
              <a:t>pasivos</a:t>
            </a:r>
            <a:r>
              <a:rPr lang="en-US" sz="1600" dirty="0" smtClean="0"/>
              <a:t> </a:t>
            </a:r>
            <a:r>
              <a:rPr lang="en-US" sz="1600" dirty="0" err="1" smtClean="0"/>
              <a:t>serán</a:t>
            </a:r>
            <a:r>
              <a:rPr lang="en-US" sz="1600" dirty="0" smtClean="0"/>
              <a:t> </a:t>
            </a:r>
            <a:r>
              <a:rPr lang="en-US" sz="1600" dirty="0" err="1" smtClean="0"/>
              <a:t>adquiridos</a:t>
            </a:r>
            <a:r>
              <a:rPr lang="en-US" sz="1600" dirty="0" smtClean="0"/>
              <a:t> </a:t>
            </a:r>
            <a:r>
              <a:rPr lang="en-US" sz="1600" dirty="0" err="1" smtClean="0"/>
              <a:t>por</a:t>
            </a:r>
            <a:r>
              <a:rPr lang="en-US" sz="1600" dirty="0" smtClean="0"/>
              <a:t> Citizen Bank.</a:t>
            </a:r>
          </a:p>
          <a:p>
            <a:endParaRPr lang="en-US" sz="1600" dirty="0" smtClean="0"/>
          </a:p>
          <a:p>
            <a:r>
              <a:rPr lang="es-UY" sz="1600" b="1" dirty="0"/>
              <a:t>La causa inmediata de la caída </a:t>
            </a:r>
            <a:r>
              <a:rPr lang="es-UY" sz="1600" b="1" dirty="0" smtClean="0"/>
              <a:t>fue </a:t>
            </a:r>
            <a:r>
              <a:rPr lang="es-UY" sz="1600" b="1" dirty="0"/>
              <a:t>una corrida </a:t>
            </a:r>
            <a:r>
              <a:rPr lang="es-UY" sz="1600" b="1" dirty="0" smtClean="0"/>
              <a:t>bancaria, </a:t>
            </a:r>
            <a:r>
              <a:rPr lang="es-UY" sz="1600" dirty="0" smtClean="0"/>
              <a:t>disparada por preocupaciones </a:t>
            </a:r>
            <a:r>
              <a:rPr lang="es-UY" sz="1600" dirty="0"/>
              <a:t>acerca de la </a:t>
            </a:r>
            <a:r>
              <a:rPr lang="es-UY" sz="1600" dirty="0" smtClean="0"/>
              <a:t>solvencia.</a:t>
            </a:r>
          </a:p>
          <a:p>
            <a:endParaRPr lang="es-UY" sz="1600" dirty="0" smtClean="0"/>
          </a:p>
          <a:p>
            <a:r>
              <a:rPr lang="es-UY" sz="1600" dirty="0" smtClean="0"/>
              <a:t>Factores que influyeron en la caída:</a:t>
            </a:r>
          </a:p>
          <a:p>
            <a:r>
              <a:rPr lang="es-UY" sz="1600" dirty="0" smtClean="0">
                <a:solidFill>
                  <a:schemeClr val="bg1"/>
                </a:solidFill>
              </a:rPr>
              <a:t>1-Debilidad </a:t>
            </a:r>
            <a:r>
              <a:rPr lang="es-UY" sz="1600" dirty="0">
                <a:solidFill>
                  <a:schemeClr val="bg1"/>
                </a:solidFill>
              </a:rPr>
              <a:t>patrimonial </a:t>
            </a:r>
            <a:r>
              <a:rPr lang="es-UY" sz="1600" dirty="0" smtClean="0">
                <a:solidFill>
                  <a:schemeClr val="bg1"/>
                </a:solidFill>
              </a:rPr>
              <a:t>; 16,05% RAC, exceso de 100% respecto del mínimo exigido</a:t>
            </a:r>
            <a:endParaRPr lang="es-UY" sz="1600" dirty="0">
              <a:solidFill>
                <a:schemeClr val="bg1"/>
              </a:solidFill>
            </a:endParaRPr>
          </a:p>
          <a:p>
            <a:r>
              <a:rPr lang="es-UY" sz="1600" dirty="0"/>
              <a:t>2. Sobre dependencia de financiamiento mayorista de corto plazo</a:t>
            </a:r>
            <a:r>
              <a:rPr lang="es-UY" sz="1600" dirty="0" smtClean="0"/>
              <a:t>; </a:t>
            </a:r>
            <a:r>
              <a:rPr lang="es-UY" sz="1600" dirty="0"/>
              <a:t>El crecimiento orgánico del balance de </a:t>
            </a:r>
            <a:r>
              <a:rPr lang="es-UY" sz="1600" dirty="0" smtClean="0"/>
              <a:t>SVB fue casi del 100% en un año.</a:t>
            </a:r>
            <a:endParaRPr lang="es-UY" sz="1600" dirty="0"/>
          </a:p>
          <a:p>
            <a:r>
              <a:rPr lang="es-UY" sz="1600" dirty="0"/>
              <a:t>3. Preocupaciones </a:t>
            </a:r>
            <a:r>
              <a:rPr lang="es-UY" sz="1600" dirty="0" smtClean="0"/>
              <a:t>acerca </a:t>
            </a:r>
            <a:r>
              <a:rPr lang="es-UY" sz="1600" dirty="0"/>
              <a:t>de la calidad de </a:t>
            </a:r>
            <a:r>
              <a:rPr lang="es-UY" sz="1600" dirty="0" smtClean="0"/>
              <a:t>los activos; Venture </a:t>
            </a:r>
            <a:r>
              <a:rPr lang="es-UY" sz="1600" dirty="0" err="1" smtClean="0"/>
              <a:t>debt</a:t>
            </a:r>
            <a:r>
              <a:rPr lang="es-UY" sz="1600" dirty="0" smtClean="0"/>
              <a:t>, </a:t>
            </a:r>
            <a:r>
              <a:rPr lang="es-UY" sz="1600" dirty="0" err="1" smtClean="0"/>
              <a:t>tech</a:t>
            </a:r>
            <a:r>
              <a:rPr lang="es-UY" sz="1600" dirty="0" smtClean="0"/>
              <a:t> and </a:t>
            </a:r>
            <a:r>
              <a:rPr lang="es-UY" sz="1600" dirty="0" err="1" smtClean="0"/>
              <a:t>start</a:t>
            </a:r>
            <a:r>
              <a:rPr lang="es-UY" sz="1600" dirty="0" smtClean="0"/>
              <a:t> up Company sector, </a:t>
            </a:r>
            <a:r>
              <a:rPr lang="en-US" sz="1600" dirty="0"/>
              <a:t>46% </a:t>
            </a:r>
            <a:r>
              <a:rPr lang="en-US" sz="1600" dirty="0" smtClean="0"/>
              <a:t>de los </a:t>
            </a:r>
            <a:r>
              <a:rPr lang="en-US" sz="1600" dirty="0" err="1" smtClean="0"/>
              <a:t>préstamos</a:t>
            </a:r>
            <a:r>
              <a:rPr lang="en-US" sz="1600" dirty="0" smtClean="0"/>
              <a:t> a </a:t>
            </a:r>
            <a:r>
              <a:rPr lang="en-US" sz="1600" dirty="0" err="1" smtClean="0"/>
              <a:t>empresas</a:t>
            </a:r>
            <a:r>
              <a:rPr lang="en-US" sz="1600" dirty="0" smtClean="0"/>
              <a:t> o personas para </a:t>
            </a:r>
            <a:r>
              <a:rPr lang="en-US" sz="1600" dirty="0" err="1" smtClean="0"/>
              <a:t>comprar</a:t>
            </a:r>
            <a:r>
              <a:rPr lang="en-US" sz="1600" dirty="0" smtClean="0"/>
              <a:t> securities</a:t>
            </a:r>
            <a:r>
              <a:rPr lang="en-US" dirty="0"/>
              <a:t>,</a:t>
            </a:r>
            <a:endParaRPr lang="es-UY" sz="1600" dirty="0"/>
          </a:p>
          <a:p>
            <a:r>
              <a:rPr lang="es-UY" sz="1600" dirty="0"/>
              <a:t>4. Pérdidas </a:t>
            </a:r>
            <a:r>
              <a:rPr lang="es-UY" sz="1600" dirty="0" smtClean="0"/>
              <a:t>no reconocidas (HTM) sustanciales que erosionaron </a:t>
            </a:r>
            <a:r>
              <a:rPr lang="es-UY" sz="1600" dirty="0"/>
              <a:t>la confianza del mercado</a:t>
            </a:r>
            <a:r>
              <a:rPr lang="es-UY" sz="1600" dirty="0" smtClean="0"/>
              <a:t>;</a:t>
            </a:r>
          </a:p>
          <a:p>
            <a:r>
              <a:rPr lang="es-UY" sz="1600" dirty="0" smtClean="0"/>
              <a:t>5. Subas de tasas de interés que generaron pérdidas (reconocidas o no) a los tenedores de </a:t>
            </a:r>
            <a:r>
              <a:rPr lang="en-US" sz="1600" dirty="0" smtClean="0"/>
              <a:t>Treasury </a:t>
            </a:r>
            <a:r>
              <a:rPr lang="en-US" sz="1600" dirty="0"/>
              <a:t>debt and mortgage-backed </a:t>
            </a:r>
            <a:r>
              <a:rPr lang="en-US" sz="1600" dirty="0" smtClean="0"/>
              <a:t>securities</a:t>
            </a:r>
            <a:endParaRPr lang="es-UY" sz="1600" dirty="0"/>
          </a:p>
        </p:txBody>
      </p:sp>
      <p:sp>
        <p:nvSpPr>
          <p:cNvPr id="5" name="Rectángulo 4"/>
          <p:cNvSpPr/>
          <p:nvPr/>
        </p:nvSpPr>
        <p:spPr>
          <a:xfrm>
            <a:off x="6173319" y="6304001"/>
            <a:ext cx="5606305" cy="461665"/>
          </a:xfrm>
          <a:prstGeom prst="rect">
            <a:avLst/>
          </a:prstGeom>
        </p:spPr>
        <p:txBody>
          <a:bodyPr wrap="square">
            <a:spAutoFit/>
          </a:bodyPr>
          <a:lstStyle/>
          <a:p>
            <a:r>
              <a:rPr lang="es-UY" sz="1200" dirty="0">
                <a:hlinkClick r:id="rId2"/>
              </a:rPr>
              <a:t>https://</a:t>
            </a:r>
            <a:r>
              <a:rPr lang="es-UY" sz="1200" dirty="0" smtClean="0">
                <a:hlinkClick r:id="rId2"/>
              </a:rPr>
              <a:t>s201.q4cdn.com/589201576/files/doc_financials/2022/q4/Q4-2022-SVB-Basel-Pillar-lll-Disclosures.pdf</a:t>
            </a:r>
            <a:endParaRPr lang="es-UY" sz="1200" dirty="0" smtClean="0"/>
          </a:p>
        </p:txBody>
      </p:sp>
    </p:spTree>
    <p:extLst>
      <p:ext uri="{BB962C8B-B14F-4D97-AF65-F5344CB8AC3E}">
        <p14:creationId xmlns:p14="http://schemas.microsoft.com/office/powerpoint/2010/main" xmlns="" val="161991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Y" dirty="0" smtClean="0"/>
              <a:t>Marco regulatorio: mayores exigencias</a:t>
            </a:r>
            <a:endParaRPr lang="es-UY" dirty="0"/>
          </a:p>
        </p:txBody>
      </p:sp>
      <p:sp>
        <p:nvSpPr>
          <p:cNvPr id="3" name="Marcador de contenido 2"/>
          <p:cNvSpPr>
            <a:spLocks noGrp="1"/>
          </p:cNvSpPr>
          <p:nvPr>
            <p:ph idx="1"/>
          </p:nvPr>
        </p:nvSpPr>
        <p:spPr>
          <a:xfrm>
            <a:off x="838200" y="1825625"/>
            <a:ext cx="10515600" cy="4351338"/>
          </a:xfrm>
        </p:spPr>
        <p:txBody>
          <a:bodyPr>
            <a:normAutofit lnSpcReduction="10000"/>
          </a:bodyPr>
          <a:lstStyle/>
          <a:p>
            <a:r>
              <a:rPr lang="es-UY" dirty="0" smtClean="0"/>
              <a:t>A partir de las modificaciones regulatorias introducidas en el Acuerdo de Basilea III los bancos tienen mayores exigencias de capital y de liquidez.</a:t>
            </a:r>
          </a:p>
          <a:p>
            <a:pPr lvl="1"/>
            <a:r>
              <a:rPr lang="es-UY" dirty="0" smtClean="0"/>
              <a:t>E</a:t>
            </a:r>
            <a:r>
              <a:rPr lang="es-UY" b="1" dirty="0" smtClean="0"/>
              <a:t>l </a:t>
            </a:r>
            <a:r>
              <a:rPr lang="es-UY" b="1" dirty="0"/>
              <a:t>ratio de capital </a:t>
            </a:r>
            <a:r>
              <a:rPr lang="es-UY" b="1" dirty="0" smtClean="0"/>
              <a:t>esencial de RBS </a:t>
            </a:r>
            <a:r>
              <a:rPr lang="es-UY" b="1" dirty="0"/>
              <a:t>a fines de 2007 </a:t>
            </a:r>
            <a:r>
              <a:rPr lang="es-UY" b="1" dirty="0" smtClean="0"/>
              <a:t>era </a:t>
            </a:r>
            <a:r>
              <a:rPr lang="es-UY" b="1" dirty="0"/>
              <a:t>de </a:t>
            </a:r>
            <a:r>
              <a:rPr lang="es-UY" b="1" dirty="0" smtClean="0"/>
              <a:t>aproximadamente </a:t>
            </a:r>
            <a:r>
              <a:rPr lang="es-UY" b="1" dirty="0"/>
              <a:t>2</a:t>
            </a:r>
            <a:r>
              <a:rPr lang="es-UY" b="1" dirty="0" smtClean="0"/>
              <a:t>%, </a:t>
            </a:r>
            <a:r>
              <a:rPr lang="es-UY" dirty="0" smtClean="0"/>
              <a:t>inferior </a:t>
            </a:r>
            <a:r>
              <a:rPr lang="es-UY" dirty="0"/>
              <a:t>al mínimo absoluto de 4.5% de Basilea III e inferior al 9.5% que </a:t>
            </a:r>
            <a:r>
              <a:rPr lang="es-UY" dirty="0" smtClean="0"/>
              <a:t>el </a:t>
            </a:r>
            <a:r>
              <a:rPr lang="es-UY" dirty="0"/>
              <a:t>Comité de Basilea </a:t>
            </a:r>
            <a:r>
              <a:rPr lang="es-UY" dirty="0" smtClean="0"/>
              <a:t>acordó que deben mantener los bancos sistémicamente importantes.</a:t>
            </a:r>
          </a:p>
          <a:p>
            <a:pPr lvl="1"/>
            <a:r>
              <a:rPr lang="es-UY" dirty="0"/>
              <a:t>De aplicarse los criterios definidos por Basilea </a:t>
            </a:r>
            <a:r>
              <a:rPr lang="es-UY" dirty="0" smtClean="0"/>
              <a:t>III </a:t>
            </a:r>
            <a:r>
              <a:rPr lang="es-UY" dirty="0"/>
              <a:t>a la posición de </a:t>
            </a:r>
            <a:r>
              <a:rPr lang="es-UY" dirty="0" smtClean="0"/>
              <a:t>liquidez que </a:t>
            </a:r>
            <a:r>
              <a:rPr lang="es-UY" dirty="0"/>
              <a:t>RBS mantenía en la época </a:t>
            </a:r>
            <a:r>
              <a:rPr lang="es-UY" b="1" dirty="0"/>
              <a:t>el valor estimado de LCR a fines de </a:t>
            </a:r>
            <a:r>
              <a:rPr lang="es-UY" b="1" dirty="0" smtClean="0"/>
              <a:t>agosto de </a:t>
            </a:r>
            <a:r>
              <a:rPr lang="es-UY" b="1" dirty="0"/>
              <a:t>2007 hubiere estado en el rango de 18% a 32%, </a:t>
            </a:r>
            <a:r>
              <a:rPr lang="es-UY" dirty="0"/>
              <a:t>versus el </a:t>
            </a:r>
            <a:r>
              <a:rPr lang="es-UY" dirty="0" smtClean="0"/>
              <a:t>requisito estándar </a:t>
            </a:r>
            <a:r>
              <a:rPr lang="es-UY" dirty="0"/>
              <a:t>de 100%. Para cumplir con ese requisito RBS hubiera </a:t>
            </a:r>
            <a:r>
              <a:rPr lang="es-UY" dirty="0" smtClean="0"/>
              <a:t>debido incrementar </a:t>
            </a:r>
            <a:r>
              <a:rPr lang="es-UY" dirty="0"/>
              <a:t>su stock de activos de alta calidad entre </a:t>
            </a:r>
            <a:r>
              <a:rPr lang="es-UY" b="1" dirty="0"/>
              <a:t>£125bn y £166bn </a:t>
            </a:r>
            <a:r>
              <a:rPr lang="es-UY" dirty="0" smtClean="0"/>
              <a:t>o debería </a:t>
            </a:r>
            <a:r>
              <a:rPr lang="es-UY" dirty="0"/>
              <a:t>haber reducido su dependencia en el financiamiento mayorista </a:t>
            </a:r>
            <a:r>
              <a:rPr lang="es-UY" dirty="0" smtClean="0"/>
              <a:t>de corto </a:t>
            </a:r>
            <a:r>
              <a:rPr lang="es-UY" dirty="0"/>
              <a:t>plazo.</a:t>
            </a:r>
          </a:p>
        </p:txBody>
      </p:sp>
    </p:spTree>
    <p:extLst>
      <p:ext uri="{BB962C8B-B14F-4D97-AF65-F5344CB8AC3E}">
        <p14:creationId xmlns:p14="http://schemas.microsoft.com/office/powerpoint/2010/main" xmlns="" val="3008713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6943" y="247559"/>
            <a:ext cx="10515600" cy="614589"/>
          </a:xfrm>
        </p:spPr>
        <p:txBody>
          <a:bodyPr>
            <a:normAutofit fontScale="90000"/>
          </a:bodyPr>
          <a:lstStyle/>
          <a:p>
            <a:r>
              <a:rPr lang="es-UY" dirty="0" smtClean="0"/>
              <a:t>SVB: Capital y liquidez</a:t>
            </a:r>
            <a:endParaRPr lang="es-UY" dirty="0"/>
          </a:p>
        </p:txBody>
      </p:sp>
      <p:pic>
        <p:nvPicPr>
          <p:cNvPr id="8" name="Marcador de contenido 7"/>
          <p:cNvPicPr>
            <a:picLocks noGrp="1" noChangeAspect="1"/>
          </p:cNvPicPr>
          <p:nvPr>
            <p:ph idx="1"/>
          </p:nvPr>
        </p:nvPicPr>
        <p:blipFill>
          <a:blip r:embed="rId2" cstate="print"/>
          <a:stretch>
            <a:fillRect/>
          </a:stretch>
        </p:blipFill>
        <p:spPr>
          <a:xfrm>
            <a:off x="906569" y="968430"/>
            <a:ext cx="9462285" cy="2129220"/>
          </a:xfrm>
          <a:prstGeom prst="rect">
            <a:avLst/>
          </a:prstGeom>
        </p:spPr>
      </p:pic>
      <p:sp>
        <p:nvSpPr>
          <p:cNvPr id="9" name="Rectángulo 8"/>
          <p:cNvSpPr/>
          <p:nvPr/>
        </p:nvSpPr>
        <p:spPr>
          <a:xfrm>
            <a:off x="182880" y="3203933"/>
            <a:ext cx="11025051" cy="1692771"/>
          </a:xfrm>
          <a:prstGeom prst="rect">
            <a:avLst/>
          </a:prstGeom>
        </p:spPr>
        <p:txBody>
          <a:bodyPr wrap="square">
            <a:spAutoFit/>
          </a:bodyPr>
          <a:lstStyle/>
          <a:p>
            <a:r>
              <a:rPr lang="en-US" b="1" dirty="0">
                <a:solidFill>
                  <a:srgbClr val="FF0000"/>
                </a:solidFill>
              </a:rPr>
              <a:t>One result of S. 2155, the 2018 law tailoring regulation, was to exempt banks under $250 billion from the liquidity coverage ratio, or LCR. </a:t>
            </a:r>
            <a:r>
              <a:rPr lang="en-US" dirty="0" smtClean="0"/>
              <a:t>Would </a:t>
            </a:r>
            <a:r>
              <a:rPr lang="en-US" dirty="0"/>
              <a:t>SVB’s problems have been caught by the LCR, and would it have had to fund itself in a more sound way? The answer appears to be no.  SVB probably would have received a passing score on the LCR</a:t>
            </a:r>
            <a:r>
              <a:rPr lang="en-US" dirty="0" smtClean="0"/>
              <a:t>.</a:t>
            </a:r>
          </a:p>
          <a:p>
            <a:r>
              <a:rPr lang="en-US" b="1" dirty="0"/>
              <a:t>SVB’s LCR would therefore have been 150 percent ($52.8 billion/$35.2 billion) on Dec. 31, 2022.</a:t>
            </a:r>
            <a:r>
              <a:rPr lang="en-US" dirty="0"/>
              <a:t>  The requirement is that the LCR be equal to or above 100 percent.</a:t>
            </a:r>
            <a:endParaRPr lang="en-US" dirty="0" smtClean="0"/>
          </a:p>
          <a:p>
            <a:r>
              <a:rPr lang="es-UY" sz="1400" dirty="0">
                <a:hlinkClick r:id="rId3"/>
              </a:rPr>
              <a:t>https://bpi.com/silicon-valley-bank-would-have-passed-the-liquidity-coverage-ratio-requirement</a:t>
            </a:r>
            <a:r>
              <a:rPr lang="es-UY" sz="1400" dirty="0" smtClean="0">
                <a:hlinkClick r:id="rId3"/>
              </a:rPr>
              <a:t>/</a:t>
            </a:r>
            <a:r>
              <a:rPr lang="es-UY" sz="1400" dirty="0" smtClean="0"/>
              <a:t> </a:t>
            </a:r>
            <a:endParaRPr lang="es-UY" sz="1400" dirty="0"/>
          </a:p>
        </p:txBody>
      </p:sp>
      <p:sp>
        <p:nvSpPr>
          <p:cNvPr id="10" name="Rectángulo 9"/>
          <p:cNvSpPr/>
          <p:nvPr/>
        </p:nvSpPr>
        <p:spPr>
          <a:xfrm>
            <a:off x="182881" y="5173703"/>
            <a:ext cx="10909662" cy="1477328"/>
          </a:xfrm>
          <a:prstGeom prst="rect">
            <a:avLst/>
          </a:prstGeom>
        </p:spPr>
        <p:txBody>
          <a:bodyPr wrap="square">
            <a:spAutoFit/>
          </a:bodyPr>
          <a:lstStyle/>
          <a:p>
            <a:r>
              <a:rPr lang="en-US" b="1" dirty="0"/>
              <a:t>We reviewed SVB’s public financials and concluded that its LCR would have been 75% at the end of 2022</a:t>
            </a:r>
            <a:r>
              <a:rPr lang="en-US" dirty="0"/>
              <a:t>, substantially below the threshold</a:t>
            </a:r>
            <a:r>
              <a:rPr lang="en-US" dirty="0" smtClean="0"/>
              <a:t>. To </a:t>
            </a:r>
            <a:r>
              <a:rPr lang="en-US" dirty="0"/>
              <a:t>get to compliance, the bank would have needed far more high-quality liquid assets—$18 billion more to get to a 100% LCR, and $36 billion more to get to the 125% LCR that US global systemically important banks maintain on average</a:t>
            </a:r>
            <a:r>
              <a:rPr lang="en-US" dirty="0" smtClean="0"/>
              <a:t>.</a:t>
            </a:r>
          </a:p>
          <a:p>
            <a:r>
              <a:rPr lang="es-UY" dirty="0">
                <a:hlinkClick r:id="rId4"/>
              </a:rPr>
              <a:t>https://</a:t>
            </a:r>
            <a:r>
              <a:rPr lang="es-UY" dirty="0" smtClean="0">
                <a:hlinkClick r:id="rId4"/>
              </a:rPr>
              <a:t>som.yale.edu/story/2023/lessons-applying-liquidity-coverage-ratio-silicon-valley-bank</a:t>
            </a:r>
            <a:r>
              <a:rPr lang="es-UY" dirty="0" smtClean="0"/>
              <a:t> </a:t>
            </a:r>
          </a:p>
        </p:txBody>
      </p:sp>
    </p:spTree>
    <p:extLst>
      <p:ext uri="{BB962C8B-B14F-4D97-AF65-F5344CB8AC3E}">
        <p14:creationId xmlns:p14="http://schemas.microsoft.com/office/powerpoint/2010/main" xmlns="" val="2506444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405423" y="591671"/>
            <a:ext cx="7783473" cy="5513293"/>
          </a:xfrm>
          <a:prstGeom prst="rect">
            <a:avLst/>
          </a:prstGeom>
        </p:spPr>
      </p:pic>
      <p:pic>
        <p:nvPicPr>
          <p:cNvPr id="5" name="Imagen 4"/>
          <p:cNvPicPr>
            <a:picLocks noChangeAspect="1"/>
          </p:cNvPicPr>
          <p:nvPr/>
        </p:nvPicPr>
        <p:blipFill>
          <a:blip r:embed="rId3" cstate="print"/>
          <a:stretch>
            <a:fillRect/>
          </a:stretch>
        </p:blipFill>
        <p:spPr>
          <a:xfrm>
            <a:off x="8188896" y="591670"/>
            <a:ext cx="3751515" cy="5513293"/>
          </a:xfrm>
          <a:prstGeom prst="rect">
            <a:avLst/>
          </a:prstGeom>
        </p:spPr>
      </p:pic>
      <p:sp>
        <p:nvSpPr>
          <p:cNvPr id="6" name="CuadroTexto 5"/>
          <p:cNvSpPr txBox="1"/>
          <p:nvPr/>
        </p:nvSpPr>
        <p:spPr>
          <a:xfrm>
            <a:off x="405423" y="6104963"/>
            <a:ext cx="3685048" cy="369332"/>
          </a:xfrm>
          <a:prstGeom prst="rect">
            <a:avLst/>
          </a:prstGeom>
          <a:noFill/>
        </p:spPr>
        <p:txBody>
          <a:bodyPr wrap="none" rtlCol="0">
            <a:spAutoFit/>
          </a:bodyPr>
          <a:lstStyle/>
          <a:p>
            <a:r>
              <a:rPr lang="es-UY" dirty="0" smtClean="0"/>
              <a:t>Fuente: Michael </a:t>
            </a:r>
            <a:r>
              <a:rPr lang="es-UY" dirty="0" err="1" smtClean="0"/>
              <a:t>Burry</a:t>
            </a:r>
            <a:r>
              <a:rPr lang="es-UY" dirty="0" smtClean="0"/>
              <a:t>, (¨Big Short”) </a:t>
            </a:r>
            <a:endParaRPr lang="es-UY" dirty="0"/>
          </a:p>
        </p:txBody>
      </p:sp>
    </p:spTree>
    <p:extLst>
      <p:ext uri="{BB962C8B-B14F-4D97-AF65-F5344CB8AC3E}">
        <p14:creationId xmlns:p14="http://schemas.microsoft.com/office/powerpoint/2010/main" xmlns="" val="25095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964" y="123079"/>
            <a:ext cx="11562549" cy="882762"/>
          </a:xfrm>
        </p:spPr>
        <p:txBody>
          <a:bodyPr>
            <a:noAutofit/>
          </a:bodyPr>
          <a:lstStyle/>
          <a:p>
            <a:r>
              <a:rPr lang="es-UY" sz="3600" dirty="0" smtClean="0"/>
              <a:t>Gobierno Corporativo: el Rol del CRO</a:t>
            </a:r>
            <a:endParaRPr lang="es-UY" sz="3600" dirty="0"/>
          </a:p>
        </p:txBody>
      </p:sp>
      <p:sp>
        <p:nvSpPr>
          <p:cNvPr id="3" name="Marcador de contenido 2"/>
          <p:cNvSpPr>
            <a:spLocks noGrp="1"/>
          </p:cNvSpPr>
          <p:nvPr>
            <p:ph sz="half" idx="1"/>
          </p:nvPr>
        </p:nvSpPr>
        <p:spPr>
          <a:xfrm>
            <a:off x="389965" y="1138392"/>
            <a:ext cx="5401235" cy="5526740"/>
          </a:xfrm>
        </p:spPr>
        <p:txBody>
          <a:bodyPr>
            <a:normAutofit fontScale="32500" lnSpcReduction="20000"/>
          </a:bodyPr>
          <a:lstStyle/>
          <a:p>
            <a:pPr marL="0" indent="0">
              <a:buNone/>
            </a:pPr>
            <a:r>
              <a:rPr lang="es-UY" sz="9800" dirty="0" smtClean="0"/>
              <a:t>RBS</a:t>
            </a:r>
          </a:p>
          <a:p>
            <a:pPr marL="0" indent="0">
              <a:buNone/>
            </a:pPr>
            <a:endParaRPr lang="es-UY" sz="6000" dirty="0" smtClean="0"/>
          </a:p>
          <a:p>
            <a:r>
              <a:rPr lang="es-UY" sz="5500" dirty="0" smtClean="0"/>
              <a:t>Hasta abril del 2008  el </a:t>
            </a:r>
            <a:r>
              <a:rPr lang="es-UY" sz="5500" dirty="0"/>
              <a:t>Director de Riesgos del Grupo RBS no formaba parte del </a:t>
            </a:r>
            <a:r>
              <a:rPr lang="es-UY" sz="5500" dirty="0" smtClean="0"/>
              <a:t>Comité Ejecutivo (CE)</a:t>
            </a:r>
          </a:p>
          <a:p>
            <a:endParaRPr lang="es-UY" sz="5500" dirty="0" smtClean="0"/>
          </a:p>
          <a:p>
            <a:r>
              <a:rPr lang="es-UY" sz="5500" dirty="0" smtClean="0"/>
              <a:t>El </a:t>
            </a:r>
            <a:r>
              <a:rPr lang="es-UY" sz="5500" dirty="0"/>
              <a:t>Comité de Riesgo del Grupo no tuvo una buena asistencia entre enero </a:t>
            </a:r>
            <a:r>
              <a:rPr lang="es-UY" sz="5500" dirty="0" smtClean="0"/>
              <a:t>de 2006 </a:t>
            </a:r>
            <a:r>
              <a:rPr lang="es-UY" sz="5500" dirty="0"/>
              <a:t>y abril de 2008, incluidos los miembros </a:t>
            </a:r>
            <a:r>
              <a:rPr lang="es-UY" sz="5500" dirty="0" smtClean="0"/>
              <a:t>del CE. </a:t>
            </a:r>
          </a:p>
          <a:p>
            <a:endParaRPr lang="es-UY" sz="5500" dirty="0" smtClean="0"/>
          </a:p>
          <a:p>
            <a:r>
              <a:rPr lang="es-UY" sz="5500" dirty="0" smtClean="0"/>
              <a:t>Varios </a:t>
            </a:r>
            <a:r>
              <a:rPr lang="es-UY" sz="5500" dirty="0"/>
              <a:t>integrantes del Directorio consideraban que:</a:t>
            </a:r>
          </a:p>
          <a:p>
            <a:pPr lvl="1"/>
            <a:r>
              <a:rPr lang="es-UY" sz="5500" dirty="0" smtClean="0"/>
              <a:t>debería </a:t>
            </a:r>
            <a:r>
              <a:rPr lang="es-UY" sz="5500" dirty="0"/>
              <a:t>haber un informe formal o discusión sobre </a:t>
            </a:r>
            <a:r>
              <a:rPr lang="es-UY" sz="5500" b="1" dirty="0"/>
              <a:t>el apetito de riesgo cuando se revisaba </a:t>
            </a:r>
            <a:r>
              <a:rPr lang="es-UY" sz="5500" b="1" dirty="0" smtClean="0"/>
              <a:t>el presupuesto</a:t>
            </a:r>
            <a:r>
              <a:rPr lang="es-UY" sz="5500" dirty="0"/>
              <a:t>.</a:t>
            </a:r>
          </a:p>
          <a:p>
            <a:pPr lvl="1"/>
            <a:r>
              <a:rPr lang="es-UY" sz="5500" dirty="0" smtClean="0"/>
              <a:t>las </a:t>
            </a:r>
            <a:r>
              <a:rPr lang="es-UY" sz="5500" dirty="0"/>
              <a:t>discusiones sobre la estrategia podrían ampliarse para incluir un mayor análisis de </a:t>
            </a:r>
            <a:r>
              <a:rPr lang="es-UY" sz="5500" dirty="0" smtClean="0"/>
              <a:t>las opciones </a:t>
            </a:r>
            <a:r>
              <a:rPr lang="es-UY" sz="5500" dirty="0"/>
              <a:t>estratégicas y los riesgos </a:t>
            </a:r>
            <a:r>
              <a:rPr lang="es-UY" sz="5500" dirty="0" smtClean="0"/>
              <a:t>asociados y deberían </a:t>
            </a:r>
            <a:r>
              <a:rPr lang="es-UY" sz="5500" dirty="0"/>
              <a:t>ser respaldadas por evaluaciones de los niveles actuales </a:t>
            </a:r>
            <a:r>
              <a:rPr lang="es-UY" sz="5500" dirty="0" smtClean="0"/>
              <a:t>de. </a:t>
            </a:r>
            <a:r>
              <a:rPr lang="es-UY" sz="5500" dirty="0"/>
              <a:t>riesgo versus </a:t>
            </a:r>
            <a:r>
              <a:rPr lang="es-UY" sz="5500" b="1" dirty="0"/>
              <a:t>apetito por el riesgo</a:t>
            </a:r>
          </a:p>
        </p:txBody>
      </p:sp>
      <p:sp>
        <p:nvSpPr>
          <p:cNvPr id="4" name="Marcador de contenido 3"/>
          <p:cNvSpPr>
            <a:spLocks noGrp="1"/>
          </p:cNvSpPr>
          <p:nvPr>
            <p:ph sz="half" idx="2"/>
          </p:nvPr>
        </p:nvSpPr>
        <p:spPr>
          <a:xfrm>
            <a:off x="6172200" y="1138392"/>
            <a:ext cx="5459506" cy="5526740"/>
          </a:xfrm>
        </p:spPr>
        <p:txBody>
          <a:bodyPr>
            <a:normAutofit fontScale="32500" lnSpcReduction="20000"/>
          </a:bodyPr>
          <a:lstStyle/>
          <a:p>
            <a:pPr marL="0" indent="0">
              <a:buNone/>
            </a:pPr>
            <a:r>
              <a:rPr lang="es-UY" sz="9800" dirty="0" smtClean="0"/>
              <a:t>SVB</a:t>
            </a:r>
          </a:p>
          <a:p>
            <a:pPr marL="0" indent="0">
              <a:buNone/>
            </a:pPr>
            <a:endParaRPr lang="es-UY" sz="6000" dirty="0" smtClean="0"/>
          </a:p>
          <a:p>
            <a:pPr marL="0" indent="0">
              <a:buNone/>
            </a:pPr>
            <a:r>
              <a:rPr lang="en-US" sz="5500" i="1" dirty="0" smtClean="0"/>
              <a:t>“Where </a:t>
            </a:r>
            <a:r>
              <a:rPr lang="en-US" sz="5500" i="1" dirty="0"/>
              <a:t>was the chief risk </a:t>
            </a:r>
            <a:r>
              <a:rPr lang="en-US" sz="5500" i="1" dirty="0" smtClean="0"/>
              <a:t>officer</a:t>
            </a:r>
            <a:r>
              <a:rPr lang="en-US" sz="5500" i="1" dirty="0"/>
              <a:t>?</a:t>
            </a:r>
          </a:p>
          <a:p>
            <a:pPr marL="0" indent="0">
              <a:buNone/>
            </a:pPr>
            <a:r>
              <a:rPr lang="en-US" sz="5500" i="1" dirty="0"/>
              <a:t>Wait, the bank didn’t have a chief risk </a:t>
            </a:r>
            <a:r>
              <a:rPr lang="en-US" sz="5500" i="1" dirty="0" smtClean="0"/>
              <a:t>officer</a:t>
            </a:r>
            <a:r>
              <a:rPr lang="en-US" sz="5500" i="1" dirty="0"/>
              <a:t>?</a:t>
            </a:r>
          </a:p>
          <a:p>
            <a:pPr marL="0" indent="0">
              <a:buNone/>
            </a:pPr>
            <a:r>
              <a:rPr lang="en-US" sz="5500" i="1" dirty="0" smtClean="0"/>
              <a:t>The </a:t>
            </a:r>
            <a:r>
              <a:rPr lang="en-US" sz="5500" i="1" dirty="0"/>
              <a:t>chief risk </a:t>
            </a:r>
            <a:r>
              <a:rPr lang="en-US" sz="5500" i="1" dirty="0" smtClean="0"/>
              <a:t>officer </a:t>
            </a:r>
            <a:r>
              <a:rPr lang="en-US" sz="5500" i="1" dirty="0"/>
              <a:t>plays one of the most important and least appreciated roles </a:t>
            </a:r>
            <a:r>
              <a:rPr lang="en-US" sz="5500" i="1" dirty="0" smtClean="0"/>
              <a:t>in American </a:t>
            </a:r>
            <a:r>
              <a:rPr lang="en-US" sz="5500" i="1" dirty="0"/>
              <a:t>business. The people in these positions succeed if their companies avert failure.</a:t>
            </a:r>
          </a:p>
          <a:p>
            <a:pPr marL="0" indent="0">
              <a:buNone/>
            </a:pPr>
            <a:r>
              <a:rPr lang="en-US" sz="5500" i="1" dirty="0"/>
              <a:t>It’s not particularly glamorous. It is mostly anonymous, </a:t>
            </a:r>
            <a:r>
              <a:rPr lang="en-US" sz="5500" i="1" dirty="0" smtClean="0"/>
              <a:t>often </a:t>
            </a:r>
            <a:r>
              <a:rPr lang="en-US" sz="5500" i="1" dirty="0"/>
              <a:t>taken for granted and </a:t>
            </a:r>
            <a:r>
              <a:rPr lang="en-US" sz="5500" i="1" dirty="0" smtClean="0"/>
              <a:t>won’t make </a:t>
            </a:r>
            <a:r>
              <a:rPr lang="en-US" sz="5500" i="1" dirty="0"/>
              <a:t>anyone famous if they do it well. Only when they don’t will everyone pay attention.</a:t>
            </a:r>
          </a:p>
          <a:p>
            <a:pPr marL="0" indent="0">
              <a:buNone/>
            </a:pPr>
            <a:r>
              <a:rPr lang="en-US" sz="5500" i="1" dirty="0"/>
              <a:t>This position that should be essential was something else at Silicon Valley Bank: vacant.</a:t>
            </a:r>
          </a:p>
          <a:p>
            <a:pPr marL="0" indent="0">
              <a:buNone/>
            </a:pPr>
            <a:r>
              <a:rPr lang="en-US" sz="5500" i="1" dirty="0"/>
              <a:t>It turns out the bank that failed this month had quietly operated without a chief </a:t>
            </a:r>
            <a:r>
              <a:rPr lang="en-US" sz="5500" i="1" dirty="0" smtClean="0"/>
              <a:t>risk officer </a:t>
            </a:r>
            <a:r>
              <a:rPr lang="en-US" sz="5500" i="1" dirty="0"/>
              <a:t>for much of the past year</a:t>
            </a:r>
            <a:r>
              <a:rPr lang="en-US" sz="5500" i="1" dirty="0" smtClean="0"/>
              <a:t>.”</a:t>
            </a:r>
          </a:p>
          <a:p>
            <a:endParaRPr lang="en-US" sz="3800" dirty="0"/>
          </a:p>
          <a:p>
            <a:r>
              <a:rPr lang="en-US" sz="3800" dirty="0" smtClean="0"/>
              <a:t>The Wall Street Journal, </a:t>
            </a:r>
            <a:r>
              <a:rPr lang="en-US" sz="3800" b="1" dirty="0"/>
              <a:t>The Most Thankless Job in </a:t>
            </a:r>
            <a:r>
              <a:rPr lang="en-US" sz="3800" b="1" dirty="0" smtClean="0"/>
              <a:t>Banking, </a:t>
            </a:r>
            <a:r>
              <a:rPr lang="es-UY" sz="3800" i="1" dirty="0"/>
              <a:t>Ben </a:t>
            </a:r>
            <a:r>
              <a:rPr lang="es-UY" sz="3800" i="1" dirty="0" smtClean="0"/>
              <a:t>Cohen</a:t>
            </a:r>
          </a:p>
          <a:p>
            <a:r>
              <a:rPr lang="es-UY" sz="4000" dirty="0">
                <a:hlinkClick r:id="rId2"/>
              </a:rPr>
              <a:t>https://</a:t>
            </a:r>
            <a:r>
              <a:rPr lang="es-UY" sz="4000" dirty="0" smtClean="0">
                <a:hlinkClick r:id="rId2"/>
              </a:rPr>
              <a:t>www.wsj.com/articles/svb-silicon-valley-bank-collapse-chief-risk-officer-f6e1fcfd</a:t>
            </a:r>
            <a:endParaRPr lang="es-UY" sz="4000" dirty="0"/>
          </a:p>
        </p:txBody>
      </p:sp>
      <p:sp>
        <p:nvSpPr>
          <p:cNvPr id="5" name="Rectángulo 4"/>
          <p:cNvSpPr/>
          <p:nvPr/>
        </p:nvSpPr>
        <p:spPr>
          <a:xfrm>
            <a:off x="386963" y="6118162"/>
            <a:ext cx="5594737" cy="369332"/>
          </a:xfrm>
          <a:prstGeom prst="rect">
            <a:avLst/>
          </a:prstGeom>
        </p:spPr>
        <p:txBody>
          <a:bodyPr wrap="none">
            <a:spAutoFit/>
          </a:bodyPr>
          <a:lstStyle/>
          <a:p>
            <a:r>
              <a:rPr lang="es-UY" dirty="0">
                <a:hlinkClick r:id="rId3"/>
              </a:rPr>
              <a:t>https://</a:t>
            </a:r>
            <a:r>
              <a:rPr lang="es-UY" dirty="0" smtClean="0">
                <a:hlinkClick r:id="rId3"/>
              </a:rPr>
              <a:t>www.fca.org.uk/publication/corporate/fsa-rbs.pdf</a:t>
            </a:r>
            <a:r>
              <a:rPr lang="es-UY" dirty="0" smtClean="0"/>
              <a:t> </a:t>
            </a:r>
            <a:endParaRPr lang="es-UY" dirty="0"/>
          </a:p>
        </p:txBody>
      </p:sp>
    </p:spTree>
    <p:extLst>
      <p:ext uri="{BB962C8B-B14F-4D97-AF65-F5344CB8AC3E}">
        <p14:creationId xmlns:p14="http://schemas.microsoft.com/office/powerpoint/2010/main" xmlns="" val="3022653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263" y="248195"/>
            <a:ext cx="10515600" cy="901337"/>
          </a:xfrm>
        </p:spPr>
        <p:txBody>
          <a:bodyPr>
            <a:normAutofit/>
          </a:bodyPr>
          <a:lstStyle/>
          <a:p>
            <a:r>
              <a:rPr lang="es-UY" dirty="0" smtClean="0"/>
              <a:t>Asistencia de liquidez y resolución bancaria</a:t>
            </a:r>
            <a:endParaRPr lang="es-UY" dirty="0"/>
          </a:p>
        </p:txBody>
      </p:sp>
      <p:pic>
        <p:nvPicPr>
          <p:cNvPr id="4" name="Imagen 3"/>
          <p:cNvPicPr>
            <a:picLocks noChangeAspect="1"/>
          </p:cNvPicPr>
          <p:nvPr/>
        </p:nvPicPr>
        <p:blipFill>
          <a:blip r:embed="rId2" cstate="print"/>
          <a:stretch>
            <a:fillRect/>
          </a:stretch>
        </p:blipFill>
        <p:spPr>
          <a:xfrm>
            <a:off x="67533" y="1698171"/>
            <a:ext cx="6041530" cy="3792944"/>
          </a:xfrm>
          <a:prstGeom prst="rect">
            <a:avLst/>
          </a:prstGeom>
        </p:spPr>
      </p:pic>
      <p:sp>
        <p:nvSpPr>
          <p:cNvPr id="5" name="CuadroTexto 4"/>
          <p:cNvSpPr txBox="1"/>
          <p:nvPr/>
        </p:nvSpPr>
        <p:spPr>
          <a:xfrm>
            <a:off x="6355947" y="1564243"/>
            <a:ext cx="5583504" cy="4524315"/>
          </a:xfrm>
          <a:prstGeom prst="rect">
            <a:avLst/>
          </a:prstGeom>
          <a:noFill/>
        </p:spPr>
        <p:txBody>
          <a:bodyPr wrap="square" rtlCol="0">
            <a:spAutoFit/>
          </a:bodyPr>
          <a:lstStyle/>
          <a:p>
            <a:r>
              <a:rPr lang="en-US" sz="2400" b="1" dirty="0"/>
              <a:t>Chair Powell’s Press Conference Opening Statement March 22, </a:t>
            </a:r>
            <a:r>
              <a:rPr lang="en-US" sz="2400" b="1" dirty="0" smtClean="0"/>
              <a:t>2023</a:t>
            </a:r>
          </a:p>
          <a:p>
            <a:r>
              <a:rPr lang="en-US" sz="1600" i="1" dirty="0" smtClean="0"/>
              <a:t>In </a:t>
            </a:r>
            <a:r>
              <a:rPr lang="en-US" sz="1600" i="1" dirty="0"/>
              <a:t>the past two weeks, serious difficulties at a small number of banks have emerged.</a:t>
            </a:r>
          </a:p>
          <a:p>
            <a:r>
              <a:rPr lang="en-US" sz="1600" i="1" dirty="0"/>
              <a:t>History has shown that isolated banking problems, if left unaddressed, can undermine confidence in healthy banks and threaten the ability of the banking system as a whole to play its vital role in supporting the savings and credit needs of households and businesses.</a:t>
            </a:r>
          </a:p>
          <a:p>
            <a:r>
              <a:rPr lang="en-US" sz="1600" i="1" dirty="0"/>
              <a:t>In response to these events, </a:t>
            </a:r>
            <a:r>
              <a:rPr lang="en-US" sz="1600" b="1" i="1" dirty="0"/>
              <a:t>the Federal Reserve Board with the support of the Treasury, created the Bank Term Funding Program to ensure that banks that hold safe and liquid assets can, if needed, borrow reserves against those assets at par. </a:t>
            </a:r>
          </a:p>
          <a:p>
            <a:r>
              <a:rPr lang="en-US" sz="1600" i="1" dirty="0"/>
              <a:t>This program, along with our long-standing discount window, is effectively meeting the unusual funding needs that some banks have faced and makes clear that ample liquidity in the system is available. </a:t>
            </a:r>
          </a:p>
        </p:txBody>
      </p:sp>
    </p:spTree>
    <p:extLst>
      <p:ext uri="{BB962C8B-B14F-4D97-AF65-F5344CB8AC3E}">
        <p14:creationId xmlns:p14="http://schemas.microsoft.com/office/powerpoint/2010/main" xmlns="" val="3109798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4504"/>
            <a:ext cx="11952513" cy="849086"/>
          </a:xfrm>
        </p:spPr>
        <p:txBody>
          <a:bodyPr>
            <a:normAutofit fontScale="90000"/>
          </a:bodyPr>
          <a:lstStyle/>
          <a:p>
            <a:r>
              <a:rPr lang="es-UY" dirty="0" smtClean="0"/>
              <a:t>Resolución Bancaria: corto </a:t>
            </a:r>
            <a:r>
              <a:rPr lang="es-UY" dirty="0"/>
              <a:t>p</a:t>
            </a:r>
            <a:r>
              <a:rPr lang="es-UY" dirty="0" smtClean="0"/>
              <a:t>lazo vs efectos de largo plazo</a:t>
            </a:r>
            <a:endParaRPr lang="es-UY" dirty="0"/>
          </a:p>
        </p:txBody>
      </p:sp>
      <p:sp>
        <p:nvSpPr>
          <p:cNvPr id="3" name="Marcador de contenido 2"/>
          <p:cNvSpPr>
            <a:spLocks noGrp="1"/>
          </p:cNvSpPr>
          <p:nvPr>
            <p:ph idx="1"/>
          </p:nvPr>
        </p:nvSpPr>
        <p:spPr>
          <a:xfrm>
            <a:off x="418013" y="1237797"/>
            <a:ext cx="5068388" cy="4351338"/>
          </a:xfrm>
        </p:spPr>
        <p:txBody>
          <a:bodyPr>
            <a:normAutofit fontScale="92500" lnSpcReduction="10000"/>
          </a:bodyPr>
          <a:lstStyle/>
          <a:p>
            <a:pPr marL="0" indent="0">
              <a:lnSpc>
                <a:spcPct val="120000"/>
              </a:lnSpc>
              <a:spcBef>
                <a:spcPts val="0"/>
              </a:spcBef>
              <a:buNone/>
            </a:pPr>
            <a:r>
              <a:rPr lang="es-UY" sz="2400" b="1" dirty="0" err="1"/>
              <a:t>First</a:t>
            </a:r>
            <a:r>
              <a:rPr lang="es-UY" sz="2400" b="1" dirty="0"/>
              <a:t> </a:t>
            </a:r>
            <a:r>
              <a:rPr lang="es-UY" sz="2400" b="1" dirty="0" err="1"/>
              <a:t>Citizens</a:t>
            </a:r>
            <a:r>
              <a:rPr lang="es-UY" sz="2400" b="1" dirty="0"/>
              <a:t> absorberá los préstamos y depósitos del quebrado </a:t>
            </a:r>
            <a:r>
              <a:rPr lang="es-UY" sz="2400" b="1" dirty="0" smtClean="0"/>
              <a:t>SVB</a:t>
            </a:r>
            <a:endParaRPr lang="es-UY" altLang="es-UY" sz="2400" b="1" dirty="0"/>
          </a:p>
          <a:p>
            <a:endParaRPr lang="es-UY" altLang="es-UY" sz="2100" dirty="0" smtClean="0"/>
          </a:p>
          <a:p>
            <a:pPr marL="0" indent="0">
              <a:buNone/>
            </a:pPr>
            <a:r>
              <a:rPr lang="es-UY" altLang="es-UY" sz="1700" dirty="0" err="1" smtClean="0"/>
              <a:t>First</a:t>
            </a:r>
            <a:r>
              <a:rPr lang="es-UY" altLang="es-UY" sz="1700" dirty="0" smtClean="0"/>
              <a:t> </a:t>
            </a:r>
            <a:r>
              <a:rPr lang="es-UY" altLang="es-UY" sz="1700" dirty="0" err="1"/>
              <a:t>Citizens</a:t>
            </a:r>
            <a:r>
              <a:rPr lang="es-UY" altLang="es-UY" sz="1700" dirty="0"/>
              <a:t> </a:t>
            </a:r>
            <a:r>
              <a:rPr lang="es-UY" altLang="es-UY" sz="1700" dirty="0" err="1"/>
              <a:t>BancShares</a:t>
            </a:r>
            <a:r>
              <a:rPr lang="es-UY" altLang="es-UY" sz="1700" dirty="0"/>
              <a:t>, Inc. (Nasdaq: FCNCA) </a:t>
            </a:r>
            <a:r>
              <a:rPr lang="es-UY" altLang="es-UY" sz="1700" dirty="0" err="1"/>
              <a:t>announced</a:t>
            </a:r>
            <a:r>
              <a:rPr lang="es-UY" altLang="es-UY" sz="1700" dirty="0"/>
              <a:t> </a:t>
            </a:r>
            <a:r>
              <a:rPr lang="es-UY" altLang="es-UY" sz="1700" dirty="0" err="1"/>
              <a:t>on</a:t>
            </a:r>
            <a:r>
              <a:rPr lang="es-UY" altLang="es-UY" sz="1700" dirty="0"/>
              <a:t> </a:t>
            </a:r>
            <a:r>
              <a:rPr lang="es-UY" altLang="es-UY" sz="1700" dirty="0" err="1"/>
              <a:t>March</a:t>
            </a:r>
            <a:r>
              <a:rPr lang="es-UY" altLang="es-UY" sz="1700" dirty="0"/>
              <a:t> 27, 2023 </a:t>
            </a:r>
            <a:r>
              <a:rPr lang="es-UY" altLang="es-UY" sz="1700" dirty="0" err="1"/>
              <a:t>that</a:t>
            </a:r>
            <a:r>
              <a:rPr lang="es-UY" altLang="es-UY" sz="1700" dirty="0"/>
              <a:t> </a:t>
            </a:r>
            <a:r>
              <a:rPr lang="es-UY" altLang="es-UY" sz="1700" dirty="0" err="1"/>
              <a:t>it</a:t>
            </a:r>
            <a:r>
              <a:rPr lang="es-UY" altLang="es-UY" sz="1700" dirty="0"/>
              <a:t> has </a:t>
            </a:r>
            <a:r>
              <a:rPr lang="es-UY" altLang="es-UY" sz="1700" dirty="0" err="1"/>
              <a:t>entered</a:t>
            </a:r>
            <a:r>
              <a:rPr lang="es-UY" altLang="es-UY" sz="1700" dirty="0"/>
              <a:t> </a:t>
            </a:r>
            <a:r>
              <a:rPr lang="es-UY" altLang="es-UY" sz="1700" dirty="0" err="1"/>
              <a:t>into</a:t>
            </a:r>
            <a:r>
              <a:rPr lang="es-UY" altLang="es-UY" sz="1700" dirty="0"/>
              <a:t> </a:t>
            </a:r>
            <a:r>
              <a:rPr lang="es-UY" altLang="es-UY" sz="1700" dirty="0" err="1"/>
              <a:t>an</a:t>
            </a:r>
            <a:r>
              <a:rPr lang="es-UY" altLang="es-UY" sz="1700" dirty="0"/>
              <a:t> </a:t>
            </a:r>
            <a:r>
              <a:rPr lang="es-UY" altLang="es-UY" sz="1700" dirty="0" err="1"/>
              <a:t>agreement</a:t>
            </a:r>
            <a:r>
              <a:rPr lang="es-UY" altLang="es-UY" sz="1700" dirty="0"/>
              <a:t> </a:t>
            </a:r>
            <a:r>
              <a:rPr lang="es-UY" altLang="es-UY" sz="1700" dirty="0" err="1"/>
              <a:t>with</a:t>
            </a:r>
            <a:r>
              <a:rPr lang="es-UY" altLang="es-UY" sz="1700" dirty="0"/>
              <a:t> </a:t>
            </a:r>
            <a:r>
              <a:rPr lang="es-UY" altLang="es-UY" sz="1700" dirty="0" err="1"/>
              <a:t>the</a:t>
            </a:r>
            <a:r>
              <a:rPr lang="es-UY" altLang="es-UY" sz="1700" dirty="0"/>
              <a:t> Federal </a:t>
            </a:r>
            <a:r>
              <a:rPr lang="es-UY" altLang="es-UY" sz="1700" dirty="0" err="1"/>
              <a:t>Deposit</a:t>
            </a:r>
            <a:r>
              <a:rPr lang="es-UY" altLang="es-UY" sz="1700" dirty="0"/>
              <a:t> </a:t>
            </a:r>
            <a:r>
              <a:rPr lang="es-UY" altLang="es-UY" sz="1700" dirty="0" err="1"/>
              <a:t>Insurance</a:t>
            </a:r>
            <a:r>
              <a:rPr lang="es-UY" altLang="es-UY" sz="1700" dirty="0"/>
              <a:t> </a:t>
            </a:r>
            <a:r>
              <a:rPr lang="es-UY" altLang="es-UY" sz="1700" dirty="0" err="1"/>
              <a:t>Corporation</a:t>
            </a:r>
            <a:r>
              <a:rPr lang="es-UY" altLang="es-UY" sz="1700" dirty="0"/>
              <a:t> (FDIC) to </a:t>
            </a:r>
            <a:r>
              <a:rPr lang="es-UY" altLang="es-UY" sz="1700" dirty="0" err="1"/>
              <a:t>purchase</a:t>
            </a:r>
            <a:r>
              <a:rPr lang="es-UY" altLang="es-UY" sz="1700" dirty="0"/>
              <a:t> </a:t>
            </a:r>
            <a:r>
              <a:rPr lang="es-UY" altLang="es-UY" sz="1700" dirty="0" err="1"/>
              <a:t>all</a:t>
            </a:r>
            <a:r>
              <a:rPr lang="es-UY" altLang="es-UY" sz="1700" dirty="0"/>
              <a:t> of </a:t>
            </a:r>
            <a:r>
              <a:rPr lang="es-UY" altLang="es-UY" sz="1700" dirty="0" err="1"/>
              <a:t>the</a:t>
            </a:r>
            <a:r>
              <a:rPr lang="es-UY" altLang="es-UY" sz="1700" dirty="0"/>
              <a:t> </a:t>
            </a:r>
            <a:r>
              <a:rPr lang="es-UY" altLang="es-UY" sz="1700" dirty="0" err="1"/>
              <a:t>assets</a:t>
            </a:r>
            <a:r>
              <a:rPr lang="es-UY" altLang="es-UY" sz="1700" dirty="0"/>
              <a:t> and </a:t>
            </a:r>
            <a:r>
              <a:rPr lang="es-UY" altLang="es-UY" sz="1700" dirty="0" err="1"/>
              <a:t>liabilities</a:t>
            </a:r>
            <a:r>
              <a:rPr lang="es-UY" altLang="es-UY" sz="1700" dirty="0"/>
              <a:t> of </a:t>
            </a:r>
            <a:r>
              <a:rPr lang="es-UY" altLang="es-UY" sz="1700" dirty="0" err="1"/>
              <a:t>Silicon</a:t>
            </a:r>
            <a:r>
              <a:rPr lang="es-UY" altLang="es-UY" sz="1700" dirty="0"/>
              <a:t> Valley Bridge Bank, N.A. </a:t>
            </a:r>
            <a:r>
              <a:rPr lang="es-UY" altLang="es-UY" sz="1700" dirty="0" err="1"/>
              <a:t>The</a:t>
            </a:r>
            <a:r>
              <a:rPr lang="es-UY" altLang="es-UY" sz="1700" dirty="0"/>
              <a:t> </a:t>
            </a:r>
            <a:r>
              <a:rPr lang="es-UY" altLang="es-UY" sz="1700" dirty="0" err="1"/>
              <a:t>transaction</a:t>
            </a:r>
            <a:r>
              <a:rPr lang="es-UY" altLang="es-UY" sz="1700" dirty="0"/>
              <a:t> </a:t>
            </a:r>
            <a:r>
              <a:rPr lang="es-UY" altLang="es-UY" sz="1700" dirty="0" err="1"/>
              <a:t>is</a:t>
            </a:r>
            <a:r>
              <a:rPr lang="es-UY" altLang="es-UY" sz="1700" dirty="0"/>
              <a:t> </a:t>
            </a:r>
            <a:r>
              <a:rPr lang="es-UY" altLang="es-UY" sz="1700" dirty="0" err="1"/>
              <a:t>structured</a:t>
            </a:r>
            <a:r>
              <a:rPr lang="es-UY" altLang="es-UY" sz="1700" dirty="0"/>
              <a:t> as a </a:t>
            </a:r>
            <a:r>
              <a:rPr lang="es-UY" altLang="es-UY" sz="1700" dirty="0" err="1"/>
              <a:t>whole</a:t>
            </a:r>
            <a:r>
              <a:rPr lang="es-UY" altLang="es-UY" sz="1700" dirty="0"/>
              <a:t> </a:t>
            </a:r>
            <a:r>
              <a:rPr lang="es-UY" altLang="es-UY" sz="1700" dirty="0" err="1"/>
              <a:t>bank</a:t>
            </a:r>
            <a:r>
              <a:rPr lang="es-UY" altLang="es-UY" sz="1700" dirty="0"/>
              <a:t> </a:t>
            </a:r>
            <a:r>
              <a:rPr lang="es-UY" altLang="es-UY" sz="1700" dirty="0" err="1"/>
              <a:t>purchase</a:t>
            </a:r>
            <a:r>
              <a:rPr lang="es-UY" altLang="es-UY" sz="1700" dirty="0"/>
              <a:t> and </a:t>
            </a:r>
            <a:r>
              <a:rPr lang="es-UY" altLang="es-UY" sz="1700" dirty="0" err="1"/>
              <a:t>assumption</a:t>
            </a:r>
            <a:r>
              <a:rPr lang="es-UY" altLang="es-UY" sz="1700" dirty="0"/>
              <a:t> </a:t>
            </a:r>
            <a:r>
              <a:rPr lang="es-UY" altLang="es-UY" sz="1700" dirty="0" err="1"/>
              <a:t>agreement</a:t>
            </a:r>
            <a:r>
              <a:rPr lang="es-UY" altLang="es-UY" sz="1700" dirty="0"/>
              <a:t> </a:t>
            </a:r>
            <a:r>
              <a:rPr lang="es-UY" altLang="es-UY" sz="1700" dirty="0" err="1"/>
              <a:t>with</a:t>
            </a:r>
            <a:r>
              <a:rPr lang="es-UY" altLang="es-UY" sz="1700" dirty="0"/>
              <a:t> </a:t>
            </a:r>
            <a:r>
              <a:rPr lang="es-UY" altLang="es-UY" sz="1700" dirty="0" err="1"/>
              <a:t>loss</a:t>
            </a:r>
            <a:r>
              <a:rPr lang="es-UY" altLang="es-UY" sz="1700" dirty="0"/>
              <a:t> share </a:t>
            </a:r>
            <a:r>
              <a:rPr lang="es-UY" altLang="es-UY" sz="1700" dirty="0" err="1"/>
              <a:t>coverage</a:t>
            </a:r>
            <a:r>
              <a:rPr lang="es-UY" altLang="es-UY" sz="1700" dirty="0"/>
              <a:t>.</a:t>
            </a:r>
            <a:endParaRPr lang="es-UY" sz="1700" dirty="0"/>
          </a:p>
          <a:p>
            <a:pPr marL="0" indent="0">
              <a:buNone/>
            </a:pPr>
            <a:endParaRPr lang="es-UY" sz="1700" dirty="0" smtClean="0"/>
          </a:p>
          <a:p>
            <a:pPr marL="0" indent="0">
              <a:buNone/>
            </a:pPr>
            <a:r>
              <a:rPr lang="es-UY" sz="1700" dirty="0" smtClean="0"/>
              <a:t>La </a:t>
            </a:r>
            <a:r>
              <a:rPr lang="es-UY" sz="1700" dirty="0"/>
              <a:t>transacción incluye la venta de 72.000 millones de dólares de activos con un descuento de 16.500 millones</a:t>
            </a:r>
            <a:r>
              <a:rPr lang="es-UY" sz="1700" dirty="0" smtClean="0"/>
              <a:t>,. </a:t>
            </a:r>
            <a:r>
              <a:rPr lang="es-UY" sz="1700" dirty="0"/>
              <a:t>Aparte, SVB tenía en el momento de su quiebra el 10 de marzo 119.000 millones de dólares de depósitos, detalló la FDIC.</a:t>
            </a:r>
          </a:p>
          <a:p>
            <a:endParaRPr lang="es-UY" dirty="0"/>
          </a:p>
        </p:txBody>
      </p:sp>
      <p:sp>
        <p:nvSpPr>
          <p:cNvPr id="4" name="CuadroTexto 3"/>
          <p:cNvSpPr txBox="1"/>
          <p:nvPr/>
        </p:nvSpPr>
        <p:spPr>
          <a:xfrm>
            <a:off x="5976256" y="1237797"/>
            <a:ext cx="5048796" cy="5293757"/>
          </a:xfrm>
          <a:prstGeom prst="rect">
            <a:avLst/>
          </a:prstGeom>
          <a:noFill/>
        </p:spPr>
        <p:txBody>
          <a:bodyPr wrap="square" rtlCol="0">
            <a:spAutoFit/>
          </a:bodyPr>
          <a:lstStyle/>
          <a:p>
            <a:r>
              <a:rPr lang="es-UY" sz="2200" b="1" dirty="0" smtClean="0"/>
              <a:t>UBS </a:t>
            </a:r>
            <a:r>
              <a:rPr lang="es-UY" sz="2200" b="1" dirty="0"/>
              <a:t>acuerda comprar </a:t>
            </a:r>
            <a:r>
              <a:rPr lang="es-UY" sz="2200" b="1" dirty="0" err="1"/>
              <a:t>Credit</a:t>
            </a:r>
            <a:r>
              <a:rPr lang="es-UY" sz="2200" b="1" dirty="0"/>
              <a:t> </a:t>
            </a:r>
            <a:r>
              <a:rPr lang="es-UY" sz="2200" b="1" dirty="0" err="1"/>
              <a:t>Suisse</a:t>
            </a:r>
            <a:r>
              <a:rPr lang="es-UY" sz="2200" b="1" dirty="0"/>
              <a:t> por más de tres mil millones de </a:t>
            </a:r>
            <a:r>
              <a:rPr lang="es-UY" sz="2200" b="1" dirty="0" smtClean="0"/>
              <a:t>dólares</a:t>
            </a:r>
          </a:p>
          <a:p>
            <a:endParaRPr lang="es-UY" sz="2200" b="1" dirty="0"/>
          </a:p>
          <a:p>
            <a:r>
              <a:rPr lang="es-UY" sz="1600" dirty="0"/>
              <a:t>El mayor banco de Suiza, UBS, bajo presión de las autoridades, aceptó este domingo (19.03.2023) </a:t>
            </a:r>
            <a:r>
              <a:rPr lang="es-UY" sz="1600" dirty="0">
                <a:hlinkClick r:id="rId2"/>
              </a:rPr>
              <a:t>comprar a su rival </a:t>
            </a:r>
            <a:r>
              <a:rPr lang="es-UY" sz="1600" dirty="0" err="1">
                <a:hlinkClick r:id="rId2"/>
              </a:rPr>
              <a:t>Credit</a:t>
            </a:r>
            <a:r>
              <a:rPr lang="es-UY" sz="1600" dirty="0">
                <a:hlinkClick r:id="rId2"/>
              </a:rPr>
              <a:t> </a:t>
            </a:r>
            <a:r>
              <a:rPr lang="es-UY" sz="1600" dirty="0" err="1">
                <a:hlinkClick r:id="rId2"/>
              </a:rPr>
              <a:t>Suisse</a:t>
            </a:r>
            <a:r>
              <a:rPr lang="es-UY" sz="1600" dirty="0"/>
              <a:t> por 3.230 millones de dólares. </a:t>
            </a:r>
            <a:endParaRPr lang="es-UY" sz="1600" dirty="0" smtClean="0"/>
          </a:p>
          <a:p>
            <a:endParaRPr lang="es-UY" sz="1600" dirty="0"/>
          </a:p>
          <a:p>
            <a:r>
              <a:rPr lang="es-UY" sz="1600" dirty="0" smtClean="0"/>
              <a:t>… </a:t>
            </a:r>
            <a:r>
              <a:rPr lang="es-UY" sz="1600" dirty="0"/>
              <a:t>en una operación que quiere evitar el colapso de la entidad y el pánico en los mercados. </a:t>
            </a:r>
          </a:p>
          <a:p>
            <a:r>
              <a:rPr lang="es-UY" sz="1600" dirty="0"/>
              <a:t>La fusión de los dos gigantes bancarios, que forman parte del grupo de 30 bancos considerados clave en el sistema financiero mundial, debería completarse y anunciarse a tiempo para la apertura de los mercados asiáticos. </a:t>
            </a:r>
            <a:endParaRPr lang="es-UY" sz="1600" dirty="0" smtClean="0"/>
          </a:p>
          <a:p>
            <a:endParaRPr lang="es-UY" sz="1600" dirty="0"/>
          </a:p>
          <a:p>
            <a:r>
              <a:rPr lang="es-UY" sz="1600" dirty="0"/>
              <a:t>El presidente de la Confederación Helvética, Alain </a:t>
            </a:r>
            <a:r>
              <a:rPr lang="es-UY" sz="1600" dirty="0" err="1"/>
              <a:t>Berset</a:t>
            </a:r>
            <a:r>
              <a:rPr lang="es-UY" sz="1600" dirty="0"/>
              <a:t>, afirmó que es la mejor manera de "restablecer la confianza". Esta solución "no solo es decisiva para Suiza (...) sino para la estabilidad de todo el sistema financiero mundial", afirmó </a:t>
            </a:r>
            <a:r>
              <a:rPr lang="es-UY" sz="1600" dirty="0" err="1"/>
              <a:t>Berset</a:t>
            </a:r>
            <a:r>
              <a:rPr lang="es-UY" sz="1600" dirty="0"/>
              <a:t>.</a:t>
            </a:r>
          </a:p>
          <a:p>
            <a:endParaRPr lang="es-UY" sz="1600" dirty="0"/>
          </a:p>
        </p:txBody>
      </p:sp>
      <p:sp>
        <p:nvSpPr>
          <p:cNvPr id="5" name="Rectángulo 4"/>
          <p:cNvSpPr/>
          <p:nvPr/>
        </p:nvSpPr>
        <p:spPr>
          <a:xfrm>
            <a:off x="5976256" y="6193860"/>
            <a:ext cx="6096000" cy="461665"/>
          </a:xfrm>
          <a:prstGeom prst="rect">
            <a:avLst/>
          </a:prstGeom>
        </p:spPr>
        <p:txBody>
          <a:bodyPr>
            <a:spAutoFit/>
          </a:bodyPr>
          <a:lstStyle/>
          <a:p>
            <a:r>
              <a:rPr lang="es-UY" sz="1200" dirty="0">
                <a:hlinkClick r:id="rId3"/>
              </a:rPr>
              <a:t>https://</a:t>
            </a:r>
            <a:r>
              <a:rPr lang="es-UY" sz="1200" dirty="0" smtClean="0">
                <a:hlinkClick r:id="rId3"/>
              </a:rPr>
              <a:t>www.dw.com/es/ubs-acuerda-comprar-credit-suisse-por-m%C3%A1s-de-tres-mil-millones-de-d%C3%B3lares/a-65042519</a:t>
            </a:r>
            <a:r>
              <a:rPr lang="es-UY" sz="1200" dirty="0" smtClean="0"/>
              <a:t> </a:t>
            </a:r>
            <a:endParaRPr lang="es-UY" sz="1200" dirty="0"/>
          </a:p>
        </p:txBody>
      </p:sp>
      <p:sp>
        <p:nvSpPr>
          <p:cNvPr id="6" name="Rectángulo 5"/>
          <p:cNvSpPr/>
          <p:nvPr/>
        </p:nvSpPr>
        <p:spPr>
          <a:xfrm>
            <a:off x="418013" y="5404469"/>
            <a:ext cx="3863302" cy="369332"/>
          </a:xfrm>
          <a:prstGeom prst="rect">
            <a:avLst/>
          </a:prstGeom>
        </p:spPr>
        <p:txBody>
          <a:bodyPr wrap="none">
            <a:spAutoFit/>
          </a:bodyPr>
          <a:lstStyle/>
          <a:p>
            <a:r>
              <a:rPr lang="es-UY" dirty="0">
                <a:hlinkClick r:id="rId4"/>
              </a:rPr>
              <a:t>https://</a:t>
            </a:r>
            <a:r>
              <a:rPr lang="es-UY" dirty="0" smtClean="0">
                <a:hlinkClick r:id="rId4"/>
              </a:rPr>
              <a:t>www.firstcitizens.com/m-a/svb</a:t>
            </a:r>
            <a:r>
              <a:rPr lang="es-UY" dirty="0" smtClean="0"/>
              <a:t> </a:t>
            </a:r>
            <a:endParaRPr lang="es-UY" dirty="0"/>
          </a:p>
        </p:txBody>
      </p:sp>
    </p:spTree>
    <p:extLst>
      <p:ext uri="{BB962C8B-B14F-4D97-AF65-F5344CB8AC3E}">
        <p14:creationId xmlns:p14="http://schemas.microsoft.com/office/powerpoint/2010/main" xmlns="" val="4076444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1236</Words>
  <Application>Microsoft Office PowerPoint</Application>
  <PresentationFormat>Personalizado</PresentationFormat>
  <Paragraphs>91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Estamos ante una nueva crisis financiera internacional? </vt:lpstr>
      <vt:lpstr>Diapositiva 2</vt:lpstr>
      <vt:lpstr>Diapositiva 3</vt:lpstr>
      <vt:lpstr>Marco regulatorio: mayores exigencias</vt:lpstr>
      <vt:lpstr>SVB: Capital y liquidez</vt:lpstr>
      <vt:lpstr>Diapositiva 6</vt:lpstr>
      <vt:lpstr>Gobierno Corporativo: el Rol del CRO</vt:lpstr>
      <vt:lpstr>Asistencia de liquidez y resolución bancaria</vt:lpstr>
      <vt:lpstr>Resolución Bancaria: corto plazo vs efectos de largo plazo</vt:lpstr>
      <vt:lpstr>Resolución Bancaria: corto plazo vs efectos de largo plazo</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Crrisis</dc:title>
  <dc:creator>Barrán Cabrera, Fernando</dc:creator>
  <cp:lastModifiedBy>Usuario</cp:lastModifiedBy>
  <cp:revision>42</cp:revision>
  <dcterms:created xsi:type="dcterms:W3CDTF">2023-03-23T14:03:33Z</dcterms:created>
  <dcterms:modified xsi:type="dcterms:W3CDTF">2023-03-31T09:17:00Z</dcterms:modified>
</cp:coreProperties>
</file>