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10"/>
  </p:notesMasterIdLst>
  <p:handoutMasterIdLst>
    <p:handoutMasterId r:id="rId11"/>
  </p:handoutMasterIdLst>
  <p:sldIdLst>
    <p:sldId id="2142532158" r:id="rId2"/>
    <p:sldId id="2075" r:id="rId3"/>
    <p:sldId id="2142532206" r:id="rId4"/>
    <p:sldId id="2142532207" r:id="rId5"/>
    <p:sldId id="2142532209" r:id="rId6"/>
    <p:sldId id="2141953647" r:id="rId7"/>
    <p:sldId id="2142532210" r:id="rId8"/>
    <p:sldId id="2142532152" r:id="rId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40">
          <p15:clr>
            <a:srgbClr val="A4A3A4"/>
          </p15:clr>
        </p15:guide>
        <p15:guide id="2" orient="horz" pos="499">
          <p15:clr>
            <a:srgbClr val="A4A3A4"/>
          </p15:clr>
        </p15:guide>
        <p15:guide id="3" pos="14271">
          <p15:clr>
            <a:srgbClr val="A4A3A4"/>
          </p15:clr>
        </p15:guide>
        <p15:guide id="4" pos="7677">
          <p15:clr>
            <a:srgbClr val="A4A3A4"/>
          </p15:clr>
        </p15:guide>
        <p15:guide id="5" pos="10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 autoAdjust="0"/>
    <p:restoredTop sz="95865" autoAdjust="0"/>
  </p:normalViewPr>
  <p:slideViewPr>
    <p:cSldViewPr snapToGrid="0" snapToObjects="1">
      <p:cViewPr varScale="1">
        <p:scale>
          <a:sx n="36" d="100"/>
          <a:sy n="36" d="100"/>
        </p:scale>
        <p:origin x="-882" y="-102"/>
      </p:cViewPr>
      <p:guideLst>
        <p:guide orient="horz" pos="8140"/>
        <p:guide orient="horz" pos="499"/>
        <p:guide pos="14271"/>
        <p:guide pos="7677"/>
        <p:guide pos="10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state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state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state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state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Interstate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Interstate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Interstate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Interstate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Interstate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863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79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12,3% a mayo 2023. se explica por el bajo crédito hipotecario, 4,5% del PBI. </a:t>
            </a:r>
            <a:r>
              <a:rPr lang="en-US" dirty="0"/>
              <a:t>C</a:t>
            </a:r>
            <a:r>
              <a:rPr lang="x-none" dirty="0"/>
              <a:t>rédito al consumo es 7,8%.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50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01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47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MR10"/>
              </a:rPr>
              <a:t>Categoría</a:t>
            </a:r>
            <a:r>
              <a:rPr lang="en-US" sz="1800" dirty="0">
                <a:effectLst/>
                <a:latin typeface="CMR10"/>
              </a:rPr>
              <a:t> 5: con </a:t>
            </a:r>
            <a:r>
              <a:rPr lang="en-US" sz="1800" dirty="0" err="1">
                <a:effectLst/>
                <a:latin typeface="CMR10"/>
              </a:rPr>
              <a:t>más</a:t>
            </a:r>
            <a:r>
              <a:rPr lang="en-US" sz="1800" dirty="0">
                <a:effectLst/>
                <a:latin typeface="CMR10"/>
              </a:rPr>
              <a:t> de 180 días de </a:t>
            </a:r>
            <a:r>
              <a:rPr lang="en-US" sz="1800" dirty="0" err="1">
                <a:effectLst/>
                <a:latin typeface="CMR10"/>
              </a:rPr>
              <a:t>atraso</a:t>
            </a:r>
            <a:r>
              <a:rPr lang="en-US" sz="1800" dirty="0">
                <a:effectLst/>
                <a:latin typeface="CMR10"/>
              </a:rPr>
              <a:t>.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MR1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A mayo de 2023, la CRC </a:t>
            </a:r>
            <a:r>
              <a:rPr lang="en-US" sz="1800" dirty="0" err="1">
                <a:effectLst/>
                <a:latin typeface="CMR10"/>
              </a:rPr>
              <a:t>cuenta</a:t>
            </a:r>
            <a:r>
              <a:rPr lang="en-US" sz="1800" dirty="0">
                <a:effectLst/>
                <a:latin typeface="CMR10"/>
              </a:rPr>
              <a:t> con </a:t>
            </a:r>
            <a:r>
              <a:rPr lang="en-US" sz="1800" dirty="0" err="1">
                <a:effectLst/>
                <a:latin typeface="CMR10"/>
              </a:rPr>
              <a:t>registros</a:t>
            </a:r>
            <a:r>
              <a:rPr lang="en-US" sz="1800" dirty="0">
                <a:effectLst/>
                <a:latin typeface="CMR10"/>
              </a:rPr>
              <a:t> de 2.080.574 </a:t>
            </a:r>
            <a:r>
              <a:rPr lang="en-US" sz="1800" dirty="0" err="1">
                <a:effectLst/>
                <a:latin typeface="CMR10"/>
              </a:rPr>
              <a:t>deudores</a:t>
            </a:r>
            <a:r>
              <a:rPr lang="en-US" sz="1800" dirty="0">
                <a:effectLst/>
                <a:latin typeface="CMR10"/>
              </a:rPr>
              <a:t>. Este </a:t>
            </a:r>
            <a:r>
              <a:rPr lang="en-US" sz="1800" dirty="0" err="1">
                <a:effectLst/>
                <a:latin typeface="CMR10"/>
              </a:rPr>
              <a:t>traba</a:t>
            </a:r>
            <a:r>
              <a:rPr lang="en-US" sz="1800" dirty="0">
                <a:effectLst/>
                <a:latin typeface="CMR10"/>
              </a:rPr>
              <a:t>- jo se </a:t>
            </a:r>
            <a:r>
              <a:rPr lang="en-US" sz="1800" dirty="0" err="1">
                <a:effectLst/>
                <a:latin typeface="CMR10"/>
              </a:rPr>
              <a:t>concentra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en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aquellos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deudores</a:t>
            </a:r>
            <a:r>
              <a:rPr lang="en-US" sz="1800" dirty="0">
                <a:effectLst/>
                <a:latin typeface="CMR10"/>
              </a:rPr>
              <a:t> que </a:t>
            </a:r>
            <a:r>
              <a:rPr lang="en-US" sz="1800" dirty="0" err="1">
                <a:effectLst/>
                <a:latin typeface="CMR10"/>
              </a:rPr>
              <a:t>tienen</a:t>
            </a:r>
            <a:r>
              <a:rPr lang="en-US" sz="1800" dirty="0">
                <a:effectLst/>
                <a:latin typeface="CMR10"/>
              </a:rPr>
              <a:t> c ́</a:t>
            </a:r>
            <a:r>
              <a:rPr lang="en-US" sz="1800" dirty="0" err="1">
                <a:effectLst/>
                <a:latin typeface="CMR10"/>
              </a:rPr>
              <a:t>edula</a:t>
            </a:r>
            <a:r>
              <a:rPr lang="en-US" sz="1800" dirty="0">
                <a:effectLst/>
                <a:latin typeface="CMR10"/>
              </a:rPr>
              <a:t> de </a:t>
            </a:r>
            <a:r>
              <a:rPr lang="en-US" sz="1800" dirty="0" err="1">
                <a:effectLst/>
                <a:latin typeface="CMR10"/>
              </a:rPr>
              <a:t>identidad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uruguaya</a:t>
            </a:r>
            <a:r>
              <a:rPr lang="en-US" sz="1800" dirty="0">
                <a:effectLst/>
                <a:latin typeface="CMR10"/>
              </a:rPr>
              <a:t> y que </a:t>
            </a:r>
            <a:r>
              <a:rPr lang="en-US" sz="1800" dirty="0" err="1">
                <a:effectLst/>
                <a:latin typeface="CMR10"/>
              </a:rPr>
              <a:t>presentan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deudas</a:t>
            </a:r>
            <a:r>
              <a:rPr lang="en-US" sz="1800" dirty="0">
                <a:effectLst/>
                <a:latin typeface="CMR10"/>
              </a:rPr>
              <a:t> con </a:t>
            </a:r>
            <a:r>
              <a:rPr lang="en-US" sz="1800" dirty="0" err="1">
                <a:effectLst/>
                <a:latin typeface="CMR10"/>
              </a:rPr>
              <a:t>montos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positivos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en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alguno</a:t>
            </a:r>
            <a:r>
              <a:rPr lang="en-US" sz="1800" dirty="0">
                <a:effectLst/>
                <a:latin typeface="CMR10"/>
              </a:rPr>
              <a:t> de </a:t>
            </a:r>
            <a:r>
              <a:rPr lang="en-US" sz="1800" dirty="0" err="1">
                <a:effectLst/>
                <a:latin typeface="CMR10"/>
              </a:rPr>
              <a:t>los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siguientes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conceptos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contables</a:t>
            </a:r>
            <a:r>
              <a:rPr lang="en-US" sz="1800" dirty="0">
                <a:effectLst/>
                <a:latin typeface="CMR10"/>
              </a:rPr>
              <a:t> NIIF que </a:t>
            </a:r>
            <a:r>
              <a:rPr lang="en-US" sz="1800" dirty="0" err="1">
                <a:effectLst/>
                <a:latin typeface="CMR10"/>
              </a:rPr>
              <a:t>refieren</a:t>
            </a:r>
            <a:r>
              <a:rPr lang="en-US" sz="1800" dirty="0">
                <a:effectLst/>
                <a:latin typeface="CMR10"/>
              </a:rPr>
              <a:t> a: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vigentes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colocaciones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vencidas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brutas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en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gesti</a:t>
            </a:r>
            <a:r>
              <a:rPr lang="en-US" sz="1800" dirty="0">
                <a:effectLst/>
                <a:latin typeface="CMR10"/>
              </a:rPr>
              <a:t> ́on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morosos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vencidos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castigados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reestructurados</a:t>
            </a:r>
            <a:r>
              <a:rPr lang="en-US" sz="1800" dirty="0">
                <a:effectLst/>
                <a:latin typeface="CMR10"/>
              </a:rPr>
              <a:t> y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castigados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por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atraso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menores</a:t>
            </a:r>
            <a:r>
              <a:rPr lang="en-US" sz="1800" dirty="0">
                <a:effectLst/>
                <a:latin typeface="CMR10"/>
              </a:rPr>
              <a:t> o </a:t>
            </a:r>
            <a:r>
              <a:rPr lang="en-US" sz="1800" dirty="0" err="1">
                <a:effectLst/>
                <a:latin typeface="CMR10"/>
              </a:rPr>
              <a:t>iguales</a:t>
            </a:r>
            <a:r>
              <a:rPr lang="en-US" sz="1800" dirty="0">
                <a:effectLst/>
                <a:latin typeface="CMR10"/>
              </a:rPr>
              <a:t> a 15 an ̃os.</a:t>
            </a:r>
            <a:r>
              <a:rPr lang="en-US" sz="1800" dirty="0">
                <a:solidFill>
                  <a:srgbClr val="0000FF"/>
                </a:solidFill>
                <a:effectLst/>
                <a:latin typeface="CMR8"/>
              </a:rPr>
              <a:t>2 </a:t>
            </a:r>
            <a:r>
              <a:rPr lang="en-US" sz="1800" dirty="0" err="1">
                <a:effectLst/>
                <a:latin typeface="CMR10"/>
              </a:rPr>
              <a:t>Apli</a:t>
            </a:r>
            <a:r>
              <a:rPr lang="en-US" sz="1800" dirty="0">
                <a:effectLst/>
                <a:latin typeface="CMR10"/>
              </a:rPr>
              <a:t>- </a:t>
            </a:r>
            <a:r>
              <a:rPr lang="en-US" sz="1800" dirty="0" err="1">
                <a:effectLst/>
                <a:latin typeface="CMR10"/>
              </a:rPr>
              <a:t>cando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dichos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criterios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este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documento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considera</a:t>
            </a:r>
            <a:r>
              <a:rPr lang="en-US" sz="1800" dirty="0">
                <a:effectLst/>
                <a:latin typeface="CMR10"/>
              </a:rPr>
              <a:t> para </a:t>
            </a:r>
            <a:r>
              <a:rPr lang="en-US" sz="1800" dirty="0" err="1">
                <a:effectLst/>
                <a:latin typeface="CMR10"/>
              </a:rPr>
              <a:t>su</a:t>
            </a:r>
            <a:r>
              <a:rPr lang="en-US" sz="1800" dirty="0">
                <a:effectLst/>
                <a:latin typeface="CMR10"/>
              </a:rPr>
              <a:t> an ́</a:t>
            </a:r>
            <a:r>
              <a:rPr lang="en-US" sz="1800" dirty="0" err="1">
                <a:effectLst/>
                <a:latin typeface="CMR10"/>
              </a:rPr>
              <a:t>alisis</a:t>
            </a:r>
            <a:r>
              <a:rPr lang="en-US" sz="1800" dirty="0">
                <a:effectLst/>
                <a:latin typeface="CMR10"/>
              </a:rPr>
              <a:t> un total de 1.905.155 </a:t>
            </a:r>
            <a:r>
              <a:rPr lang="en-US" sz="1800" dirty="0" err="1">
                <a:effectLst/>
                <a:latin typeface="CMR10"/>
              </a:rPr>
              <a:t>deudores</a:t>
            </a:r>
            <a:r>
              <a:rPr lang="en-US" sz="1800" dirty="0">
                <a:effectLst/>
                <a:latin typeface="CMR10"/>
              </a:rPr>
              <a:t>. 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98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MR10"/>
              </a:rPr>
              <a:t>Categoría</a:t>
            </a:r>
            <a:r>
              <a:rPr lang="en-US" sz="1800" dirty="0">
                <a:effectLst/>
                <a:latin typeface="CMR10"/>
              </a:rPr>
              <a:t> 5: con </a:t>
            </a:r>
            <a:r>
              <a:rPr lang="en-US" sz="1800" dirty="0" err="1">
                <a:effectLst/>
                <a:latin typeface="CMR10"/>
              </a:rPr>
              <a:t>más</a:t>
            </a:r>
            <a:r>
              <a:rPr lang="en-US" sz="1800" dirty="0">
                <a:effectLst/>
                <a:latin typeface="CMR10"/>
              </a:rPr>
              <a:t> de 180 días de </a:t>
            </a:r>
            <a:r>
              <a:rPr lang="en-US" sz="1800" dirty="0" err="1">
                <a:effectLst/>
                <a:latin typeface="CMR10"/>
              </a:rPr>
              <a:t>atraso</a:t>
            </a:r>
            <a:r>
              <a:rPr lang="en-US" sz="1800" dirty="0">
                <a:effectLst/>
                <a:latin typeface="CMR10"/>
              </a:rPr>
              <a:t>.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MR1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A mayo de 2023, la CRC </a:t>
            </a:r>
            <a:r>
              <a:rPr lang="en-US" sz="1800" dirty="0" err="1">
                <a:effectLst/>
                <a:latin typeface="CMR10"/>
              </a:rPr>
              <a:t>cuenta</a:t>
            </a:r>
            <a:r>
              <a:rPr lang="en-US" sz="1800" dirty="0">
                <a:effectLst/>
                <a:latin typeface="CMR10"/>
              </a:rPr>
              <a:t> con </a:t>
            </a:r>
            <a:r>
              <a:rPr lang="en-US" sz="1800" dirty="0" err="1">
                <a:effectLst/>
                <a:latin typeface="CMR10"/>
              </a:rPr>
              <a:t>registros</a:t>
            </a:r>
            <a:r>
              <a:rPr lang="en-US" sz="1800" dirty="0">
                <a:effectLst/>
                <a:latin typeface="CMR10"/>
              </a:rPr>
              <a:t> de 2.080.574 </a:t>
            </a:r>
            <a:r>
              <a:rPr lang="en-US" sz="1800" dirty="0" err="1">
                <a:effectLst/>
                <a:latin typeface="CMR10"/>
              </a:rPr>
              <a:t>deudores</a:t>
            </a:r>
            <a:r>
              <a:rPr lang="en-US" sz="1800" dirty="0">
                <a:effectLst/>
                <a:latin typeface="CMR10"/>
              </a:rPr>
              <a:t>. Este </a:t>
            </a:r>
            <a:r>
              <a:rPr lang="en-US" sz="1800" dirty="0" err="1">
                <a:effectLst/>
                <a:latin typeface="CMR10"/>
              </a:rPr>
              <a:t>traba</a:t>
            </a:r>
            <a:r>
              <a:rPr lang="en-US" sz="1800" dirty="0">
                <a:effectLst/>
                <a:latin typeface="CMR10"/>
              </a:rPr>
              <a:t>- jo se </a:t>
            </a:r>
            <a:r>
              <a:rPr lang="en-US" sz="1800" dirty="0" err="1">
                <a:effectLst/>
                <a:latin typeface="CMR10"/>
              </a:rPr>
              <a:t>concentra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en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aquellos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deudores</a:t>
            </a:r>
            <a:r>
              <a:rPr lang="en-US" sz="1800" dirty="0">
                <a:effectLst/>
                <a:latin typeface="CMR10"/>
              </a:rPr>
              <a:t> que </a:t>
            </a:r>
            <a:r>
              <a:rPr lang="en-US" sz="1800" dirty="0" err="1">
                <a:effectLst/>
                <a:latin typeface="CMR10"/>
              </a:rPr>
              <a:t>tienen</a:t>
            </a:r>
            <a:r>
              <a:rPr lang="en-US" sz="1800" dirty="0">
                <a:effectLst/>
                <a:latin typeface="CMR10"/>
              </a:rPr>
              <a:t> c ́</a:t>
            </a:r>
            <a:r>
              <a:rPr lang="en-US" sz="1800" dirty="0" err="1">
                <a:effectLst/>
                <a:latin typeface="CMR10"/>
              </a:rPr>
              <a:t>edula</a:t>
            </a:r>
            <a:r>
              <a:rPr lang="en-US" sz="1800" dirty="0">
                <a:effectLst/>
                <a:latin typeface="CMR10"/>
              </a:rPr>
              <a:t> de </a:t>
            </a:r>
            <a:r>
              <a:rPr lang="en-US" sz="1800" dirty="0" err="1">
                <a:effectLst/>
                <a:latin typeface="CMR10"/>
              </a:rPr>
              <a:t>identidad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uruguaya</a:t>
            </a:r>
            <a:r>
              <a:rPr lang="en-US" sz="1800" dirty="0">
                <a:effectLst/>
                <a:latin typeface="CMR10"/>
              </a:rPr>
              <a:t> y que </a:t>
            </a:r>
            <a:r>
              <a:rPr lang="en-US" sz="1800" dirty="0" err="1">
                <a:effectLst/>
                <a:latin typeface="CMR10"/>
              </a:rPr>
              <a:t>presentan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deudas</a:t>
            </a:r>
            <a:r>
              <a:rPr lang="en-US" sz="1800" dirty="0">
                <a:effectLst/>
                <a:latin typeface="CMR10"/>
              </a:rPr>
              <a:t> con </a:t>
            </a:r>
            <a:r>
              <a:rPr lang="en-US" sz="1800" dirty="0" err="1">
                <a:effectLst/>
                <a:latin typeface="CMR10"/>
              </a:rPr>
              <a:t>montos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positivos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en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alguno</a:t>
            </a:r>
            <a:r>
              <a:rPr lang="en-US" sz="1800" dirty="0">
                <a:effectLst/>
                <a:latin typeface="CMR10"/>
              </a:rPr>
              <a:t> de </a:t>
            </a:r>
            <a:r>
              <a:rPr lang="en-US" sz="1800" dirty="0" err="1">
                <a:effectLst/>
                <a:latin typeface="CMR10"/>
              </a:rPr>
              <a:t>los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siguientes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conceptos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contables</a:t>
            </a:r>
            <a:r>
              <a:rPr lang="en-US" sz="1800" dirty="0">
                <a:effectLst/>
                <a:latin typeface="CMR10"/>
              </a:rPr>
              <a:t> NIIF que </a:t>
            </a:r>
            <a:r>
              <a:rPr lang="en-US" sz="1800" dirty="0" err="1">
                <a:effectLst/>
                <a:latin typeface="CMR10"/>
              </a:rPr>
              <a:t>refieren</a:t>
            </a:r>
            <a:r>
              <a:rPr lang="en-US" sz="1800" dirty="0">
                <a:effectLst/>
                <a:latin typeface="CMR10"/>
              </a:rPr>
              <a:t> a: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vigentes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colocaciones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vencidas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brutas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en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gesti</a:t>
            </a:r>
            <a:r>
              <a:rPr lang="en-US" sz="1800" dirty="0">
                <a:effectLst/>
                <a:latin typeface="CMR10"/>
              </a:rPr>
              <a:t> ́on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morosos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vencidos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brutos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castigados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reestructurados</a:t>
            </a:r>
            <a:r>
              <a:rPr lang="en-US" sz="1800" dirty="0">
                <a:effectLst/>
                <a:latin typeface="CMR10"/>
              </a:rPr>
              <a:t> y </a:t>
            </a:r>
            <a:r>
              <a:rPr lang="en-US" sz="1800" dirty="0" err="1">
                <a:effectLst/>
                <a:latin typeface="CMR10"/>
              </a:rPr>
              <a:t>cr</a:t>
            </a:r>
            <a:r>
              <a:rPr lang="en-US" sz="1800" dirty="0">
                <a:effectLst/>
                <a:latin typeface="CMR10"/>
              </a:rPr>
              <a:t> ́</a:t>
            </a:r>
            <a:r>
              <a:rPr lang="en-US" sz="1800" dirty="0" err="1">
                <a:effectLst/>
                <a:latin typeface="CMR10"/>
              </a:rPr>
              <a:t>editos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castigados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por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atraso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menores</a:t>
            </a:r>
            <a:r>
              <a:rPr lang="en-US" sz="1800" dirty="0">
                <a:effectLst/>
                <a:latin typeface="CMR10"/>
              </a:rPr>
              <a:t> o </a:t>
            </a:r>
            <a:r>
              <a:rPr lang="en-US" sz="1800" dirty="0" err="1">
                <a:effectLst/>
                <a:latin typeface="CMR10"/>
              </a:rPr>
              <a:t>iguales</a:t>
            </a:r>
            <a:r>
              <a:rPr lang="en-US" sz="1800" dirty="0">
                <a:effectLst/>
                <a:latin typeface="CMR10"/>
              </a:rPr>
              <a:t> a 15 an ̃os.</a:t>
            </a:r>
            <a:r>
              <a:rPr lang="en-US" sz="1800" dirty="0">
                <a:solidFill>
                  <a:srgbClr val="0000FF"/>
                </a:solidFill>
                <a:effectLst/>
                <a:latin typeface="CMR8"/>
              </a:rPr>
              <a:t>2 </a:t>
            </a:r>
            <a:r>
              <a:rPr lang="en-US" sz="1800" dirty="0" err="1">
                <a:effectLst/>
                <a:latin typeface="CMR10"/>
              </a:rPr>
              <a:t>Apli</a:t>
            </a:r>
            <a:r>
              <a:rPr lang="en-US" sz="1800" dirty="0">
                <a:effectLst/>
                <a:latin typeface="CMR10"/>
              </a:rPr>
              <a:t>- </a:t>
            </a:r>
            <a:r>
              <a:rPr lang="en-US" sz="1800" dirty="0" err="1">
                <a:effectLst/>
                <a:latin typeface="CMR10"/>
              </a:rPr>
              <a:t>cando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dichos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criterios</a:t>
            </a:r>
            <a:r>
              <a:rPr lang="en-US" sz="1800" dirty="0">
                <a:effectLst/>
                <a:latin typeface="CMR10"/>
              </a:rPr>
              <a:t>, </a:t>
            </a:r>
            <a:r>
              <a:rPr lang="en-US" sz="1800" dirty="0" err="1">
                <a:effectLst/>
                <a:latin typeface="CMR10"/>
              </a:rPr>
              <a:t>este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documento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considera</a:t>
            </a:r>
            <a:r>
              <a:rPr lang="en-US" sz="1800" dirty="0">
                <a:effectLst/>
                <a:latin typeface="CMR10"/>
              </a:rPr>
              <a:t> para </a:t>
            </a:r>
            <a:r>
              <a:rPr lang="en-US" sz="1800" dirty="0" err="1">
                <a:effectLst/>
                <a:latin typeface="CMR10"/>
              </a:rPr>
              <a:t>su</a:t>
            </a:r>
            <a:r>
              <a:rPr lang="en-US" sz="1800" dirty="0">
                <a:effectLst/>
                <a:latin typeface="CMR10"/>
              </a:rPr>
              <a:t> an ́</a:t>
            </a:r>
            <a:r>
              <a:rPr lang="en-US" sz="1800" dirty="0" err="1">
                <a:effectLst/>
                <a:latin typeface="CMR10"/>
              </a:rPr>
              <a:t>alisis</a:t>
            </a:r>
            <a:r>
              <a:rPr lang="en-US" sz="1800" dirty="0">
                <a:effectLst/>
                <a:latin typeface="CMR10"/>
              </a:rPr>
              <a:t> un total de 1.905.155 </a:t>
            </a:r>
            <a:r>
              <a:rPr lang="en-US" sz="1800" dirty="0" err="1">
                <a:effectLst/>
                <a:latin typeface="CMR10"/>
              </a:rPr>
              <a:t>deudores</a:t>
            </a:r>
            <a:r>
              <a:rPr lang="en-US" sz="1800" dirty="0">
                <a:effectLst/>
                <a:latin typeface="CMR10"/>
              </a:rPr>
              <a:t>. 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56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75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545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2" r:id="rId1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/>
          </p:cNvSpPr>
          <p:nvPr/>
        </p:nvSpPr>
        <p:spPr bwMode="auto">
          <a:xfrm>
            <a:off x="265471" y="2870200"/>
            <a:ext cx="23184464" cy="398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0" tIns="50790" rIns="50790" bIns="50790" anchor="ctr"/>
          <a:lstStyle/>
          <a:p>
            <a:pPr algn="ctr">
              <a:defRPr/>
            </a:pPr>
            <a:r>
              <a:rPr lang="es-ES" sz="12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El crédito en Uruguay. ¿Hay que cambiar algo? Los riesgos de una mala regulación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54241" y="7828311"/>
            <a:ext cx="3813254" cy="251700"/>
            <a:chOff x="1775295" y="2028842"/>
            <a:chExt cx="3631535" cy="45719"/>
          </a:xfrm>
        </p:grpSpPr>
        <p:sp>
          <p:nvSpPr>
            <p:cNvPr id="11" name="Rectangle 10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28AC74-E30D-79C4-0417-900DC32965DF}"/>
              </a:ext>
            </a:extLst>
          </p:cNvPr>
          <p:cNvSpPr txBox="1"/>
          <p:nvPr/>
        </p:nvSpPr>
        <p:spPr>
          <a:xfrm>
            <a:off x="8575657" y="11682212"/>
            <a:ext cx="7226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Barbara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Mainzer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, CFA</a:t>
            </a:r>
          </a:p>
          <a:p>
            <a:pPr algn="ctr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24 de octubre de 2023</a:t>
            </a:r>
            <a:endParaRPr lang="x-none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79F756-5A85-3A0C-49A7-31B154BCB4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4448" y="9044223"/>
            <a:ext cx="4720099" cy="22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580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5184" y="595215"/>
            <a:ext cx="184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Nivel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endeudamiento</a:t>
            </a:r>
            <a:endParaRPr lang="id-ID" sz="60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0736" y="1783761"/>
            <a:ext cx="2738812" cy="73150"/>
            <a:chOff x="1775295" y="2028842"/>
            <a:chExt cx="3631535" cy="45719"/>
          </a:xfrm>
        </p:grpSpPr>
        <p:sp>
          <p:nvSpPr>
            <p:cNvPr id="8" name="Rectangle 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A6F739-8122-934A-AAB0-8AAAE9E2A185}"/>
              </a:ext>
            </a:extLst>
          </p:cNvPr>
          <p:cNvSpPr txBox="1"/>
          <p:nvPr/>
        </p:nvSpPr>
        <p:spPr>
          <a:xfrm>
            <a:off x="1615184" y="12299146"/>
            <a:ext cx="17216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Fuente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: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Ceres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: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Crédito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Bancario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en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Uruguay,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Setiembre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2023</a:t>
            </a:r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B1C8A3-4144-824E-A550-2CD6BDEFC834}"/>
              </a:ext>
            </a:extLst>
          </p:cNvPr>
          <p:cNvSpPr txBox="1"/>
          <p:nvPr/>
        </p:nvSpPr>
        <p:spPr>
          <a:xfrm>
            <a:off x="1615185" y="1979630"/>
            <a:ext cx="19763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Crédito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como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%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del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PBI</a:t>
            </a:r>
          </a:p>
          <a:p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  <a:p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En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la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comparación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internacional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,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crédito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como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%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PBI es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bajo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y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menos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la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mitad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que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en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países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ingreso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per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cápita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similar</a:t>
            </a:r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9700A1-C0BF-F14A-974B-76C332BF7CF8}"/>
              </a:ext>
            </a:extLst>
          </p:cNvPr>
          <p:cNvSpPr txBox="1"/>
          <p:nvPr/>
        </p:nvSpPr>
        <p:spPr>
          <a:xfrm>
            <a:off x="15866076" y="4596714"/>
            <a:ext cx="518983" cy="1458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0546D1-4B9D-5AB9-C198-0AF4CD696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184" y="4459071"/>
            <a:ext cx="19763816" cy="73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6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5184" y="595215"/>
            <a:ext cx="184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Nivel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endeudamiento</a:t>
            </a:r>
            <a:endParaRPr lang="id-ID" sz="60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0736" y="1783761"/>
            <a:ext cx="2738812" cy="73150"/>
            <a:chOff x="1775295" y="2028842"/>
            <a:chExt cx="3631535" cy="45719"/>
          </a:xfrm>
        </p:grpSpPr>
        <p:sp>
          <p:nvSpPr>
            <p:cNvPr id="8" name="Rectangle 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A6F739-8122-934A-AAB0-8AAAE9E2A185}"/>
              </a:ext>
            </a:extLst>
          </p:cNvPr>
          <p:cNvSpPr txBox="1"/>
          <p:nvPr/>
        </p:nvSpPr>
        <p:spPr>
          <a:xfrm>
            <a:off x="1615184" y="12299146"/>
            <a:ext cx="17216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Fuente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: BCU,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Endeudamiento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de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las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Personas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Físicas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en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Uruguay, 2023</a:t>
            </a:r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B1C8A3-4144-824E-A550-2CD6BDEFC834}"/>
              </a:ext>
            </a:extLst>
          </p:cNvPr>
          <p:cNvSpPr txBox="1"/>
          <p:nvPr/>
        </p:nvSpPr>
        <p:spPr>
          <a:xfrm>
            <a:off x="1693049" y="1867610"/>
            <a:ext cx="17669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Crédito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a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las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personas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físicas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,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como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%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del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PBI</a:t>
            </a:r>
          </a:p>
          <a:p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  <a:p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En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la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comparación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internacional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,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crédito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como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%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PBI es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bajo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y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menos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la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mitad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que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en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países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ingreso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per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cápita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similar</a:t>
            </a:r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9700A1-C0BF-F14A-974B-76C332BF7CF8}"/>
              </a:ext>
            </a:extLst>
          </p:cNvPr>
          <p:cNvSpPr txBox="1"/>
          <p:nvPr/>
        </p:nvSpPr>
        <p:spPr>
          <a:xfrm>
            <a:off x="15866076" y="4596714"/>
            <a:ext cx="518983" cy="1458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4014F-81ED-80A9-33EB-792FB9EDF4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049" y="4186633"/>
            <a:ext cx="13407664" cy="75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21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5184" y="595215"/>
            <a:ext cx="184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El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costo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del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crédito</a:t>
            </a:r>
            <a:endParaRPr lang="id-ID" sz="60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0736" y="1783761"/>
            <a:ext cx="2738812" cy="73150"/>
            <a:chOff x="1775295" y="2028842"/>
            <a:chExt cx="3631535" cy="45719"/>
          </a:xfrm>
        </p:grpSpPr>
        <p:sp>
          <p:nvSpPr>
            <p:cNvPr id="8" name="Rectangle 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A6F739-8122-934A-AAB0-8AAAE9E2A185}"/>
              </a:ext>
            </a:extLst>
          </p:cNvPr>
          <p:cNvSpPr txBox="1"/>
          <p:nvPr/>
        </p:nvSpPr>
        <p:spPr>
          <a:xfrm>
            <a:off x="1615184" y="12299146"/>
            <a:ext cx="17216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Fuente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: BCU</a:t>
            </a:r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B1C8A3-4144-824E-A550-2CD6BDEFC834}"/>
              </a:ext>
            </a:extLst>
          </p:cNvPr>
          <p:cNvSpPr txBox="1"/>
          <p:nvPr/>
        </p:nvSpPr>
        <p:spPr>
          <a:xfrm>
            <a:off x="1615184" y="2098508"/>
            <a:ext cx="21175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Tasas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medias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interés</a:t>
            </a:r>
            <a:endParaRPr lang="id-ID" b="1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  <a:p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  <a:p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Empresas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intermediación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financiera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,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préstamos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en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efectivo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,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Octubre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9700A1-C0BF-F14A-974B-76C332BF7CF8}"/>
              </a:ext>
            </a:extLst>
          </p:cNvPr>
          <p:cNvSpPr txBox="1"/>
          <p:nvPr/>
        </p:nvSpPr>
        <p:spPr>
          <a:xfrm>
            <a:off x="15866076" y="4596714"/>
            <a:ext cx="518983" cy="1458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E3AF34C-66D0-2D22-71C3-CC8F92C3A9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1992" y="7010249"/>
            <a:ext cx="8835466" cy="4159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D46436-C454-86CB-79AF-541B01A098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7457" y="4340464"/>
            <a:ext cx="12515203" cy="67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17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5184" y="595215"/>
            <a:ext cx="184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La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rentabilidad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del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crédito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bancario</a:t>
            </a:r>
            <a:endParaRPr lang="id-ID" sz="60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0736" y="1783761"/>
            <a:ext cx="2738812" cy="73150"/>
            <a:chOff x="1775295" y="2028842"/>
            <a:chExt cx="3631535" cy="45719"/>
          </a:xfrm>
        </p:grpSpPr>
        <p:sp>
          <p:nvSpPr>
            <p:cNvPr id="8" name="Rectangle 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A6F739-8122-934A-AAB0-8AAAE9E2A185}"/>
              </a:ext>
            </a:extLst>
          </p:cNvPr>
          <p:cNvSpPr txBox="1"/>
          <p:nvPr/>
        </p:nvSpPr>
        <p:spPr>
          <a:xfrm>
            <a:off x="1615184" y="12299146"/>
            <a:ext cx="17216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Fuente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: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Ceres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,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en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base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a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balances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de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bancos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privados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operando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</a:t>
            </a:r>
            <a:r>
              <a:rPr lang="id-ID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en</a:t>
            </a:r>
            <a:r>
              <a:rPr lang="id-ID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Interstate" charset="0"/>
                <a:cs typeface="Interstate" charset="0"/>
              </a:rPr>
              <a:t> Uruguay</a:t>
            </a:r>
            <a:endParaRPr lang="id-ID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B1C8A3-4144-824E-A550-2CD6BDEFC834}"/>
              </a:ext>
            </a:extLst>
          </p:cNvPr>
          <p:cNvSpPr txBox="1"/>
          <p:nvPr/>
        </p:nvSpPr>
        <p:spPr>
          <a:xfrm>
            <a:off x="1615184" y="2098508"/>
            <a:ext cx="21175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Análisis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del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margen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intermediación</a:t>
            </a:r>
            <a:r>
              <a:rPr lang="id-ID" b="1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b="1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financiera</a:t>
            </a:r>
            <a:endParaRPr lang="id-ID" b="1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  <a:p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En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porcentaje</a:t>
            </a:r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del</a:t>
            </a:r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crédito</a:t>
            </a:r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,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bajo</a:t>
            </a:r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escenarios</a:t>
            </a:r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costos</a:t>
            </a:r>
            <a:r>
              <a:rPr lang="id-ID" sz="3000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sz="3000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mínimos</a:t>
            </a:r>
            <a:endParaRPr lang="id-ID" sz="3000" dirty="0">
              <a:solidFill>
                <a:schemeClr val="accent1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9700A1-C0BF-F14A-974B-76C332BF7CF8}"/>
              </a:ext>
            </a:extLst>
          </p:cNvPr>
          <p:cNvSpPr txBox="1"/>
          <p:nvPr/>
        </p:nvSpPr>
        <p:spPr>
          <a:xfrm>
            <a:off x="15866076" y="4596714"/>
            <a:ext cx="518983" cy="1458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3B2302-4C44-2157-53ED-5985058EE6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544" y="3646549"/>
            <a:ext cx="13170116" cy="7154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2BE8D2-1FE9-E08D-3FED-BEF87FF6B4DE}"/>
              </a:ext>
            </a:extLst>
          </p:cNvPr>
          <p:cNvSpPr txBox="1"/>
          <p:nvPr/>
        </p:nvSpPr>
        <p:spPr>
          <a:xfrm>
            <a:off x="14859000" y="939800"/>
            <a:ext cx="9012431" cy="1155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" i="1" dirty="0">
                <a:solidFill>
                  <a:schemeClr val="tx2"/>
                </a:solidFill>
                <a:latin typeface="Interstate" charset="0"/>
                <a:cs typeface="Interstate" charset="0"/>
              </a:rPr>
              <a:t>“Cuando se ponderan los costos con base en la proporción del ingreso que es generado por el negocio del crédito, el margen líquido del crédito resulta positivo. </a:t>
            </a:r>
          </a:p>
          <a:p>
            <a:pPr algn="just">
              <a:lnSpc>
                <a:spcPct val="130000"/>
              </a:lnSpc>
            </a:pPr>
            <a:endParaRPr lang="es-ES" i="1" dirty="0">
              <a:solidFill>
                <a:schemeClr val="tx2"/>
              </a:solidFill>
              <a:latin typeface="Interstate" charset="0"/>
              <a:cs typeface="Interstate" charset="0"/>
            </a:endParaRPr>
          </a:p>
          <a:p>
            <a:pPr algn="just">
              <a:lnSpc>
                <a:spcPct val="130000"/>
              </a:lnSpc>
            </a:pPr>
            <a:r>
              <a:rPr lang="es-ES" i="1" dirty="0">
                <a:solidFill>
                  <a:schemeClr val="tx2"/>
                </a:solidFill>
                <a:latin typeface="Interstate" charset="0"/>
                <a:cs typeface="Interstate" charset="0"/>
              </a:rPr>
              <a:t>Sin embargo, </a:t>
            </a:r>
            <a:r>
              <a:rPr lang="es-ES" b="1" i="1" dirty="0">
                <a:solidFill>
                  <a:schemeClr val="tx2"/>
                </a:solidFill>
                <a:latin typeface="Interstate" charset="0"/>
                <a:cs typeface="Interstate" charset="0"/>
              </a:rPr>
              <a:t>está por debajo del costo de capital y de la tasa de interés real en Uruguay</a:t>
            </a:r>
            <a:r>
              <a:rPr lang="es-ES" i="1" dirty="0">
                <a:solidFill>
                  <a:schemeClr val="tx2"/>
                </a:solidFill>
                <a:latin typeface="Interstate" charset="0"/>
                <a:cs typeface="Interstate" charset="0"/>
              </a:rPr>
              <a:t>, por lo que su rentabilidad no cubre el costo de capital y es baja comparada a otras inversiones”. </a:t>
            </a:r>
          </a:p>
          <a:p>
            <a:pPr algn="just">
              <a:lnSpc>
                <a:spcPct val="130000"/>
              </a:lnSpc>
            </a:pPr>
            <a:endParaRPr lang="es-ES" i="1" dirty="0">
              <a:solidFill>
                <a:schemeClr val="tx2"/>
              </a:solidFill>
              <a:latin typeface="Interstate" charset="0"/>
              <a:cs typeface="Interstate" charset="0"/>
            </a:endParaRPr>
          </a:p>
          <a:p>
            <a:pPr algn="just">
              <a:lnSpc>
                <a:spcPct val="130000"/>
              </a:lnSpc>
            </a:pPr>
            <a:r>
              <a:rPr lang="es-ES" i="1" dirty="0">
                <a:solidFill>
                  <a:schemeClr val="tx2"/>
                </a:solidFill>
                <a:latin typeface="Interstate" charset="0"/>
                <a:cs typeface="Interstate" charset="0"/>
              </a:rPr>
              <a:t>“El spread de tasas en Uruguay es mayor que en la región y que en una muestra diversa de países. Sin embargo, </a:t>
            </a:r>
            <a:r>
              <a:rPr lang="es-ES" b="1" i="1" dirty="0">
                <a:solidFill>
                  <a:schemeClr val="tx2"/>
                </a:solidFill>
                <a:latin typeface="Interstate" charset="0"/>
                <a:cs typeface="Interstate" charset="0"/>
              </a:rPr>
              <a:t>el margen que el sistema bancario percibe es sustancialmente menor y está por debajo del costo de oportunidad</a:t>
            </a:r>
            <a:r>
              <a:rPr lang="es-ES" i="1" dirty="0">
                <a:solidFill>
                  <a:schemeClr val="tx2"/>
                </a:solidFill>
                <a:latin typeface="Interstate" charset="0"/>
                <a:cs typeface="Interstate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7194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5184" y="595215"/>
            <a:ext cx="184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Las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cifras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deudores</a:t>
            </a:r>
            <a:endParaRPr lang="id-ID" sz="60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0736" y="1783761"/>
            <a:ext cx="2738812" cy="73150"/>
            <a:chOff x="1775295" y="2028842"/>
            <a:chExt cx="3631535" cy="45719"/>
          </a:xfrm>
        </p:grpSpPr>
        <p:sp>
          <p:nvSpPr>
            <p:cNvPr id="8" name="Rectangle 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DD8E22-D254-5C4F-8590-51E20A79BC9C}"/>
              </a:ext>
            </a:extLst>
          </p:cNvPr>
          <p:cNvSpPr txBox="1"/>
          <p:nvPr/>
        </p:nvSpPr>
        <p:spPr>
          <a:xfrm>
            <a:off x="1385166" y="2797080"/>
            <a:ext cx="18141458" cy="812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endParaRPr lang="pt-BR" sz="45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  <a:p>
            <a:pPr algn="just">
              <a:lnSpc>
                <a:spcPct val="130000"/>
              </a:lnSpc>
            </a:pP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1.905.155 personas físicas,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con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CI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uruguaya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y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con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deuda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con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Instituciones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de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Intermediación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financeira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y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empresas administradoras de crédito. </a:t>
            </a:r>
          </a:p>
          <a:p>
            <a:pPr algn="just">
              <a:lnSpc>
                <a:spcPct val="130000"/>
              </a:lnSpc>
            </a:pPr>
            <a:endParaRPr lang="pt-BR" sz="45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  <a:p>
            <a:pPr algn="just">
              <a:lnSpc>
                <a:spcPct val="130000"/>
              </a:lnSpc>
            </a:pP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657.581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deudores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con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alguna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pt-BR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calificación</a:t>
            </a:r>
            <a:r>
              <a:rPr lang="pt-BR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5.</a:t>
            </a:r>
          </a:p>
          <a:p>
            <a:pPr algn="just">
              <a:lnSpc>
                <a:spcPct val="130000"/>
              </a:lnSpc>
            </a:pPr>
            <a:endParaRPr lang="pt-BR" sz="45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  <a:p>
            <a:pPr algn="just">
              <a:lnSpc>
                <a:spcPct val="130000"/>
              </a:lnSpc>
            </a:pP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246.000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deudores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categoría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5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tienen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también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una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mejor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calificación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con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otra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institución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financiera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,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en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particular con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aquellas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que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tienen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en-US" sz="45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descuento</a:t>
            </a:r>
            <a:r>
              <a:rPr lang="en-US" sz="45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de haberes. </a:t>
            </a:r>
            <a:endParaRPr lang="pt-BR" sz="45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A1285A-257E-9A29-6B15-9B4752A63235}"/>
              </a:ext>
            </a:extLst>
          </p:cNvPr>
          <p:cNvSpPr txBox="1"/>
          <p:nvPr/>
        </p:nvSpPr>
        <p:spPr>
          <a:xfrm>
            <a:off x="1773019" y="2210462"/>
            <a:ext cx="2117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Información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la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Central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Riesgos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Crediticios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</a:t>
            </a:r>
            <a:r>
              <a:rPr lang="id-ID" dirty="0" err="1">
                <a:solidFill>
                  <a:schemeClr val="accent1"/>
                </a:solidFill>
                <a:latin typeface="Interstate" charset="0"/>
                <a:cs typeface="Interstate" charset="0"/>
              </a:rPr>
              <a:t>del</a:t>
            </a:r>
            <a:r>
              <a:rPr lang="id-ID" dirty="0">
                <a:solidFill>
                  <a:schemeClr val="accent1"/>
                </a:solidFill>
                <a:latin typeface="Interstate" charset="0"/>
                <a:cs typeface="Interstate" charset="0"/>
              </a:rPr>
              <a:t> BCU</a:t>
            </a:r>
          </a:p>
        </p:txBody>
      </p:sp>
    </p:spTree>
    <p:extLst>
      <p:ext uri="{BB962C8B-B14F-4D97-AF65-F5344CB8AC3E}">
        <p14:creationId xmlns:p14="http://schemas.microsoft.com/office/powerpoint/2010/main" xmlns="" val="125486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5184" y="595215"/>
            <a:ext cx="1845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Iniciativas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del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sistema</a:t>
            </a:r>
            <a:r>
              <a:rPr lang="id-ID" sz="6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 </a:t>
            </a:r>
            <a:r>
              <a:rPr lang="id-ID" sz="6000" dirty="0" err="1">
                <a:solidFill>
                  <a:schemeClr val="tx2"/>
                </a:solidFill>
                <a:latin typeface="Interstate" charset="0"/>
                <a:cs typeface="Interstate" charset="0"/>
              </a:rPr>
              <a:t>político</a:t>
            </a:r>
            <a:endParaRPr lang="id-ID" sz="60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0736" y="1783761"/>
            <a:ext cx="2738812" cy="73150"/>
            <a:chOff x="1775295" y="2028842"/>
            <a:chExt cx="3631535" cy="45719"/>
          </a:xfrm>
        </p:grpSpPr>
        <p:sp>
          <p:nvSpPr>
            <p:cNvPr id="8" name="Rectangle 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Interstate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DD8E22-D254-5C4F-8590-51E20A79BC9C}"/>
              </a:ext>
            </a:extLst>
          </p:cNvPr>
          <p:cNvSpPr txBox="1"/>
          <p:nvPr/>
        </p:nvSpPr>
        <p:spPr>
          <a:xfrm>
            <a:off x="1745261" y="11977252"/>
            <a:ext cx="18141458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" sz="3000" dirty="0">
                <a:solidFill>
                  <a:schemeClr val="tx2"/>
                </a:solidFill>
                <a:latin typeface="Interstate" charset="0"/>
                <a:cs typeface="Interstate" charset="0"/>
              </a:rPr>
              <a:t>Fuente: Ceres, Crédito Bancario en Uruguay</a:t>
            </a:r>
            <a:endParaRPr lang="pt-BR" sz="3000" dirty="0">
              <a:solidFill>
                <a:schemeClr val="tx2"/>
              </a:solidFill>
              <a:latin typeface="Interstate" charset="0"/>
              <a:cs typeface="Interstat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1E9937-EB5A-C345-2E4F-3D43108072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183" y="2524544"/>
            <a:ext cx="20001353" cy="888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54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7">
            <a:extLst>
              <a:ext uri="{FF2B5EF4-FFF2-40B4-BE49-F238E27FC236}">
                <a16:creationId xmlns:a16="http://schemas.microsoft.com/office/drawing/2014/main" xmlns="" id="{662E9ECE-378F-0CCA-D90C-3C93F25A1897}"/>
              </a:ext>
            </a:extLst>
          </p:cNvPr>
          <p:cNvGrpSpPr/>
          <p:nvPr/>
        </p:nvGrpSpPr>
        <p:grpSpPr>
          <a:xfrm>
            <a:off x="9742274" y="2444988"/>
            <a:ext cx="4893101" cy="7680294"/>
            <a:chOff x="4934796" y="1751013"/>
            <a:chExt cx="2935287" cy="4606075"/>
          </a:xfrm>
          <a:solidFill>
            <a:schemeClr val="bg1">
              <a:lumMod val="50000"/>
            </a:schemeClr>
          </a:solidFill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1FE88A9A-B610-1115-9716-530191CE0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796" y="1751013"/>
              <a:ext cx="2935287" cy="3470275"/>
            </a:xfrm>
            <a:custGeom>
              <a:avLst/>
              <a:gdLst>
                <a:gd name="T0" fmla="*/ 774 w 1058"/>
                <a:gd name="T1" fmla="*/ 1252 h 1252"/>
                <a:gd name="T2" fmla="*/ 283 w 1058"/>
                <a:gd name="T3" fmla="*/ 1252 h 1252"/>
                <a:gd name="T4" fmla="*/ 248 w 1058"/>
                <a:gd name="T5" fmla="*/ 1218 h 1252"/>
                <a:gd name="T6" fmla="*/ 142 w 1058"/>
                <a:gd name="T7" fmla="*/ 887 h 1252"/>
                <a:gd name="T8" fmla="*/ 110 w 1058"/>
                <a:gd name="T9" fmla="*/ 831 h 1252"/>
                <a:gd name="T10" fmla="*/ 0 w 1058"/>
                <a:gd name="T11" fmla="*/ 529 h 1252"/>
                <a:gd name="T12" fmla="*/ 529 w 1058"/>
                <a:gd name="T13" fmla="*/ 0 h 1252"/>
                <a:gd name="T14" fmla="*/ 1058 w 1058"/>
                <a:gd name="T15" fmla="*/ 529 h 1252"/>
                <a:gd name="T16" fmla="*/ 947 w 1058"/>
                <a:gd name="T17" fmla="*/ 831 h 1252"/>
                <a:gd name="T18" fmla="*/ 916 w 1058"/>
                <a:gd name="T19" fmla="*/ 887 h 1252"/>
                <a:gd name="T20" fmla="*/ 810 w 1058"/>
                <a:gd name="T21" fmla="*/ 1218 h 1252"/>
                <a:gd name="T22" fmla="*/ 774 w 1058"/>
                <a:gd name="T23" fmla="*/ 1252 h 1252"/>
                <a:gd name="T24" fmla="*/ 315 w 1058"/>
                <a:gd name="T25" fmla="*/ 1180 h 1252"/>
                <a:gd name="T26" fmla="*/ 742 w 1058"/>
                <a:gd name="T27" fmla="*/ 1180 h 1252"/>
                <a:gd name="T28" fmla="*/ 851 w 1058"/>
                <a:gd name="T29" fmla="*/ 857 h 1252"/>
                <a:gd name="T30" fmla="*/ 885 w 1058"/>
                <a:gd name="T31" fmla="*/ 794 h 1252"/>
                <a:gd name="T32" fmla="*/ 986 w 1058"/>
                <a:gd name="T33" fmla="*/ 529 h 1252"/>
                <a:gd name="T34" fmla="*/ 529 w 1058"/>
                <a:gd name="T35" fmla="*/ 72 h 1252"/>
                <a:gd name="T36" fmla="*/ 72 w 1058"/>
                <a:gd name="T37" fmla="*/ 529 h 1252"/>
                <a:gd name="T38" fmla="*/ 172 w 1058"/>
                <a:gd name="T39" fmla="*/ 794 h 1252"/>
                <a:gd name="T40" fmla="*/ 207 w 1058"/>
                <a:gd name="T41" fmla="*/ 857 h 1252"/>
                <a:gd name="T42" fmla="*/ 315 w 1058"/>
                <a:gd name="T43" fmla="*/ 118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8" h="1252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50000"/>
                  </a:schemeClr>
                </a:solidFill>
                <a:latin typeface="Interstate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A7C9C905-DA73-4720-4D35-AF2605D17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2983" y="5153763"/>
              <a:ext cx="1500187" cy="1203325"/>
            </a:xfrm>
            <a:custGeom>
              <a:avLst/>
              <a:gdLst>
                <a:gd name="T0" fmla="*/ 495 w 541"/>
                <a:gd name="T1" fmla="*/ 223 h 434"/>
                <a:gd name="T2" fmla="*/ 540 w 541"/>
                <a:gd name="T3" fmla="*/ 168 h 434"/>
                <a:gd name="T4" fmla="*/ 494 w 541"/>
                <a:gd name="T5" fmla="*/ 112 h 434"/>
                <a:gd name="T6" fmla="*/ 540 w 541"/>
                <a:gd name="T7" fmla="*/ 57 h 434"/>
                <a:gd name="T8" fmla="*/ 483 w 541"/>
                <a:gd name="T9" fmla="*/ 0 h 434"/>
                <a:gd name="T10" fmla="*/ 56 w 541"/>
                <a:gd name="T11" fmla="*/ 0 h 434"/>
                <a:gd name="T12" fmla="*/ 0 w 541"/>
                <a:gd name="T13" fmla="*/ 56 h 434"/>
                <a:gd name="T14" fmla="*/ 46 w 541"/>
                <a:gd name="T15" fmla="*/ 112 h 434"/>
                <a:gd name="T16" fmla="*/ 0 w 541"/>
                <a:gd name="T17" fmla="*/ 167 h 434"/>
                <a:gd name="T18" fmla="*/ 46 w 541"/>
                <a:gd name="T19" fmla="*/ 223 h 434"/>
                <a:gd name="T20" fmla="*/ 1 w 541"/>
                <a:gd name="T21" fmla="*/ 278 h 434"/>
                <a:gd name="T22" fmla="*/ 57 w 541"/>
                <a:gd name="T23" fmla="*/ 334 h 434"/>
                <a:gd name="T24" fmla="*/ 157 w 541"/>
                <a:gd name="T25" fmla="*/ 334 h 434"/>
                <a:gd name="T26" fmla="*/ 161 w 541"/>
                <a:gd name="T27" fmla="*/ 351 h 434"/>
                <a:gd name="T28" fmla="*/ 272 w 541"/>
                <a:gd name="T29" fmla="*/ 433 h 434"/>
                <a:gd name="T30" fmla="*/ 383 w 541"/>
                <a:gd name="T31" fmla="*/ 335 h 434"/>
                <a:gd name="T32" fmla="*/ 484 w 541"/>
                <a:gd name="T33" fmla="*/ 335 h 434"/>
                <a:gd name="T34" fmla="*/ 541 w 541"/>
                <a:gd name="T35" fmla="*/ 278 h 434"/>
                <a:gd name="T36" fmla="*/ 495 w 541"/>
                <a:gd name="T37" fmla="*/ 223 h 434"/>
                <a:gd name="T38" fmla="*/ 423 w 541"/>
                <a:gd name="T39" fmla="*/ 241 h 434"/>
                <a:gd name="T40" fmla="*/ 118 w 541"/>
                <a:gd name="T41" fmla="*/ 241 h 434"/>
                <a:gd name="T42" fmla="*/ 104 w 541"/>
                <a:gd name="T43" fmla="*/ 227 h 434"/>
                <a:gd name="T44" fmla="*/ 118 w 541"/>
                <a:gd name="T45" fmla="*/ 213 h 434"/>
                <a:gd name="T46" fmla="*/ 423 w 541"/>
                <a:gd name="T47" fmla="*/ 213 h 434"/>
                <a:gd name="T48" fmla="*/ 437 w 541"/>
                <a:gd name="T49" fmla="*/ 227 h 434"/>
                <a:gd name="T50" fmla="*/ 423 w 541"/>
                <a:gd name="T51" fmla="*/ 241 h 434"/>
                <a:gd name="T52" fmla="*/ 423 w 541"/>
                <a:gd name="T53" fmla="*/ 116 h 434"/>
                <a:gd name="T54" fmla="*/ 118 w 541"/>
                <a:gd name="T55" fmla="*/ 116 h 434"/>
                <a:gd name="T56" fmla="*/ 104 w 541"/>
                <a:gd name="T57" fmla="*/ 102 h 434"/>
                <a:gd name="T58" fmla="*/ 118 w 541"/>
                <a:gd name="T59" fmla="*/ 88 h 434"/>
                <a:gd name="T60" fmla="*/ 423 w 541"/>
                <a:gd name="T61" fmla="*/ 88 h 434"/>
                <a:gd name="T62" fmla="*/ 437 w 541"/>
                <a:gd name="T63" fmla="*/ 102 h 434"/>
                <a:gd name="T64" fmla="*/ 423 w 541"/>
                <a:gd name="T65" fmla="*/ 11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1" h="434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50000"/>
                  </a:schemeClr>
                </a:solidFill>
                <a:latin typeface="Interstate" charset="0"/>
              </a:endParaRPr>
            </a:p>
          </p:txBody>
        </p:sp>
      </p:grpSp>
      <p:grpSp>
        <p:nvGrpSpPr>
          <p:cNvPr id="22" name="Group 100">
            <a:extLst>
              <a:ext uri="{FF2B5EF4-FFF2-40B4-BE49-F238E27FC236}">
                <a16:creationId xmlns:a16="http://schemas.microsoft.com/office/drawing/2014/main" xmlns="" id="{20BFF730-5C2E-A552-C405-65A58451E5EF}"/>
              </a:ext>
            </a:extLst>
          </p:cNvPr>
          <p:cNvGrpSpPr/>
          <p:nvPr/>
        </p:nvGrpSpPr>
        <p:grpSpPr>
          <a:xfrm>
            <a:off x="9989306" y="3114857"/>
            <a:ext cx="4045298" cy="3621674"/>
            <a:chOff x="8169276" y="952501"/>
            <a:chExt cx="3781424" cy="3384550"/>
          </a:xfrm>
          <a:solidFill>
            <a:schemeClr val="accent6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4B0060EC-E1B6-839A-3D0E-9D1B71A3F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Interstate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1E89ED23-3551-CF35-FE6D-A222947CE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Interstat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364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63235</TotalTime>
  <Words>644</Words>
  <Application>Microsoft Office PowerPoint</Application>
  <PresentationFormat>Personalizado</PresentationFormat>
  <Paragraphs>52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Mainzer</dc:creator>
  <cp:lastModifiedBy>Usuario</cp:lastModifiedBy>
  <cp:revision>2228</cp:revision>
  <dcterms:created xsi:type="dcterms:W3CDTF">2014-11-12T21:47:38Z</dcterms:created>
  <dcterms:modified xsi:type="dcterms:W3CDTF">2023-10-24T15:04:04Z</dcterms:modified>
</cp:coreProperties>
</file>